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D4CFE4A5-FBA9-41C8-9B70-095C80775635}" type="datetimeFigureOut">
              <a:rPr lang="sl-SI" smtClean="0"/>
              <a:t>21.4.2020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3954507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4CFE4A5-FBA9-41C8-9B70-095C80775635}" type="datetimeFigureOut">
              <a:rPr lang="sl-SI" smtClean="0"/>
              <a:t>21.4.2020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72725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4CFE4A5-FBA9-41C8-9B70-095C80775635}" type="datetimeFigureOut">
              <a:rPr lang="sl-SI" smtClean="0"/>
              <a:t>21.4.2020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36755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4CFE4A5-FBA9-41C8-9B70-095C80775635}" type="datetimeFigureOut">
              <a:rPr lang="sl-SI" smtClean="0"/>
              <a:t>21.4.2020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98176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D4CFE4A5-FBA9-41C8-9B70-095C80775635}" type="datetimeFigureOut">
              <a:rPr lang="sl-SI" smtClean="0"/>
              <a:t>21.4.2020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328728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D4CFE4A5-FBA9-41C8-9B70-095C80775635}" type="datetimeFigureOut">
              <a:rPr lang="sl-SI" smtClean="0"/>
              <a:t>21.4.2020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803527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D4CFE4A5-FBA9-41C8-9B70-095C80775635}" type="datetimeFigureOut">
              <a:rPr lang="sl-SI" smtClean="0"/>
              <a:t>21.4.2020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160447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D4CFE4A5-FBA9-41C8-9B70-095C80775635}" type="datetimeFigureOut">
              <a:rPr lang="sl-SI" smtClean="0"/>
              <a:t>21.4.2020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523207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D4CFE4A5-FBA9-41C8-9B70-095C80775635}" type="datetimeFigureOut">
              <a:rPr lang="sl-SI" smtClean="0"/>
              <a:t>21.4.2020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3574204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D4CFE4A5-FBA9-41C8-9B70-095C80775635}" type="datetimeFigureOut">
              <a:rPr lang="sl-SI" smtClean="0"/>
              <a:t>21.4.2020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384012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D4CFE4A5-FBA9-41C8-9B70-095C80775635}" type="datetimeFigureOut">
              <a:rPr lang="sl-SI" smtClean="0"/>
              <a:t>21.4.2020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2CBEACC-AAC1-495B-8E73-0DC56FCF2A0E}" type="slidenum">
              <a:rPr lang="sl-SI" smtClean="0"/>
              <a:t>‹#›</a:t>
            </a:fld>
            <a:endParaRPr lang="sl-SI"/>
          </a:p>
        </p:txBody>
      </p:sp>
    </p:spTree>
    <p:extLst>
      <p:ext uri="{BB962C8B-B14F-4D97-AF65-F5344CB8AC3E}">
        <p14:creationId xmlns:p14="http://schemas.microsoft.com/office/powerpoint/2010/main" val="2997213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FE4A5-FBA9-41C8-9B70-095C80775635}" type="datetimeFigureOut">
              <a:rPr lang="sl-SI" smtClean="0"/>
              <a:t>21.4.2020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BEACC-AAC1-495B-8E73-0DC56FCF2A0E}" type="slidenum">
              <a:rPr lang="sl-SI" smtClean="0"/>
              <a:t>‹#›</a:t>
            </a:fld>
            <a:endParaRPr lang="sl-SI"/>
          </a:p>
        </p:txBody>
      </p:sp>
    </p:spTree>
    <p:extLst>
      <p:ext uri="{BB962C8B-B14F-4D97-AF65-F5344CB8AC3E}">
        <p14:creationId xmlns:p14="http://schemas.microsoft.com/office/powerpoint/2010/main" val="249552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5" Type="http://schemas.openxmlformats.org/officeDocument/2006/relationships/image" Target="../media/image7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11.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399822" y="815973"/>
            <a:ext cx="9144000" cy="661281"/>
          </a:xfrm>
        </p:spPr>
        <p:txBody>
          <a:bodyPr>
            <a:normAutofit/>
          </a:bodyPr>
          <a:lstStyle/>
          <a:p>
            <a:pPr algn="l"/>
            <a:r>
              <a:rPr lang="sl-SI" sz="4000" dirty="0" smtClean="0">
                <a:latin typeface="+mn-lt"/>
              </a:rPr>
              <a:t>Pozdravljeni.</a:t>
            </a:r>
            <a:endParaRPr lang="sl-SI" sz="4000" dirty="0">
              <a:latin typeface="+mn-lt"/>
            </a:endParaRPr>
          </a:p>
        </p:txBody>
      </p:sp>
      <p:sp>
        <p:nvSpPr>
          <p:cNvPr id="3" name="Podnaslov 2"/>
          <p:cNvSpPr>
            <a:spLocks noGrp="1"/>
          </p:cNvSpPr>
          <p:nvPr>
            <p:ph type="subTitle" idx="1"/>
          </p:nvPr>
        </p:nvSpPr>
        <p:spPr>
          <a:xfrm>
            <a:off x="1399821" y="1817509"/>
            <a:ext cx="10022429" cy="4366315"/>
          </a:xfrm>
        </p:spPr>
        <p:txBody>
          <a:bodyPr>
            <a:normAutofit/>
          </a:bodyPr>
          <a:lstStyle/>
          <a:p>
            <a:pPr algn="l"/>
            <a:r>
              <a:rPr lang="sl-SI" sz="2800" dirty="0" smtClean="0"/>
              <a:t>Mineva že </a:t>
            </a:r>
            <a:r>
              <a:rPr lang="sl-SI" sz="2800" dirty="0" smtClean="0"/>
              <a:t>šesti </a:t>
            </a:r>
            <a:r>
              <a:rPr lang="sl-SI" sz="2800" dirty="0" smtClean="0"/>
              <a:t>teden šolanja na domu</a:t>
            </a:r>
            <a:r>
              <a:rPr lang="sl-SI" sz="2800" dirty="0" smtClean="0"/>
              <a:t>. </a:t>
            </a:r>
            <a:r>
              <a:rPr lang="sl-SI" sz="2800" dirty="0"/>
              <a:t>V</a:t>
            </a:r>
            <a:r>
              <a:rPr lang="sl-SI" sz="2800" dirty="0" smtClean="0"/>
              <a:t>si </a:t>
            </a:r>
            <a:r>
              <a:rPr lang="sl-SI" sz="2800" dirty="0" smtClean="0"/>
              <a:t>veliko delamo, učitelji pa nam vestno posredujejo učno snov. Vabimo vas, da si ogledate kaj vse smo ustvarjali učenci 5. C. Sprehodili se boste med srednjeveškimi gradovi, prebrali kako je, če postaneš grajska gospodična in se znajdeš v srednjeveškem mestu</a:t>
            </a:r>
            <a:r>
              <a:rPr lang="sl-SI" sz="2800" dirty="0" smtClean="0"/>
              <a:t>, </a:t>
            </a:r>
            <a:r>
              <a:rPr lang="sl-SI" sz="2800" dirty="0" smtClean="0"/>
              <a:t>videli boste metulje upanja, ki smo jih nalepili na naša okna in še marsikaj zanimivega. Ne smemo vam vsega izdati.</a:t>
            </a:r>
          </a:p>
          <a:p>
            <a:pPr algn="l"/>
            <a:r>
              <a:rPr lang="sl-SI" sz="2800" dirty="0" smtClean="0"/>
              <a:t>Upamo, da se kmalu vidimo v šoli </a:t>
            </a:r>
            <a:r>
              <a:rPr lang="sl-SI" sz="2800" dirty="0" smtClean="0"/>
              <a:t>in vas </a:t>
            </a:r>
            <a:r>
              <a:rPr lang="sl-SI" sz="2800" dirty="0" smtClean="0"/>
              <a:t>lepo pozdravljamo.</a:t>
            </a:r>
          </a:p>
          <a:p>
            <a:pPr algn="l"/>
            <a:r>
              <a:rPr lang="sl-SI" dirty="0" smtClean="0"/>
              <a:t>                                                                                                         </a:t>
            </a:r>
            <a:r>
              <a:rPr lang="sl-SI" sz="2800" dirty="0" smtClean="0"/>
              <a:t>Vaš 5. C</a:t>
            </a:r>
          </a:p>
          <a:p>
            <a:pPr algn="l"/>
            <a:endParaRPr lang="sl-SI" dirty="0" smtClean="0"/>
          </a:p>
          <a:p>
            <a:pPr algn="l"/>
            <a:endParaRPr lang="sl-SI" dirty="0"/>
          </a:p>
        </p:txBody>
      </p:sp>
    </p:spTree>
    <p:extLst>
      <p:ext uri="{BB962C8B-B14F-4D97-AF65-F5344CB8AC3E}">
        <p14:creationId xmlns:p14="http://schemas.microsoft.com/office/powerpoint/2010/main" val="3445191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latin typeface="+mn-lt"/>
              </a:rPr>
              <a:t>KDO SEM …</a:t>
            </a:r>
            <a:endParaRPr lang="sl-SI" dirty="0">
              <a:latin typeface="+mn-lt"/>
            </a:endParaRP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l="50475"/>
          <a:stretch/>
        </p:blipFill>
        <p:spPr>
          <a:xfrm>
            <a:off x="272187" y="151901"/>
            <a:ext cx="1777077" cy="2368269"/>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0531" y="282902"/>
            <a:ext cx="1978344" cy="2637790"/>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5357" y="1380323"/>
            <a:ext cx="1449717" cy="1932956"/>
          </a:xfrm>
          <a:prstGeom prst="rect">
            <a:avLst/>
          </a:prstGeom>
        </p:spPr>
      </p:pic>
      <p:pic>
        <p:nvPicPr>
          <p:cNvPr id="6" name="Slik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8416" y="1519539"/>
            <a:ext cx="1891861" cy="2522481"/>
          </a:xfrm>
          <a:prstGeom prst="rect">
            <a:avLst/>
          </a:prstGeom>
        </p:spPr>
      </p:pic>
      <p:pic>
        <p:nvPicPr>
          <p:cNvPr id="7" name="Slik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588" y="0"/>
            <a:ext cx="1577559" cy="2103412"/>
          </a:xfrm>
          <a:prstGeom prst="rect">
            <a:avLst/>
          </a:prstGeom>
        </p:spPr>
      </p:pic>
      <p:pic>
        <p:nvPicPr>
          <p:cNvPr id="8" name="Slika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1046" y="42649"/>
            <a:ext cx="2215334" cy="2953779"/>
          </a:xfrm>
          <a:prstGeom prst="rect">
            <a:avLst/>
          </a:prstGeom>
        </p:spPr>
      </p:pic>
      <p:sp>
        <p:nvSpPr>
          <p:cNvPr id="9" name="PoljeZBesedilom 8"/>
          <p:cNvSpPr txBox="1"/>
          <p:nvPr/>
        </p:nvSpPr>
        <p:spPr>
          <a:xfrm>
            <a:off x="128790" y="3567448"/>
            <a:ext cx="4423048" cy="769441"/>
          </a:xfrm>
          <a:prstGeom prst="rect">
            <a:avLst/>
          </a:prstGeom>
          <a:noFill/>
        </p:spPr>
        <p:txBody>
          <a:bodyPr wrap="square" rtlCol="0">
            <a:spAutoFit/>
          </a:bodyPr>
          <a:lstStyle/>
          <a:p>
            <a:r>
              <a:rPr lang="sl-SI" sz="4400" dirty="0" smtClean="0"/>
              <a:t>BARVANJE PIRHOV</a:t>
            </a:r>
            <a:endParaRPr lang="sl-SI" sz="4400" dirty="0"/>
          </a:p>
        </p:txBody>
      </p:sp>
      <p:pic>
        <p:nvPicPr>
          <p:cNvPr id="11" name="Slika 10"/>
          <p:cNvPicPr>
            <a:picLocks noChangeAspect="1"/>
          </p:cNvPicPr>
          <p:nvPr/>
        </p:nvPicPr>
        <p:blipFill>
          <a:blip r:embed="rId8"/>
          <a:stretch>
            <a:fillRect/>
          </a:stretch>
        </p:blipFill>
        <p:spPr>
          <a:xfrm rot="16200000">
            <a:off x="265157" y="4171383"/>
            <a:ext cx="1592820" cy="2123131"/>
          </a:xfrm>
          <a:prstGeom prst="rect">
            <a:avLst/>
          </a:prstGeom>
        </p:spPr>
      </p:pic>
      <p:pic>
        <p:nvPicPr>
          <p:cNvPr id="12" name="Slika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1745" y="4904211"/>
            <a:ext cx="2254251" cy="1690688"/>
          </a:xfrm>
          <a:prstGeom prst="rect">
            <a:avLst/>
          </a:prstGeom>
        </p:spPr>
      </p:pic>
      <p:pic>
        <p:nvPicPr>
          <p:cNvPr id="13" name="Slika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2634" y="4254153"/>
            <a:ext cx="1468192" cy="1957589"/>
          </a:xfrm>
          <a:prstGeom prst="rect">
            <a:avLst/>
          </a:prstGeom>
        </p:spPr>
      </p:pic>
      <p:pic>
        <p:nvPicPr>
          <p:cNvPr id="14" name="Slika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86604" y="4589629"/>
            <a:ext cx="1202275" cy="2138721"/>
          </a:xfrm>
          <a:prstGeom prst="rect">
            <a:avLst/>
          </a:prstGeom>
        </p:spPr>
      </p:pic>
      <p:pic>
        <p:nvPicPr>
          <p:cNvPr id="15" name="Slika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1148" y="4904211"/>
            <a:ext cx="1016000" cy="1828800"/>
          </a:xfrm>
          <a:prstGeom prst="rect">
            <a:avLst/>
          </a:prstGeom>
        </p:spPr>
      </p:pic>
      <p:pic>
        <p:nvPicPr>
          <p:cNvPr id="16" name="Slika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32037" y="2227372"/>
            <a:ext cx="1577559" cy="2103412"/>
          </a:xfrm>
          <a:prstGeom prst="rect">
            <a:avLst/>
          </a:prstGeom>
        </p:spPr>
      </p:pic>
      <p:pic>
        <p:nvPicPr>
          <p:cNvPr id="17" name="Slika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38545" y="3103376"/>
            <a:ext cx="1461065" cy="2599081"/>
          </a:xfrm>
          <a:prstGeom prst="rect">
            <a:avLst/>
          </a:prstGeom>
        </p:spPr>
      </p:pic>
      <p:pic>
        <p:nvPicPr>
          <p:cNvPr id="18" name="Slika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02771" y="4727191"/>
            <a:ext cx="1596980" cy="1197735"/>
          </a:xfrm>
          <a:prstGeom prst="rect">
            <a:avLst/>
          </a:prstGeom>
        </p:spPr>
      </p:pic>
    </p:spTree>
    <p:extLst>
      <p:ext uri="{BB962C8B-B14F-4D97-AF65-F5344CB8AC3E}">
        <p14:creationId xmlns:p14="http://schemas.microsoft.com/office/powerpoint/2010/main" val="3155824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latin typeface="+mn-lt"/>
              </a:rPr>
              <a:t>5. C … MIKS …</a:t>
            </a:r>
            <a:endParaRPr lang="sl-SI" dirty="0">
              <a:latin typeface="+mn-lt"/>
            </a:endParaRPr>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87" y="1847619"/>
            <a:ext cx="1777285" cy="2369713"/>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360" y="1650731"/>
            <a:ext cx="2179580" cy="2906106"/>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8771" y="2119716"/>
            <a:ext cx="2633013" cy="1481070"/>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489" y="960617"/>
            <a:ext cx="1980127" cy="2640169"/>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5083" y="3940934"/>
            <a:ext cx="1980127" cy="2640169"/>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43" y="4746794"/>
            <a:ext cx="2291607" cy="1718705"/>
          </a:xfrm>
          <a:prstGeom prst="rect">
            <a:avLst/>
          </a:prstGeom>
        </p:spPr>
      </p:pic>
      <p:pic>
        <p:nvPicPr>
          <p:cNvPr id="10" name="Slika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2" y="3743545"/>
            <a:ext cx="2266681" cy="1275008"/>
          </a:xfrm>
          <a:prstGeom prst="rect">
            <a:avLst/>
          </a:prstGeom>
        </p:spPr>
      </p:pic>
      <p:pic>
        <p:nvPicPr>
          <p:cNvPr id="11" name="Slika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2058" y="3989203"/>
            <a:ext cx="1260520" cy="2240924"/>
          </a:xfrm>
          <a:prstGeom prst="rect">
            <a:avLst/>
          </a:prstGeom>
        </p:spPr>
      </p:pic>
      <p:pic>
        <p:nvPicPr>
          <p:cNvPr id="12" name="Slika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5322" y="309089"/>
            <a:ext cx="1989786" cy="2653048"/>
          </a:xfrm>
          <a:prstGeom prst="rect">
            <a:avLst/>
          </a:prstGeom>
        </p:spPr>
      </p:pic>
      <p:pic>
        <p:nvPicPr>
          <p:cNvPr id="13" name="Slika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3821" y="3651436"/>
            <a:ext cx="1358102" cy="1810802"/>
          </a:xfrm>
          <a:prstGeom prst="rect">
            <a:avLst/>
          </a:prstGeom>
        </p:spPr>
      </p:pic>
      <p:pic>
        <p:nvPicPr>
          <p:cNvPr id="14" name="Slika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31237" y="5109665"/>
            <a:ext cx="2063590" cy="1547693"/>
          </a:xfrm>
          <a:prstGeom prst="rect">
            <a:avLst/>
          </a:prstGeom>
        </p:spPr>
      </p:pic>
      <p:pic>
        <p:nvPicPr>
          <p:cNvPr id="15" name="Slika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93770" y="5010987"/>
            <a:ext cx="1805001" cy="902501"/>
          </a:xfrm>
          <a:prstGeom prst="rect">
            <a:avLst/>
          </a:prstGeom>
        </p:spPr>
      </p:pic>
      <p:pic>
        <p:nvPicPr>
          <p:cNvPr id="16" name="Slika 15"/>
          <p:cNvPicPr>
            <a:picLocks noChangeAspect="1"/>
          </p:cNvPicPr>
          <p:nvPr/>
        </p:nvPicPr>
        <p:blipFill>
          <a:blip r:embed="rId14"/>
          <a:stretch>
            <a:fillRect/>
          </a:stretch>
        </p:blipFill>
        <p:spPr>
          <a:xfrm>
            <a:off x="5013971" y="46745"/>
            <a:ext cx="1606487" cy="1962321"/>
          </a:xfrm>
          <a:prstGeom prst="rect">
            <a:avLst/>
          </a:prstGeom>
        </p:spPr>
      </p:pic>
    </p:spTree>
    <p:extLst>
      <p:ext uri="{BB962C8B-B14F-4D97-AF65-F5344CB8AC3E}">
        <p14:creationId xmlns:p14="http://schemas.microsoft.com/office/powerpoint/2010/main" val="3595732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1024115"/>
          </a:xfrm>
        </p:spPr>
        <p:txBody>
          <a:bodyPr/>
          <a:lstStyle/>
          <a:p>
            <a:pPr algn="ctr"/>
            <a:r>
              <a:rPr lang="sl-SI" dirty="0" smtClean="0">
                <a:latin typeface="+mn-lt"/>
              </a:rPr>
              <a:t>SREDNJEVEŠKI GRADOVI - TRGANKE</a:t>
            </a:r>
            <a:endParaRPr lang="sl-SI" dirty="0">
              <a:latin typeface="+mn-lt"/>
            </a:endParaRPr>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3227" y="1271086"/>
            <a:ext cx="2314221" cy="1735666"/>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0210" y="1271086"/>
            <a:ext cx="1386945" cy="2465680"/>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681" y="1310852"/>
            <a:ext cx="3612444" cy="2032000"/>
          </a:xfrm>
          <a:prstGeom prst="rect">
            <a:avLst/>
          </a:prstGeom>
        </p:spPr>
      </p:pic>
      <p:pic>
        <p:nvPicPr>
          <p:cNvPr id="7" name="Slika 6"/>
          <p:cNvPicPr>
            <a:picLocks noChangeAspect="1"/>
          </p:cNvPicPr>
          <p:nvPr/>
        </p:nvPicPr>
        <p:blipFill>
          <a:blip r:embed="rId5"/>
          <a:stretch>
            <a:fillRect/>
          </a:stretch>
        </p:blipFill>
        <p:spPr>
          <a:xfrm>
            <a:off x="5229698" y="3264464"/>
            <a:ext cx="2432515" cy="591363"/>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962" y="1224132"/>
            <a:ext cx="2657838" cy="1993378"/>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047" y="3063500"/>
            <a:ext cx="2324156" cy="1743117"/>
          </a:xfrm>
          <a:prstGeom prst="rect">
            <a:avLst/>
          </a:prstGeom>
        </p:spPr>
      </p:pic>
      <p:pic>
        <p:nvPicPr>
          <p:cNvPr id="10" name="Slika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7942" y="4501117"/>
            <a:ext cx="2748155" cy="2061116"/>
          </a:xfrm>
          <a:prstGeom prst="rect">
            <a:avLst/>
          </a:prstGeom>
        </p:spPr>
      </p:pic>
      <p:pic>
        <p:nvPicPr>
          <p:cNvPr id="11" name="Slika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365" y="4956073"/>
            <a:ext cx="2214915" cy="1661186"/>
          </a:xfrm>
          <a:prstGeom prst="rect">
            <a:avLst/>
          </a:prstGeom>
        </p:spPr>
      </p:pic>
      <p:pic>
        <p:nvPicPr>
          <p:cNvPr id="12" name="Slika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7955" y="5333418"/>
            <a:ext cx="1993401" cy="1495051"/>
          </a:xfrm>
          <a:prstGeom prst="rect">
            <a:avLst/>
          </a:prstGeom>
        </p:spPr>
      </p:pic>
      <p:pic>
        <p:nvPicPr>
          <p:cNvPr id="13" name="Slika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739526" y="4148427"/>
            <a:ext cx="2116142" cy="2821522"/>
          </a:xfrm>
          <a:prstGeom prst="rect">
            <a:avLst/>
          </a:prstGeom>
        </p:spPr>
      </p:pic>
      <p:pic>
        <p:nvPicPr>
          <p:cNvPr id="14" name="Slika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59591" y="3254490"/>
            <a:ext cx="3630130" cy="2041948"/>
          </a:xfrm>
          <a:prstGeom prst="rect">
            <a:avLst/>
          </a:prstGeom>
        </p:spPr>
      </p:pic>
      <p:sp>
        <p:nvSpPr>
          <p:cNvPr id="3" name="PoljeZBesedilom 2"/>
          <p:cNvSpPr txBox="1"/>
          <p:nvPr/>
        </p:nvSpPr>
        <p:spPr>
          <a:xfrm>
            <a:off x="741772" y="1288035"/>
            <a:ext cx="1875951" cy="369332"/>
          </a:xfrm>
          <a:prstGeom prst="rect">
            <a:avLst/>
          </a:prstGeom>
          <a:noFill/>
        </p:spPr>
        <p:txBody>
          <a:bodyPr wrap="square" rtlCol="0">
            <a:spAutoFit/>
          </a:bodyPr>
          <a:lstStyle/>
          <a:p>
            <a:r>
              <a:rPr lang="sl-SI" dirty="0" smtClean="0"/>
              <a:t>Vanja Vezjak</a:t>
            </a:r>
            <a:endParaRPr lang="sl-SI" dirty="0"/>
          </a:p>
        </p:txBody>
      </p:sp>
      <p:sp>
        <p:nvSpPr>
          <p:cNvPr id="15" name="PoljeZBesedilom 14"/>
          <p:cNvSpPr txBox="1"/>
          <p:nvPr/>
        </p:nvSpPr>
        <p:spPr>
          <a:xfrm>
            <a:off x="858721" y="3079798"/>
            <a:ext cx="1546577" cy="369332"/>
          </a:xfrm>
          <a:prstGeom prst="rect">
            <a:avLst/>
          </a:prstGeom>
          <a:noFill/>
        </p:spPr>
        <p:txBody>
          <a:bodyPr wrap="square" rtlCol="0">
            <a:spAutoFit/>
          </a:bodyPr>
          <a:lstStyle/>
          <a:p>
            <a:r>
              <a:rPr lang="sl-SI" dirty="0" smtClean="0"/>
              <a:t>Eva Bajc</a:t>
            </a:r>
            <a:endParaRPr lang="sl-SI" dirty="0"/>
          </a:p>
        </p:txBody>
      </p:sp>
      <p:sp>
        <p:nvSpPr>
          <p:cNvPr id="16" name="PoljeZBesedilom 15"/>
          <p:cNvSpPr txBox="1"/>
          <p:nvPr/>
        </p:nvSpPr>
        <p:spPr>
          <a:xfrm>
            <a:off x="361244" y="6249897"/>
            <a:ext cx="2044053" cy="369332"/>
          </a:xfrm>
          <a:prstGeom prst="rect">
            <a:avLst/>
          </a:prstGeom>
          <a:noFill/>
        </p:spPr>
        <p:txBody>
          <a:bodyPr wrap="square" rtlCol="0">
            <a:spAutoFit/>
          </a:bodyPr>
          <a:lstStyle/>
          <a:p>
            <a:r>
              <a:rPr lang="sl-SI" dirty="0" smtClean="0"/>
              <a:t>Manca Dakskobler</a:t>
            </a:r>
            <a:endParaRPr lang="sl-SI" dirty="0"/>
          </a:p>
        </p:txBody>
      </p:sp>
      <p:sp>
        <p:nvSpPr>
          <p:cNvPr id="17" name="PoljeZBesedilom 16"/>
          <p:cNvSpPr txBox="1"/>
          <p:nvPr/>
        </p:nvSpPr>
        <p:spPr>
          <a:xfrm>
            <a:off x="3123238" y="6377567"/>
            <a:ext cx="1828800" cy="369332"/>
          </a:xfrm>
          <a:prstGeom prst="rect">
            <a:avLst/>
          </a:prstGeom>
          <a:noFill/>
        </p:spPr>
        <p:txBody>
          <a:bodyPr wrap="square" rtlCol="0">
            <a:spAutoFit/>
          </a:bodyPr>
          <a:lstStyle/>
          <a:p>
            <a:r>
              <a:rPr lang="sl-SI" dirty="0" smtClean="0"/>
              <a:t>Leon Makovec</a:t>
            </a:r>
            <a:endParaRPr lang="sl-SI" dirty="0"/>
          </a:p>
        </p:txBody>
      </p:sp>
      <p:sp>
        <p:nvSpPr>
          <p:cNvPr id="18" name="PoljeZBesedilom 17"/>
          <p:cNvSpPr txBox="1"/>
          <p:nvPr/>
        </p:nvSpPr>
        <p:spPr>
          <a:xfrm>
            <a:off x="6074714" y="4586741"/>
            <a:ext cx="2025861" cy="369332"/>
          </a:xfrm>
          <a:prstGeom prst="rect">
            <a:avLst/>
          </a:prstGeom>
          <a:noFill/>
        </p:spPr>
        <p:txBody>
          <a:bodyPr wrap="square" rtlCol="0">
            <a:spAutoFit/>
          </a:bodyPr>
          <a:lstStyle/>
          <a:p>
            <a:r>
              <a:rPr lang="sl-SI" dirty="0" smtClean="0"/>
              <a:t>Jaša Arne </a:t>
            </a:r>
            <a:r>
              <a:rPr lang="sl-SI" dirty="0" err="1" smtClean="0"/>
              <a:t>MIler</a:t>
            </a:r>
            <a:endParaRPr lang="sl-SI" dirty="0"/>
          </a:p>
        </p:txBody>
      </p:sp>
      <p:sp>
        <p:nvSpPr>
          <p:cNvPr id="19" name="PoljeZBesedilom 18"/>
          <p:cNvSpPr txBox="1"/>
          <p:nvPr/>
        </p:nvSpPr>
        <p:spPr>
          <a:xfrm>
            <a:off x="9444991" y="6507681"/>
            <a:ext cx="1993401" cy="369332"/>
          </a:xfrm>
          <a:prstGeom prst="rect">
            <a:avLst/>
          </a:prstGeom>
          <a:noFill/>
        </p:spPr>
        <p:txBody>
          <a:bodyPr wrap="square" rtlCol="0">
            <a:spAutoFit/>
          </a:bodyPr>
          <a:lstStyle/>
          <a:p>
            <a:r>
              <a:rPr lang="sl-SI" dirty="0" err="1" smtClean="0"/>
              <a:t>Emela</a:t>
            </a:r>
            <a:r>
              <a:rPr lang="sl-SI" dirty="0" smtClean="0"/>
              <a:t> </a:t>
            </a:r>
            <a:r>
              <a:rPr lang="sl-SI" dirty="0" err="1" smtClean="0"/>
              <a:t>Ɖogić</a:t>
            </a:r>
            <a:endParaRPr lang="sl-SI" dirty="0"/>
          </a:p>
        </p:txBody>
      </p:sp>
      <p:sp>
        <p:nvSpPr>
          <p:cNvPr id="20" name="PoljeZBesedilom 19"/>
          <p:cNvSpPr txBox="1"/>
          <p:nvPr/>
        </p:nvSpPr>
        <p:spPr>
          <a:xfrm>
            <a:off x="3059927" y="3690079"/>
            <a:ext cx="2246170" cy="369332"/>
          </a:xfrm>
          <a:prstGeom prst="rect">
            <a:avLst/>
          </a:prstGeom>
          <a:noFill/>
        </p:spPr>
        <p:txBody>
          <a:bodyPr wrap="square" rtlCol="0">
            <a:spAutoFit/>
          </a:bodyPr>
          <a:lstStyle/>
          <a:p>
            <a:r>
              <a:rPr lang="sl-SI" dirty="0" err="1" smtClean="0"/>
              <a:t>Lorelei</a:t>
            </a:r>
            <a:r>
              <a:rPr lang="sl-SI" dirty="0" smtClean="0"/>
              <a:t> Ličen</a:t>
            </a:r>
            <a:endParaRPr lang="sl-SI" dirty="0"/>
          </a:p>
        </p:txBody>
      </p:sp>
      <p:sp>
        <p:nvSpPr>
          <p:cNvPr id="21" name="PoljeZBesedilom 20"/>
          <p:cNvSpPr txBox="1"/>
          <p:nvPr/>
        </p:nvSpPr>
        <p:spPr>
          <a:xfrm>
            <a:off x="9370061" y="2910328"/>
            <a:ext cx="1785997" cy="369332"/>
          </a:xfrm>
          <a:prstGeom prst="rect">
            <a:avLst/>
          </a:prstGeom>
          <a:noFill/>
        </p:spPr>
        <p:txBody>
          <a:bodyPr wrap="square" rtlCol="0">
            <a:spAutoFit/>
          </a:bodyPr>
          <a:lstStyle/>
          <a:p>
            <a:r>
              <a:rPr lang="sl-SI" dirty="0" smtClean="0"/>
              <a:t>David Bučinel</a:t>
            </a:r>
            <a:endParaRPr lang="sl-SI" dirty="0"/>
          </a:p>
        </p:txBody>
      </p:sp>
      <p:sp>
        <p:nvSpPr>
          <p:cNvPr id="22" name="PoljeZBesedilom 21"/>
          <p:cNvSpPr txBox="1"/>
          <p:nvPr/>
        </p:nvSpPr>
        <p:spPr>
          <a:xfrm>
            <a:off x="9123000" y="3269133"/>
            <a:ext cx="1803761" cy="369332"/>
          </a:xfrm>
          <a:prstGeom prst="rect">
            <a:avLst/>
          </a:prstGeom>
          <a:noFill/>
        </p:spPr>
        <p:txBody>
          <a:bodyPr wrap="square" rtlCol="0">
            <a:spAutoFit/>
          </a:bodyPr>
          <a:lstStyle/>
          <a:p>
            <a:r>
              <a:rPr lang="sl-SI" dirty="0" smtClean="0"/>
              <a:t>Žiga Ferjančič</a:t>
            </a:r>
            <a:endParaRPr lang="sl-SI" dirty="0"/>
          </a:p>
        </p:txBody>
      </p:sp>
    </p:spTree>
    <p:extLst>
      <p:ext uri="{BB962C8B-B14F-4D97-AF65-F5344CB8AC3E}">
        <p14:creationId xmlns:p14="http://schemas.microsoft.com/office/powerpoint/2010/main" val="1048209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latin typeface="+mn-lt"/>
              </a:rPr>
              <a:t>SREDNJEVEŠKI GRADOVI – PROSTORSKO OBLIKOVANJE</a:t>
            </a:r>
            <a:endParaRPr lang="sl-SI" dirty="0">
              <a:latin typeface="+mn-lt"/>
            </a:endParaRPr>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226" y="1596980"/>
            <a:ext cx="1835240" cy="2446986"/>
          </a:xfrm>
          <a:prstGeom prst="rect">
            <a:avLst/>
          </a:prstGeom>
        </p:spPr>
      </p:pic>
      <p:sp>
        <p:nvSpPr>
          <p:cNvPr id="4" name="PoljeZBesedilom 3"/>
          <p:cNvSpPr txBox="1"/>
          <p:nvPr/>
        </p:nvSpPr>
        <p:spPr>
          <a:xfrm>
            <a:off x="812235" y="3674634"/>
            <a:ext cx="1177222" cy="369332"/>
          </a:xfrm>
          <a:prstGeom prst="rect">
            <a:avLst/>
          </a:prstGeom>
          <a:noFill/>
        </p:spPr>
        <p:txBody>
          <a:bodyPr wrap="square" rtlCol="0">
            <a:spAutoFit/>
          </a:bodyPr>
          <a:lstStyle/>
          <a:p>
            <a:r>
              <a:rPr lang="sl-SI" dirty="0" smtClean="0"/>
              <a:t>Jaša Vidrih</a:t>
            </a:r>
            <a:endParaRPr lang="sl-SI" dirty="0"/>
          </a:p>
        </p:txBody>
      </p:sp>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440" y="1622737"/>
            <a:ext cx="1854558" cy="2472744"/>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011" y="1652651"/>
            <a:ext cx="2695977" cy="2021983"/>
          </a:xfrm>
          <a:prstGeom prst="rect">
            <a:avLst/>
          </a:prstGeom>
        </p:spPr>
      </p:pic>
      <p:sp>
        <p:nvSpPr>
          <p:cNvPr id="7" name="PoljeZBesedilom 6"/>
          <p:cNvSpPr txBox="1"/>
          <p:nvPr/>
        </p:nvSpPr>
        <p:spPr>
          <a:xfrm>
            <a:off x="4916031" y="3674634"/>
            <a:ext cx="2747970" cy="369332"/>
          </a:xfrm>
          <a:prstGeom prst="rect">
            <a:avLst/>
          </a:prstGeom>
          <a:noFill/>
        </p:spPr>
        <p:txBody>
          <a:bodyPr wrap="square" rtlCol="0">
            <a:spAutoFit/>
          </a:bodyPr>
          <a:lstStyle/>
          <a:p>
            <a:r>
              <a:rPr lang="sl-SI" dirty="0" smtClean="0"/>
              <a:t>Ela Elizabeta Valentinčič</a:t>
            </a:r>
            <a:endParaRPr lang="sl-SI" dirty="0"/>
          </a:p>
        </p:txBody>
      </p:sp>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779" y="4287366"/>
            <a:ext cx="2841939" cy="2131454"/>
          </a:xfrm>
          <a:prstGeom prst="rect">
            <a:avLst/>
          </a:prstGeom>
        </p:spPr>
      </p:pic>
      <p:pic>
        <p:nvPicPr>
          <p:cNvPr id="9"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4352" y="4287366"/>
            <a:ext cx="2841939" cy="2131454"/>
          </a:xfrm>
          <a:prstGeom prst="rect">
            <a:avLst/>
          </a:prstGeom>
        </p:spPr>
      </p:pic>
      <p:sp>
        <p:nvSpPr>
          <p:cNvPr id="10" name="PoljeZBesedilom 9"/>
          <p:cNvSpPr txBox="1"/>
          <p:nvPr/>
        </p:nvSpPr>
        <p:spPr>
          <a:xfrm>
            <a:off x="838200" y="6418820"/>
            <a:ext cx="1835240" cy="369332"/>
          </a:xfrm>
          <a:prstGeom prst="rect">
            <a:avLst/>
          </a:prstGeom>
          <a:noFill/>
        </p:spPr>
        <p:txBody>
          <a:bodyPr wrap="square" rtlCol="0">
            <a:spAutoFit/>
          </a:bodyPr>
          <a:lstStyle/>
          <a:p>
            <a:r>
              <a:rPr lang="sl-SI" dirty="0" smtClean="0"/>
              <a:t>Anže Valantič</a:t>
            </a:r>
            <a:endParaRPr lang="sl-SI" dirty="0"/>
          </a:p>
        </p:txBody>
      </p:sp>
      <p:pic>
        <p:nvPicPr>
          <p:cNvPr id="11" name="Slika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2103" y="4287366"/>
            <a:ext cx="2883796" cy="2319287"/>
          </a:xfrm>
          <a:prstGeom prst="rect">
            <a:avLst/>
          </a:prstGeom>
        </p:spPr>
      </p:pic>
      <p:pic>
        <p:nvPicPr>
          <p:cNvPr id="12" name="Slika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2021" y="1596980"/>
            <a:ext cx="3090929" cy="2318197"/>
          </a:xfrm>
          <a:prstGeom prst="rect">
            <a:avLst/>
          </a:prstGeom>
        </p:spPr>
      </p:pic>
      <p:sp>
        <p:nvSpPr>
          <p:cNvPr id="13" name="PoljeZBesedilom 12"/>
          <p:cNvSpPr txBox="1"/>
          <p:nvPr/>
        </p:nvSpPr>
        <p:spPr>
          <a:xfrm>
            <a:off x="8395745" y="3863661"/>
            <a:ext cx="2314702" cy="369332"/>
          </a:xfrm>
          <a:prstGeom prst="rect">
            <a:avLst/>
          </a:prstGeom>
          <a:noFill/>
        </p:spPr>
        <p:txBody>
          <a:bodyPr wrap="square" rtlCol="0">
            <a:spAutoFit/>
          </a:bodyPr>
          <a:lstStyle/>
          <a:p>
            <a:r>
              <a:rPr lang="sl-SI" dirty="0" smtClean="0"/>
              <a:t>Kevin </a:t>
            </a:r>
            <a:r>
              <a:rPr lang="sl-SI" dirty="0" err="1" smtClean="0"/>
              <a:t>Hajdarović</a:t>
            </a:r>
            <a:endParaRPr lang="sl-SI" dirty="0"/>
          </a:p>
        </p:txBody>
      </p:sp>
      <p:sp>
        <p:nvSpPr>
          <p:cNvPr id="14" name="PoljeZBesedilom 13"/>
          <p:cNvSpPr txBox="1"/>
          <p:nvPr/>
        </p:nvSpPr>
        <p:spPr>
          <a:xfrm>
            <a:off x="9271711" y="6485888"/>
            <a:ext cx="2144418" cy="369332"/>
          </a:xfrm>
          <a:prstGeom prst="rect">
            <a:avLst/>
          </a:prstGeom>
          <a:noFill/>
        </p:spPr>
        <p:txBody>
          <a:bodyPr wrap="square" rtlCol="0">
            <a:spAutoFit/>
          </a:bodyPr>
          <a:lstStyle/>
          <a:p>
            <a:r>
              <a:rPr lang="sl-SI" dirty="0" smtClean="0"/>
              <a:t>Sebastjan </a:t>
            </a:r>
            <a:r>
              <a:rPr lang="sl-SI" dirty="0" err="1" smtClean="0"/>
              <a:t>Cussini</a:t>
            </a:r>
            <a:endParaRPr lang="sl-SI" dirty="0"/>
          </a:p>
        </p:txBody>
      </p:sp>
      <p:pic>
        <p:nvPicPr>
          <p:cNvPr id="15" name="Slika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04954" y="4287366"/>
            <a:ext cx="1603420" cy="2137893"/>
          </a:xfrm>
          <a:prstGeom prst="rect">
            <a:avLst/>
          </a:prstGeom>
        </p:spPr>
      </p:pic>
      <p:sp>
        <p:nvSpPr>
          <p:cNvPr id="16" name="PoljeZBesedilom 15"/>
          <p:cNvSpPr txBox="1"/>
          <p:nvPr/>
        </p:nvSpPr>
        <p:spPr>
          <a:xfrm>
            <a:off x="6694081" y="6511855"/>
            <a:ext cx="1939840" cy="369332"/>
          </a:xfrm>
          <a:prstGeom prst="rect">
            <a:avLst/>
          </a:prstGeom>
          <a:noFill/>
        </p:spPr>
        <p:txBody>
          <a:bodyPr wrap="square" rtlCol="0">
            <a:spAutoFit/>
          </a:bodyPr>
          <a:lstStyle/>
          <a:p>
            <a:r>
              <a:rPr lang="sl-SI" dirty="0" smtClean="0"/>
              <a:t>Ali ga prepoznate?</a:t>
            </a:r>
            <a:endParaRPr lang="sl-SI" dirty="0"/>
          </a:p>
        </p:txBody>
      </p:sp>
    </p:spTree>
    <p:extLst>
      <p:ext uri="{BB962C8B-B14F-4D97-AF65-F5344CB8AC3E}">
        <p14:creationId xmlns:p14="http://schemas.microsoft.com/office/powerpoint/2010/main" val="3195769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418" y="65764"/>
            <a:ext cx="1925929" cy="3851858"/>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467" y="218941"/>
            <a:ext cx="2318198" cy="3090930"/>
          </a:xfrm>
          <a:prstGeom prst="rect">
            <a:avLst/>
          </a:prstGeom>
        </p:spPr>
      </p:pic>
      <p:pic>
        <p:nvPicPr>
          <p:cNvPr id="4" name="Slik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813" y="2434107"/>
            <a:ext cx="2644462" cy="1983346"/>
          </a:xfrm>
          <a:prstGeom prst="rect">
            <a:avLst/>
          </a:prstGeom>
        </p:spPr>
      </p:pic>
      <p:pic>
        <p:nvPicPr>
          <p:cNvPr id="5" name="Slika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6813" y="218941"/>
            <a:ext cx="2644461" cy="1983346"/>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821" y="218942"/>
            <a:ext cx="3744262" cy="280819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220" y="4383887"/>
            <a:ext cx="2775935" cy="2081952"/>
          </a:xfrm>
          <a:prstGeom prst="rect">
            <a:avLst/>
          </a:prstGeom>
        </p:spPr>
      </p:pic>
      <p:pic>
        <p:nvPicPr>
          <p:cNvPr id="8" name="Slika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9705" y="3641362"/>
            <a:ext cx="2219184" cy="2958912"/>
          </a:xfrm>
          <a:prstGeom prst="rect">
            <a:avLst/>
          </a:prstGeom>
        </p:spPr>
      </p:pic>
      <p:pic>
        <p:nvPicPr>
          <p:cNvPr id="9" name="Slika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8693" y="4823138"/>
            <a:ext cx="2275268" cy="1706451"/>
          </a:xfrm>
          <a:prstGeom prst="rect">
            <a:avLst/>
          </a:prstGeom>
        </p:spPr>
      </p:pic>
      <p:pic>
        <p:nvPicPr>
          <p:cNvPr id="10" name="Slika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6223" y="3711177"/>
            <a:ext cx="3180440" cy="2385330"/>
          </a:xfrm>
          <a:prstGeom prst="rect">
            <a:avLst/>
          </a:prstGeom>
        </p:spPr>
      </p:pic>
      <p:sp>
        <p:nvSpPr>
          <p:cNvPr id="11" name="PoljeZBesedilom 10"/>
          <p:cNvSpPr txBox="1"/>
          <p:nvPr/>
        </p:nvSpPr>
        <p:spPr>
          <a:xfrm>
            <a:off x="776495" y="3917622"/>
            <a:ext cx="1479838" cy="369332"/>
          </a:xfrm>
          <a:prstGeom prst="rect">
            <a:avLst/>
          </a:prstGeom>
          <a:noFill/>
        </p:spPr>
        <p:txBody>
          <a:bodyPr wrap="square" rtlCol="0">
            <a:spAutoFit/>
          </a:bodyPr>
          <a:lstStyle/>
          <a:p>
            <a:r>
              <a:rPr lang="sl-SI" dirty="0" smtClean="0"/>
              <a:t>Leon Komel</a:t>
            </a:r>
            <a:endParaRPr lang="sl-SI" dirty="0"/>
          </a:p>
        </p:txBody>
      </p:sp>
      <p:sp>
        <p:nvSpPr>
          <p:cNvPr id="12" name="PoljeZBesedilom 11"/>
          <p:cNvSpPr txBox="1"/>
          <p:nvPr/>
        </p:nvSpPr>
        <p:spPr>
          <a:xfrm>
            <a:off x="3150022" y="3276643"/>
            <a:ext cx="1576523" cy="369332"/>
          </a:xfrm>
          <a:prstGeom prst="rect">
            <a:avLst/>
          </a:prstGeom>
          <a:noFill/>
        </p:spPr>
        <p:txBody>
          <a:bodyPr wrap="square" rtlCol="0">
            <a:spAutoFit/>
          </a:bodyPr>
          <a:lstStyle/>
          <a:p>
            <a:r>
              <a:rPr lang="sl-SI" dirty="0" smtClean="0"/>
              <a:t>Lev Lipušček</a:t>
            </a:r>
            <a:endParaRPr lang="sl-SI" dirty="0"/>
          </a:p>
        </p:txBody>
      </p:sp>
      <p:sp>
        <p:nvSpPr>
          <p:cNvPr id="13" name="PoljeZBesedilom 12"/>
          <p:cNvSpPr txBox="1"/>
          <p:nvPr/>
        </p:nvSpPr>
        <p:spPr>
          <a:xfrm>
            <a:off x="3950686" y="6519011"/>
            <a:ext cx="1177222" cy="369332"/>
          </a:xfrm>
          <a:prstGeom prst="rect">
            <a:avLst/>
          </a:prstGeom>
          <a:noFill/>
        </p:spPr>
        <p:txBody>
          <a:bodyPr wrap="square" rtlCol="0">
            <a:spAutoFit/>
          </a:bodyPr>
          <a:lstStyle/>
          <a:p>
            <a:r>
              <a:rPr lang="sl-SI" dirty="0" smtClean="0"/>
              <a:t>Jaša Vidrih</a:t>
            </a:r>
            <a:endParaRPr lang="sl-SI" dirty="0"/>
          </a:p>
        </p:txBody>
      </p:sp>
      <p:sp>
        <p:nvSpPr>
          <p:cNvPr id="14" name="PoljeZBesedilom 13"/>
          <p:cNvSpPr txBox="1"/>
          <p:nvPr/>
        </p:nvSpPr>
        <p:spPr>
          <a:xfrm>
            <a:off x="6623495" y="3027137"/>
            <a:ext cx="1404808" cy="369332"/>
          </a:xfrm>
          <a:prstGeom prst="rect">
            <a:avLst/>
          </a:prstGeom>
          <a:noFill/>
        </p:spPr>
        <p:txBody>
          <a:bodyPr wrap="square" rtlCol="0">
            <a:spAutoFit/>
          </a:bodyPr>
          <a:lstStyle/>
          <a:p>
            <a:r>
              <a:rPr lang="sl-SI" dirty="0" smtClean="0"/>
              <a:t>Gaja Leban</a:t>
            </a:r>
            <a:endParaRPr lang="sl-SI" dirty="0"/>
          </a:p>
        </p:txBody>
      </p:sp>
      <p:sp>
        <p:nvSpPr>
          <p:cNvPr id="15" name="PoljeZBesedilom 14"/>
          <p:cNvSpPr txBox="1"/>
          <p:nvPr/>
        </p:nvSpPr>
        <p:spPr>
          <a:xfrm>
            <a:off x="6172949" y="6096507"/>
            <a:ext cx="2691683" cy="369332"/>
          </a:xfrm>
          <a:prstGeom prst="rect">
            <a:avLst/>
          </a:prstGeom>
          <a:noFill/>
        </p:spPr>
        <p:txBody>
          <a:bodyPr wrap="square" rtlCol="0">
            <a:spAutoFit/>
          </a:bodyPr>
          <a:lstStyle/>
          <a:p>
            <a:r>
              <a:rPr lang="sl-SI" dirty="0" err="1" smtClean="0"/>
              <a:t>Mariana</a:t>
            </a:r>
            <a:r>
              <a:rPr lang="sl-SI" dirty="0" smtClean="0"/>
              <a:t> Brajnik </a:t>
            </a:r>
            <a:r>
              <a:rPr lang="sl-SI" dirty="0" err="1" smtClean="0"/>
              <a:t>Ninković</a:t>
            </a:r>
            <a:endParaRPr lang="sl-SI" dirty="0"/>
          </a:p>
        </p:txBody>
      </p:sp>
      <p:sp>
        <p:nvSpPr>
          <p:cNvPr id="16" name="PoljeZBesedilom 15"/>
          <p:cNvSpPr txBox="1"/>
          <p:nvPr/>
        </p:nvSpPr>
        <p:spPr>
          <a:xfrm>
            <a:off x="771864" y="6415608"/>
            <a:ext cx="1850677" cy="369332"/>
          </a:xfrm>
          <a:prstGeom prst="rect">
            <a:avLst/>
          </a:prstGeom>
          <a:noFill/>
        </p:spPr>
        <p:txBody>
          <a:bodyPr wrap="square" rtlCol="0">
            <a:spAutoFit/>
          </a:bodyPr>
          <a:lstStyle/>
          <a:p>
            <a:r>
              <a:rPr lang="sl-SI" dirty="0" err="1" smtClean="0"/>
              <a:t>Leart</a:t>
            </a:r>
            <a:r>
              <a:rPr lang="sl-SI" dirty="0" smtClean="0"/>
              <a:t> </a:t>
            </a:r>
            <a:r>
              <a:rPr lang="sl-SI" dirty="0" err="1" smtClean="0"/>
              <a:t>Kajdomqaj</a:t>
            </a:r>
            <a:endParaRPr lang="sl-SI" dirty="0"/>
          </a:p>
        </p:txBody>
      </p:sp>
    </p:spTree>
    <p:extLst>
      <p:ext uri="{BB962C8B-B14F-4D97-AF65-F5344CB8AC3E}">
        <p14:creationId xmlns:p14="http://schemas.microsoft.com/office/powerpoint/2010/main" val="2070737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656822" y="450759"/>
            <a:ext cx="10972801" cy="5269519"/>
          </a:xfrm>
          <a:prstGeom prst="rect">
            <a:avLst/>
          </a:prstGeom>
        </p:spPr>
        <p:txBody>
          <a:bodyPr wrap="square">
            <a:spAutoFit/>
          </a:bodyPr>
          <a:lstStyle/>
          <a:p>
            <a:pPr algn="ctr">
              <a:lnSpc>
                <a:spcPct val="107000"/>
              </a:lnSpc>
              <a:spcAft>
                <a:spcPts val="800"/>
              </a:spcAft>
            </a:pPr>
            <a:r>
              <a:rPr lang="sl-SI" sz="2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Postala sem grajska </a:t>
            </a:r>
            <a:r>
              <a:rPr lang="sl-SI" sz="25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gospodična</a:t>
            </a:r>
            <a:r>
              <a:rPr lang="sl-SI"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200" dirty="0">
                <a:latin typeface="Calibri" panose="020F0502020204030204" pitchFamily="34" charset="0"/>
                <a:ea typeface="Calibri" panose="020F0502020204030204" pitchFamily="34" charset="0"/>
                <a:cs typeface="Times New Roman" panose="02020603050405020304" pitchFamily="18" charset="0"/>
              </a:rPr>
              <a:t>	Nekega sončnega popoldneva, sem poležavala na travniku za hišo ter razmišljala, kako bi bilo, če bi postala grajska gospodična. Zatavala sem z mislimi, potem pa se je zgodilo nekaj nenavadnega. Pred seboj sem zagledala prečudovito ogromno zlato ogledalo. Bilo je veliko kot naša hiša in zelo se je bleščalo. Iz njega se je prikradel mali vitez, me prijel za roko in me potegnil v ogledalo.</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200" dirty="0">
                <a:latin typeface="Calibri" panose="020F0502020204030204" pitchFamily="34" charset="0"/>
                <a:ea typeface="Calibri" panose="020F0502020204030204" pitchFamily="34" charset="0"/>
                <a:cs typeface="Times New Roman" panose="02020603050405020304" pitchFamily="18" charset="0"/>
              </a:rPr>
              <a:t>	Odprla sem oči in pred seboj zagledala najveličastnejši grad, kar sem jih v življenju kdaj videla. Grad je bil obdan z gromozanskim obzidjem, ki so ga krasile velike bele, modre in rumene rože. Iz obzidja so visele dolge korenine čudežnega drevesa. Vitezi so jih uporabljali za različne vaje za bojevanje. Za gradom je bil prelep park, kamor so odhajale grajske gospodične in otroci zabavati. Okrog gradu je bil zgrajen tri metre visok jarek, nad njim pa dvižni most.  V grad si lahko vstopil skozi velika železna vrata. Odprl jih je lahko samo glavni vitez, ki je noč in dan stražil. Grad je bil zgrajen iz velikih kamnov, obdan je bil s štirimi stolpi, na katerih so stali vitezi. </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200" dirty="0">
                <a:latin typeface="Calibri" panose="020F0502020204030204" pitchFamily="34" charset="0"/>
                <a:ea typeface="Calibri" panose="020F0502020204030204" pitchFamily="34" charset="0"/>
                <a:cs typeface="Times New Roman" panose="02020603050405020304" pitchFamily="18" charset="0"/>
              </a:rPr>
              <a:t>Skupaj sva z majhnim vitezom vstopila v grad. Ker se mi ni še predstavil, sem ga vprašala po imenu. Začela sem se smejati, saj je rekel, da se imenuje Vsevedni. Zaupal mi je veliko skrivnosti grajskega življenja. Ena od najbolj razburljivih je bila ta, da so imeli grajski otroci svoj skrivni izhod iz gradu. Ko sva vstopila so naju obdali grajski otroci. Prijeli so me za roko in odpeljali v veliko sobo s knjigami. V njej je stalo ogledalo. Ko sem se zagledala v njem, nisem mogla verjeto svojim očem. Bila sem prav drugačna. Bila sem večja, starejša in drugače oblečena. Moje krilo je segalo do tal, bilo je čudovito. Bila sem si zelo všeč. Moji lasje so bili svetli in zelo dolgi. Soba je bila polna čudovitih knjig za otroke. Seveda so sobo krasile tudi knjige za grajske gospodične in viteze. Ampak vitezi niso imeli nikoli časa za branje knjig. Najmanjša deklica Kiti me je prosila naj jim preberem zgodbo o dečku, ki se je spremenil v žabo. V sobo polno knjig je nenadoma vstopila kraljica Sonja. Z velikimi očmi me je pogledala, saj me še nikoli ni videla. Otroci so se odšli igrat, meni pa je kraljica razkazala ta čudoviti grad. </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200" dirty="0">
                <a:latin typeface="Calibri" panose="020F0502020204030204" pitchFamily="34" charset="0"/>
                <a:ea typeface="Calibri" panose="020F0502020204030204" pitchFamily="34" charset="0"/>
                <a:cs typeface="Times New Roman" panose="02020603050405020304" pitchFamily="18" charset="0"/>
              </a:rPr>
              <a:t>Ogledala sem si vseh dvaindvajset sob, dvorano za ples in druge prostore. Videla sem kako vitezi varujejo grad. Kraljici sem za zahvalo podarila moj obesek, ki mi prinaša srečo. Ker sem se ji zelo prikupila, mi je v zameno razkazala njeno sobo. Še nihče je ni videl. Bila sem presrečna. Dan je hitro minil, kraljica mi je pokazala sobo v kateri sem prespala. Bila je velika in polna bleščečih slik. Na stropu je visela luč, na kateri so bili kristali. Zjutraj ko sem se zbudila, nisem mogla verjeti, saj sem se zbudila v moji postelji. Le kako sem se znašla v postelji, če sem bila na travniku za mojo hišo. Očitno so to bile le lepe in nepozabne sanje. </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sz="1200" dirty="0">
                <a:latin typeface="Calibri" panose="020F0502020204030204" pitchFamily="34" charset="0"/>
                <a:ea typeface="Calibri" panose="020F0502020204030204" pitchFamily="34" charset="0"/>
                <a:cs typeface="Times New Roman" panose="02020603050405020304" pitchFamily="18" charset="0"/>
              </a:rPr>
              <a:t>	To so bile moje najljubše sanje o grajski gospodični. Seveda, pa sem povedala tudi staršem kaj sem sanjala. Želeli so izvedeti kaj se je zgodilo, zato, sem se usedla na kavč in začela pripovedovati</a:t>
            </a:r>
            <a:r>
              <a:rPr lang="sl-SI" sz="1200"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sl-SI" sz="1200" dirty="0" smtClean="0">
                <a:effectLst/>
                <a:latin typeface="Calibri" panose="020F0502020204030204" pitchFamily="34" charset="0"/>
                <a:ea typeface="Calibri" panose="020F0502020204030204" pitchFamily="34" charset="0"/>
                <a:cs typeface="Times New Roman" panose="02020603050405020304" pitchFamily="18" charset="0"/>
              </a:rPr>
              <a:t>                                                                                     Gaja Leban </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4944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515156" y="392717"/>
            <a:ext cx="11217498" cy="5856732"/>
          </a:xfrm>
          <a:prstGeom prst="rect">
            <a:avLst/>
          </a:prstGeom>
        </p:spPr>
        <p:txBody>
          <a:bodyPr wrap="square">
            <a:spAutoFit/>
          </a:bodyPr>
          <a:lstStyle/>
          <a:p>
            <a:pPr algn="ctr">
              <a:lnSpc>
                <a:spcPct val="115000"/>
              </a:lnSpc>
              <a:spcAft>
                <a:spcPts val="1000"/>
              </a:spcAft>
            </a:pPr>
            <a:r>
              <a:rPr lang="sl-SI" sz="2400" dirty="0">
                <a:solidFill>
                  <a:srgbClr val="FF0000"/>
                </a:solidFill>
                <a:latin typeface="Arial" panose="020B0604020202020204" pitchFamily="34" charset="0"/>
                <a:ea typeface="Calibri" panose="020F0502020204030204" pitchFamily="34" charset="0"/>
                <a:cs typeface="Times New Roman" panose="02020603050405020304" pitchFamily="18" charset="0"/>
              </a:rPr>
              <a:t>ZNAŠEL SEM SE V </a:t>
            </a:r>
            <a:r>
              <a:rPr lang="sl-SI" sz="2400"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SREDNJEVEŠKEM </a:t>
            </a:r>
            <a:r>
              <a:rPr lang="sl-SI" sz="2400" dirty="0">
                <a:solidFill>
                  <a:srgbClr val="FF0000"/>
                </a:solidFill>
                <a:latin typeface="Arial" panose="020B0604020202020204" pitchFamily="34" charset="0"/>
                <a:ea typeface="Calibri" panose="020F0502020204030204" pitchFamily="34" charset="0"/>
                <a:cs typeface="Times New Roman" panose="02020603050405020304" pitchFamily="18" charset="0"/>
              </a:rPr>
              <a:t>MESTU</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sl-SI" sz="1200" dirty="0">
                <a:latin typeface="Arial" panose="020B0604020202020204" pitchFamily="34" charset="0"/>
                <a:ea typeface="Calibri" panose="020F0502020204030204" pitchFamily="34" charset="0"/>
                <a:cs typeface="Times New Roman" panose="02020603050405020304" pitchFamily="18" charset="0"/>
              </a:rPr>
              <a:t>(spis)</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sl-SI" sz="1200" dirty="0">
                <a:latin typeface="Arial" panose="020B0604020202020204" pitchFamily="34" charset="0"/>
                <a:ea typeface="Calibri" panose="020F0502020204030204" pitchFamily="34" charset="0"/>
                <a:cs typeface="Times New Roman" panose="02020603050405020304" pitchFamily="18" charset="0"/>
              </a:rPr>
              <a:t> </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sl-SI" sz="1200" dirty="0">
                <a:latin typeface="Arial" panose="020B0604020202020204" pitchFamily="34" charset="0"/>
                <a:ea typeface="Calibri" panose="020F0502020204030204" pitchFamily="34" charset="0"/>
                <a:cs typeface="Times New Roman" panose="02020603050405020304" pitchFamily="18" charset="0"/>
              </a:rPr>
              <a:t>V šoli obravnavamo snov o srednjeveških mestih in življenju v njih. Ta tema mi je zelo všeč, zato </a:t>
            </a:r>
            <a:r>
              <a:rPr lang="sl-SI" sz="1200" dirty="0" smtClean="0">
                <a:latin typeface="Arial" panose="020B0604020202020204" pitchFamily="34" charset="0"/>
                <a:ea typeface="Calibri" panose="020F0502020204030204" pitchFamily="34" charset="0"/>
                <a:cs typeface="Times New Roman" panose="02020603050405020304" pitchFamily="18" charset="0"/>
              </a:rPr>
              <a:t>sem nekega </a:t>
            </a:r>
            <a:r>
              <a:rPr lang="sl-SI" sz="1200" dirty="0">
                <a:latin typeface="Arial" panose="020B0604020202020204" pitchFamily="34" charset="0"/>
                <a:ea typeface="Calibri" panose="020F0502020204030204" pitchFamily="34" charset="0"/>
                <a:cs typeface="Times New Roman" panose="02020603050405020304" pitchFamily="18" charset="0"/>
              </a:rPr>
              <a:t>večera prebiral knjigo o srednjem veku. Bilo je že pozno, mama me je prišla še enkrat pozdravit za lahko noč in mi predlagala naj počasi odložim knjigo in zaspim. Kmalu zatem, ko je mama zaprla vrata, se mi je zgodilo nekaj neverjetnega.</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sl-SI" sz="1200" dirty="0">
                <a:latin typeface="Arial" panose="020B0604020202020204" pitchFamily="34" charset="0"/>
                <a:ea typeface="Calibri" panose="020F0502020204030204" pitchFamily="34" charset="0"/>
                <a:cs typeface="Times New Roman" panose="02020603050405020304" pitchFamily="18" charset="0"/>
              </a:rPr>
              <a:t>Kar naenkrat sem stal na mestnem trgu. Ta trg je bil daleč od tega  kar sem bil do takrat vajen. Pred menoj je stala cerkev z zvonikom, velika mogočna stavba na kateri je pisalo magistrat, poleg mene pa vodnjak. Trg je bil poln ljudi, eni so prodajali drugi pa kupovali. Prodajali so hrano, živali, obleke, lesene izdelke, glinene izdelke… Ljudje so bili slabo oblečeni. Njihove obleke so bile rjave, bele, črne ali sive barve. To niso bile barvite obleke kot jih nosimo danes. Nekateri so nosili zelo umazane, ponošene, tudi raztrgane, manjši otroci so bili v haljicah, z razmršenimi lasmi, na nogah pa nič, ne nogavic in ne čevljev, čeprav je bilo po tleh več ali manj samo blato. Ni mi bilo prijetno ravno nasprotno. </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sl-SI" sz="1200" dirty="0">
                <a:latin typeface="Arial" panose="020B0604020202020204" pitchFamily="34" charset="0"/>
                <a:ea typeface="Calibri" panose="020F0502020204030204" pitchFamily="34" charset="0"/>
                <a:cs typeface="Times New Roman" panose="02020603050405020304" pitchFamily="18" charset="0"/>
              </a:rPr>
              <a:t>Naenkrat sem se zavedel, da niso samo oni meni čudni ampak, da me ljudje nezaupljivo gledajo in si med seboj šepetajo. Takrat se je oglasil še moj želodec. Roke sem dal v žepe hlač in žalostno spoznal, da so popolnoma prazni, v žepu ni bilo niti robca, kaj šele kakšen bonbon ali kovanec. Stopil sem do prvega meščana, ki je prodajal hrano, ga prosil za vsaj malo hrane, pa je le z roko pokazal naj grem stran, v njegovem pogledu sem videl jezo, strah in nezaupanje. Stopil sem do drugega, tudi tu nisem imel sreče. Dan se je prevesil v popoldne in na trgu je bilo vse manj ljudi, moj želodec pa je bil vedno glasnejši. Razmišljal sem kaj naj storim, bil sem lačen, postajal sem utrujen, pa še zebsti me je začelo. Nihče se me ni usmilil, niti za drobtinico kruha, čeprav sem videl, </a:t>
            </a:r>
            <a:r>
              <a:rPr lang="sl-SI" sz="1200" dirty="0" smtClean="0">
                <a:latin typeface="Arial" panose="020B0604020202020204" pitchFamily="34" charset="0"/>
                <a:ea typeface="Calibri" panose="020F0502020204030204" pitchFamily="34" charset="0"/>
                <a:cs typeface="Times New Roman" panose="02020603050405020304" pitchFamily="18" charset="0"/>
              </a:rPr>
              <a:t>da je </a:t>
            </a:r>
            <a:r>
              <a:rPr lang="sl-SI" sz="1200" dirty="0">
                <a:latin typeface="Arial" panose="020B0604020202020204" pitchFamily="34" charset="0"/>
                <a:ea typeface="Calibri" panose="020F0502020204030204" pitchFamily="34" charset="0"/>
                <a:cs typeface="Times New Roman" panose="02020603050405020304" pitchFamily="18" charset="0"/>
              </a:rPr>
              <a:t>tudi med </a:t>
            </a:r>
            <a:r>
              <a:rPr lang="sl-SI" sz="1200" dirty="0" smtClean="0">
                <a:latin typeface="Arial" panose="020B0604020202020204" pitchFamily="34" charset="0"/>
                <a:ea typeface="Calibri" panose="020F0502020204030204" pitchFamily="34" charset="0"/>
                <a:cs typeface="Times New Roman" panose="02020603050405020304" pitchFamily="18" charset="0"/>
              </a:rPr>
              <a:t>njimi </a:t>
            </a:r>
            <a:r>
              <a:rPr lang="sl-SI" sz="1200" dirty="0">
                <a:latin typeface="Arial" panose="020B0604020202020204" pitchFamily="34" charset="0"/>
                <a:ea typeface="Calibri" panose="020F0502020204030204" pitchFamily="34" charset="0"/>
                <a:cs typeface="Times New Roman" panose="02020603050405020304" pitchFamily="18" charset="0"/>
              </a:rPr>
              <a:t>bilo veliko lačnih, tudi otrok, srečal sem nekaj beračev, ki so bili videti zelo slabo.</a:t>
            </a:r>
            <a:endParaRPr lang="sl-SI"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sl-SI" sz="1200" dirty="0">
                <a:latin typeface="Arial" panose="020B0604020202020204" pitchFamily="34" charset="0"/>
                <a:ea typeface="Calibri" panose="020F0502020204030204" pitchFamily="34" charset="0"/>
                <a:cs typeface="Times New Roman" panose="02020603050405020304" pitchFamily="18" charset="0"/>
              </a:rPr>
              <a:t>Odločil sem se, da moram nekaj storiti. Od prvega kmeta sem iz košare izmaknil jabolko. Kmet je začel vpiti ter se pognal za menoj. Pridružili so se mu še drugi prebivalci mesta, ki so takrat bili na trgu, vse več jih je teklo za menoj. Tekel sem na vso moč, nisem vedel kam, saj mesta nisem poznal. Znašel sem se v ozki ulici z visokimi hišami. Moč se mi je z vsakim korakom  zmanjševala. Ljudje so mi bili tik za petami. Začutil sem, da se mi bliža roka nekoga, ki me bo zdaj zdaj zagrabila. Roka me je zagrabila za ramo, od strahu sem se stresel, takrat sem videl, da je to le roka moje mame, ki me je prebujala iz grdih sanj. </a:t>
            </a:r>
            <a:endParaRPr lang="sl-SI" sz="12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sl-SI" sz="1200" dirty="0" smtClean="0">
                <a:effectLst/>
                <a:latin typeface="Arial" panose="020B0604020202020204" pitchFamily="34" charset="0"/>
                <a:ea typeface="Calibri" panose="020F0502020204030204" pitchFamily="34" charset="0"/>
                <a:cs typeface="Times New Roman" panose="02020603050405020304" pitchFamily="18" charset="0"/>
              </a:rPr>
              <a:t>                                                                                                                                                                                                                       Žiga Ferjančič</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4093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latin typeface="+mn-lt"/>
              </a:rPr>
              <a:t>METULJI UPANJA (spletna akcija)</a:t>
            </a:r>
            <a:endParaRPr lang="sl-SI" dirty="0">
              <a:latin typeface="+mn-lt"/>
            </a:endParaRPr>
          </a:p>
        </p:txBody>
      </p:sp>
      <p:pic>
        <p:nvPicPr>
          <p:cNvPr id="4" name="Označba mesta vsebine 3"/>
          <p:cNvPicPr>
            <a:picLocks noGrp="1" noChangeAspect="1"/>
          </p:cNvPicPr>
          <p:nvPr>
            <p:ph idx="1"/>
          </p:nvPr>
        </p:nvPicPr>
        <p:blipFill>
          <a:blip r:embed="rId2"/>
          <a:stretch>
            <a:fillRect/>
          </a:stretch>
        </p:blipFill>
        <p:spPr>
          <a:xfrm>
            <a:off x="823651" y="1690687"/>
            <a:ext cx="1937584" cy="1566557"/>
          </a:xfrm>
          <a:prstGeom prst="rect">
            <a:avLst/>
          </a:prstGeom>
        </p:spPr>
      </p:pic>
      <p:pic>
        <p:nvPicPr>
          <p:cNvPr id="5" name="Slika 4"/>
          <p:cNvPicPr>
            <a:picLocks noChangeAspect="1"/>
          </p:cNvPicPr>
          <p:nvPr/>
        </p:nvPicPr>
        <p:blipFill>
          <a:blip r:embed="rId3"/>
          <a:stretch>
            <a:fillRect/>
          </a:stretch>
        </p:blipFill>
        <p:spPr>
          <a:xfrm>
            <a:off x="2896079" y="1870654"/>
            <a:ext cx="1421280" cy="1898575"/>
          </a:xfrm>
          <a:prstGeom prst="rect">
            <a:avLst/>
          </a:prstGeom>
        </p:spPr>
      </p:pic>
      <p:pic>
        <p:nvPicPr>
          <p:cNvPr id="6" name="Slika 5"/>
          <p:cNvPicPr>
            <a:picLocks noChangeAspect="1"/>
          </p:cNvPicPr>
          <p:nvPr/>
        </p:nvPicPr>
        <p:blipFill>
          <a:blip r:embed="rId4"/>
          <a:stretch>
            <a:fillRect/>
          </a:stretch>
        </p:blipFill>
        <p:spPr>
          <a:xfrm>
            <a:off x="4374339" y="1650314"/>
            <a:ext cx="1872594" cy="1399900"/>
          </a:xfrm>
          <a:prstGeom prst="rect">
            <a:avLst/>
          </a:prstGeom>
        </p:spPr>
      </p:pic>
      <p:pic>
        <p:nvPicPr>
          <p:cNvPr id="7" name="Slika 6"/>
          <p:cNvPicPr>
            <a:picLocks noChangeAspect="1"/>
          </p:cNvPicPr>
          <p:nvPr/>
        </p:nvPicPr>
        <p:blipFill>
          <a:blip r:embed="rId5"/>
          <a:stretch>
            <a:fillRect/>
          </a:stretch>
        </p:blipFill>
        <p:spPr>
          <a:xfrm>
            <a:off x="6364166" y="1870654"/>
            <a:ext cx="1689676" cy="1262811"/>
          </a:xfrm>
          <a:prstGeom prst="rect">
            <a:avLst/>
          </a:prstGeom>
        </p:spPr>
      </p:pic>
      <p:pic>
        <p:nvPicPr>
          <p:cNvPr id="8" name="Slika 7"/>
          <p:cNvPicPr>
            <a:picLocks noChangeAspect="1"/>
          </p:cNvPicPr>
          <p:nvPr/>
        </p:nvPicPr>
        <p:blipFill>
          <a:blip r:embed="rId6"/>
          <a:stretch>
            <a:fillRect/>
          </a:stretch>
        </p:blipFill>
        <p:spPr>
          <a:xfrm>
            <a:off x="8143319" y="1456898"/>
            <a:ext cx="1478898" cy="1978957"/>
          </a:xfrm>
          <a:prstGeom prst="rect">
            <a:avLst/>
          </a:prstGeom>
        </p:spPr>
      </p:pic>
      <p:pic>
        <p:nvPicPr>
          <p:cNvPr id="9" name="Slika 8"/>
          <p:cNvPicPr>
            <a:picLocks noChangeAspect="1"/>
          </p:cNvPicPr>
          <p:nvPr/>
        </p:nvPicPr>
        <p:blipFill>
          <a:blip r:embed="rId7"/>
          <a:stretch>
            <a:fillRect/>
          </a:stretch>
        </p:blipFill>
        <p:spPr>
          <a:xfrm>
            <a:off x="686727" y="3704103"/>
            <a:ext cx="2120309" cy="1441334"/>
          </a:xfrm>
          <a:prstGeom prst="rect">
            <a:avLst/>
          </a:prstGeom>
        </p:spPr>
      </p:pic>
      <p:pic>
        <p:nvPicPr>
          <p:cNvPr id="10" name="Slika 9"/>
          <p:cNvPicPr>
            <a:picLocks noChangeAspect="1"/>
          </p:cNvPicPr>
          <p:nvPr/>
        </p:nvPicPr>
        <p:blipFill>
          <a:blip r:embed="rId8"/>
          <a:stretch>
            <a:fillRect/>
          </a:stretch>
        </p:blipFill>
        <p:spPr>
          <a:xfrm>
            <a:off x="2924713" y="4110084"/>
            <a:ext cx="1268777" cy="2266554"/>
          </a:xfrm>
          <a:prstGeom prst="rect">
            <a:avLst/>
          </a:prstGeom>
        </p:spPr>
      </p:pic>
      <p:pic>
        <p:nvPicPr>
          <p:cNvPr id="11" name="Slika 10"/>
          <p:cNvPicPr>
            <a:picLocks noChangeAspect="1"/>
          </p:cNvPicPr>
          <p:nvPr/>
        </p:nvPicPr>
        <p:blipFill>
          <a:blip r:embed="rId9"/>
          <a:stretch>
            <a:fillRect/>
          </a:stretch>
        </p:blipFill>
        <p:spPr>
          <a:xfrm>
            <a:off x="4652693" y="3341778"/>
            <a:ext cx="1575402" cy="1183727"/>
          </a:xfrm>
          <a:prstGeom prst="rect">
            <a:avLst/>
          </a:prstGeom>
        </p:spPr>
      </p:pic>
      <p:pic>
        <p:nvPicPr>
          <p:cNvPr id="12" name="Slika 11"/>
          <p:cNvPicPr>
            <a:picLocks noChangeAspect="1"/>
          </p:cNvPicPr>
          <p:nvPr/>
        </p:nvPicPr>
        <p:blipFill>
          <a:blip r:embed="rId10"/>
          <a:stretch>
            <a:fillRect/>
          </a:stretch>
        </p:blipFill>
        <p:spPr>
          <a:xfrm>
            <a:off x="4815819" y="4798050"/>
            <a:ext cx="1372776" cy="1819726"/>
          </a:xfrm>
          <a:prstGeom prst="rect">
            <a:avLst/>
          </a:prstGeom>
        </p:spPr>
      </p:pic>
      <p:pic>
        <p:nvPicPr>
          <p:cNvPr id="13" name="Slika 12"/>
          <p:cNvPicPr>
            <a:picLocks noChangeAspect="1"/>
          </p:cNvPicPr>
          <p:nvPr/>
        </p:nvPicPr>
        <p:blipFill>
          <a:blip r:embed="rId11"/>
          <a:stretch>
            <a:fillRect/>
          </a:stretch>
        </p:blipFill>
        <p:spPr>
          <a:xfrm>
            <a:off x="6348978" y="3805386"/>
            <a:ext cx="1521213" cy="2031988"/>
          </a:xfrm>
          <a:prstGeom prst="rect">
            <a:avLst/>
          </a:prstGeom>
        </p:spPr>
      </p:pic>
      <p:pic>
        <p:nvPicPr>
          <p:cNvPr id="14" name="Slika 13"/>
          <p:cNvPicPr>
            <a:picLocks noChangeAspect="1"/>
          </p:cNvPicPr>
          <p:nvPr/>
        </p:nvPicPr>
        <p:blipFill>
          <a:blip r:embed="rId12"/>
          <a:stretch>
            <a:fillRect/>
          </a:stretch>
        </p:blipFill>
        <p:spPr>
          <a:xfrm>
            <a:off x="1114500" y="5211100"/>
            <a:ext cx="1209132" cy="1620938"/>
          </a:xfrm>
          <a:prstGeom prst="rect">
            <a:avLst/>
          </a:prstGeom>
        </p:spPr>
      </p:pic>
      <p:pic>
        <p:nvPicPr>
          <p:cNvPr id="15" name="Slika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90764" y="1081626"/>
            <a:ext cx="1631714" cy="2175619"/>
          </a:xfrm>
          <a:prstGeom prst="rect">
            <a:avLst/>
          </a:prstGeom>
        </p:spPr>
      </p:pic>
      <p:pic>
        <p:nvPicPr>
          <p:cNvPr id="16" name="Slika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22525" y="3704103"/>
            <a:ext cx="1599953" cy="2133271"/>
          </a:xfrm>
          <a:prstGeom prst="rect">
            <a:avLst/>
          </a:prstGeom>
        </p:spPr>
      </p:pic>
      <p:pic>
        <p:nvPicPr>
          <p:cNvPr id="18" name="Slika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39778" y="4045562"/>
            <a:ext cx="1311230" cy="2331076"/>
          </a:xfrm>
          <a:prstGeom prst="rect">
            <a:avLst/>
          </a:prstGeom>
        </p:spPr>
      </p:pic>
    </p:spTree>
    <p:extLst>
      <p:ext uri="{BB962C8B-B14F-4D97-AF65-F5344CB8AC3E}">
        <p14:creationId xmlns:p14="http://schemas.microsoft.com/office/powerpoint/2010/main" val="3140111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latin typeface="+mn-lt"/>
              </a:rPr>
              <a:t>     LIKOVNI IZZIV</a:t>
            </a:r>
            <a:endParaRPr lang="sl-SI" dirty="0">
              <a:latin typeface="+mn-lt"/>
            </a:endParaRPr>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700" y="365125"/>
            <a:ext cx="1951149" cy="2601532"/>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3293" y="274972"/>
            <a:ext cx="2086378" cy="2781837"/>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145" y="518709"/>
            <a:ext cx="2076718" cy="2768957"/>
          </a:xfrm>
          <a:prstGeom prst="rect">
            <a:avLst/>
          </a:prstGeom>
        </p:spPr>
      </p:pic>
      <p:pic>
        <p:nvPicPr>
          <p:cNvPr id="6" name="Slik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700" y="3693351"/>
            <a:ext cx="2781836" cy="2086377"/>
          </a:xfrm>
          <a:prstGeom prst="rect">
            <a:avLst/>
          </a:prstGeom>
        </p:spPr>
      </p:pic>
      <p:pic>
        <p:nvPicPr>
          <p:cNvPr id="7" name="Slik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9238" y="1352585"/>
            <a:ext cx="2009153" cy="2678870"/>
          </a:xfrm>
          <a:prstGeom prst="rect">
            <a:avLst/>
          </a:prstGeom>
        </p:spPr>
      </p:pic>
      <p:pic>
        <p:nvPicPr>
          <p:cNvPr id="8" name="Slika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3613" y="3693351"/>
            <a:ext cx="1967095" cy="2820473"/>
          </a:xfrm>
          <a:prstGeom prst="rect">
            <a:avLst/>
          </a:prstGeom>
        </p:spPr>
      </p:pic>
      <p:pic>
        <p:nvPicPr>
          <p:cNvPr id="10" name="Slika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0612" y="3345621"/>
            <a:ext cx="2289650" cy="2434107"/>
          </a:xfrm>
          <a:prstGeom prst="rect">
            <a:avLst/>
          </a:prstGeom>
        </p:spPr>
      </p:pic>
      <p:pic>
        <p:nvPicPr>
          <p:cNvPr id="11" name="Slika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2753" y="4311537"/>
            <a:ext cx="2936383" cy="2202287"/>
          </a:xfrm>
          <a:prstGeom prst="rect">
            <a:avLst/>
          </a:prstGeom>
        </p:spPr>
      </p:pic>
    </p:spTree>
    <p:extLst>
      <p:ext uri="{BB962C8B-B14F-4D97-AF65-F5344CB8AC3E}">
        <p14:creationId xmlns:p14="http://schemas.microsoft.com/office/powerpoint/2010/main" val="2458556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003" y="386366"/>
            <a:ext cx="2678805" cy="2009104"/>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744" y="824247"/>
            <a:ext cx="2086378" cy="2781837"/>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458" y="283334"/>
            <a:ext cx="2047741" cy="2730321"/>
          </a:xfrm>
          <a:prstGeom prst="rect">
            <a:avLst/>
          </a:prstGeom>
        </p:spPr>
      </p:pic>
      <p:pic>
        <p:nvPicPr>
          <p:cNvPr id="6" name="Slik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6535" y="283334"/>
            <a:ext cx="2047740" cy="2730320"/>
          </a:xfrm>
          <a:prstGeom prst="rect">
            <a:avLst/>
          </a:prstGeom>
        </p:spPr>
      </p:pic>
      <p:pic>
        <p:nvPicPr>
          <p:cNvPr id="7" name="Slik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5744" y="3979573"/>
            <a:ext cx="1796603" cy="2395470"/>
          </a:xfrm>
          <a:prstGeom prst="rect">
            <a:avLst/>
          </a:prstGeom>
        </p:spPr>
      </p:pic>
      <p:pic>
        <p:nvPicPr>
          <p:cNvPr id="8" name="Slika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577" y="2846231"/>
            <a:ext cx="1931831" cy="2575775"/>
          </a:xfrm>
          <a:prstGeom prst="rect">
            <a:avLst/>
          </a:prstGeom>
        </p:spPr>
      </p:pic>
      <p:pic>
        <p:nvPicPr>
          <p:cNvPr id="9" name="Slika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6934" y="3400023"/>
            <a:ext cx="2231265" cy="2975020"/>
          </a:xfrm>
          <a:prstGeom prst="rect">
            <a:avLst/>
          </a:prstGeom>
        </p:spPr>
      </p:pic>
      <p:pic>
        <p:nvPicPr>
          <p:cNvPr id="10" name="Slika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6405" y="3151036"/>
            <a:ext cx="1936658" cy="3442947"/>
          </a:xfrm>
          <a:prstGeom prst="rect">
            <a:avLst/>
          </a:prstGeom>
        </p:spPr>
      </p:pic>
    </p:spTree>
    <p:extLst>
      <p:ext uri="{BB962C8B-B14F-4D97-AF65-F5344CB8AC3E}">
        <p14:creationId xmlns:p14="http://schemas.microsoft.com/office/powerpoint/2010/main" val="1059926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189</Words>
  <Application>Microsoft Office PowerPoint</Application>
  <PresentationFormat>Širokozaslonsko</PresentationFormat>
  <Paragraphs>47</Paragraphs>
  <Slides>11</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11</vt:i4>
      </vt:variant>
    </vt:vector>
  </HeadingPairs>
  <TitlesOfParts>
    <vt:vector size="16" baseType="lpstr">
      <vt:lpstr>Arial</vt:lpstr>
      <vt:lpstr>Calibri</vt:lpstr>
      <vt:lpstr>Calibri Light</vt:lpstr>
      <vt:lpstr>Times New Roman</vt:lpstr>
      <vt:lpstr>Officeova tema</vt:lpstr>
      <vt:lpstr>Pozdravljeni.</vt:lpstr>
      <vt:lpstr>SREDNJEVEŠKI GRADOVI - TRGANKE</vt:lpstr>
      <vt:lpstr>SREDNJEVEŠKI GRADOVI – PROSTORSKO OBLIKOVANJE</vt:lpstr>
      <vt:lpstr>PowerPointova predstavitev</vt:lpstr>
      <vt:lpstr>PowerPointova predstavitev</vt:lpstr>
      <vt:lpstr>PowerPointova predstavitev</vt:lpstr>
      <vt:lpstr>METULJI UPANJA (spletna akcija)</vt:lpstr>
      <vt:lpstr>     LIKOVNI IZZIV</vt:lpstr>
      <vt:lpstr>PowerPointova predstavitev</vt:lpstr>
      <vt:lpstr>KDO SEM …</vt:lpstr>
      <vt:lpstr>5. C … MIKS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Pozdravljeni.</dc:title>
  <dc:creator>compjuter</dc:creator>
  <cp:lastModifiedBy>compjuter</cp:lastModifiedBy>
  <cp:revision>32</cp:revision>
  <dcterms:created xsi:type="dcterms:W3CDTF">2020-04-07T10:03:19Z</dcterms:created>
  <dcterms:modified xsi:type="dcterms:W3CDTF">2020-04-21T21:42:01Z</dcterms:modified>
</cp:coreProperties>
</file>