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7AFA-38B9-4667-B259-BDE65406A734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7668-CF7F-433A-B631-FD58BA78673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HRANA – vrste hrane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JEMO?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Hrana nam daje ENERGIJO. Iz hrane dobimo snovi, ki gradijo naše telo. Hrano potrebujemo: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 RASTEMO,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imamo STALNO TELESNO TEMPARATURO,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smo ZDRAVI.</a:t>
            </a:r>
          </a:p>
          <a:p>
            <a:endPara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 smtClean="0"/>
              <a:t>Noge premikamo s pomočjo MIŠIC.  </a:t>
            </a:r>
          </a:p>
          <a:p>
            <a:r>
              <a:rPr lang="sl-SI" dirty="0" smtClean="0"/>
              <a:t>Za to potrebujemo ENERGIJO. </a:t>
            </a:r>
          </a:p>
          <a:p>
            <a:r>
              <a:rPr lang="sl-SI" u="sng" dirty="0" smtClean="0"/>
              <a:t>Energijo dobimo s HRANO rastlinskega in živalskega izvora. </a:t>
            </a:r>
          </a:p>
          <a:p>
            <a:r>
              <a:rPr lang="sl-SI" dirty="0" smtClean="0"/>
              <a:t>Hrana pride  po KRVI iz PREBAVIL  do vseh delov telesa/celic.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ALS-Food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5472"/>
            <a:ext cx="9124854" cy="475252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HRANA je lahko RASTLINSKEGA ali ŽIVALSKEGA izvora. Hrano </a:t>
            </a:r>
            <a:r>
              <a:rPr lang="sl-SI" sz="2400" u="sng" dirty="0" smtClean="0"/>
              <a:t>živalskega izvora </a:t>
            </a:r>
            <a:r>
              <a:rPr lang="sl-SI" sz="2400" dirty="0" smtClean="0"/>
              <a:t>delimo na meso in mesne izdelke,  mleko in mlečne izdelke, druga hrana živalskega izvora (jajca, mast…).  </a:t>
            </a:r>
            <a:r>
              <a:rPr lang="sl-SI" sz="2400" u="sng" dirty="0" smtClean="0"/>
              <a:t>Hrano rastlinskega izvora </a:t>
            </a:r>
            <a:r>
              <a:rPr lang="sl-SI" sz="2400" dirty="0" smtClean="0"/>
              <a:t>pa delimo na sadje in zelenjavo, žita in žitne izdelke ter semena.</a:t>
            </a:r>
            <a:r>
              <a:rPr lang="sl-SI" sz="2400" dirty="0" smtClean="0">
                <a:solidFill>
                  <a:srgbClr val="92D050"/>
                </a:solidFill>
              </a:rPr>
              <a:t/>
            </a:r>
            <a:br>
              <a:rPr lang="sl-SI" sz="2400" dirty="0" smtClean="0">
                <a:solidFill>
                  <a:srgbClr val="92D050"/>
                </a:solidFill>
              </a:rPr>
            </a:br>
            <a:r>
              <a:rPr lang="sl-SI" sz="2400" dirty="0" smtClean="0">
                <a:solidFill>
                  <a:srgbClr val="92D050"/>
                </a:solidFill>
              </a:rPr>
              <a:t> </a:t>
            </a:r>
            <a:endParaRPr lang="sl-SI" sz="2400" dirty="0">
              <a:solidFill>
                <a:srgbClr val="92D05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0" y="2348880"/>
            <a:ext cx="2843808" cy="2304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4788024" y="2852936"/>
            <a:ext cx="3672408" cy="288032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3851920" y="5661248"/>
            <a:ext cx="2843808" cy="119675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3563888" y="1772816"/>
            <a:ext cx="5400600" cy="1800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00FF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 rot="20110762">
            <a:off x="1740390" y="4979312"/>
            <a:ext cx="3708265" cy="158417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 descr="Food_Types.jpg"/>
          <p:cNvPicPr>
            <a:picLocks noChangeAspect="1"/>
          </p:cNvPicPr>
          <p:nvPr/>
        </p:nvPicPr>
        <p:blipFill>
          <a:blip r:embed="rId3" cstate="print"/>
          <a:srcRect t="61803" r="69687"/>
          <a:stretch>
            <a:fillRect/>
          </a:stretch>
        </p:blipFill>
        <p:spPr>
          <a:xfrm>
            <a:off x="0" y="6021288"/>
            <a:ext cx="995236" cy="836712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-468560" y="5904656"/>
            <a:ext cx="1440160" cy="1124744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22530" name="Picture 2" descr="https://eucbeniki.sio.si/nit5/1342/1342-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476672"/>
            <a:ext cx="916305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21506" name="Picture 2" descr="https://eucbeniki.sio.si/nit5/1342/1342-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376" y="332657"/>
            <a:ext cx="657427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grada vsebine 3"/>
          <p:cNvSpPr txBox="1">
            <a:spLocks noGrp="1"/>
          </p:cNvSpPr>
          <p:nvPr>
            <p:ph idx="1"/>
          </p:nvPr>
        </p:nvSpPr>
        <p:spPr>
          <a:xfrm>
            <a:off x="395536" y="54868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Jesti moramo večkrat na dan (otroci 5 krat) čim bolj raznoliko hrano.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41277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dirty="0"/>
              <a:t>Hrane na kateri je plesen, NE smemo jesti. Sadje in zelenjavo je potrebno pred uporabo dobro oprati.  </a:t>
            </a:r>
            <a:endParaRPr lang="sl-SI" sz="2400" dirty="0"/>
          </a:p>
        </p:txBody>
      </p:sp>
      <p:sp>
        <p:nvSpPr>
          <p:cNvPr id="6" name="Pravokotnik 5"/>
          <p:cNvSpPr/>
          <p:nvPr/>
        </p:nvSpPr>
        <p:spPr>
          <a:xfrm>
            <a:off x="323528" y="23488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dirty="0"/>
              <a:t>Hrano pripravljamo na različne načine: KUHAMO, PEČEMO, CVREMO, SOPARIMO, lahko pa jo tudi predelujemo.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PREHRANSKA PIRAMIDA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892695"/>
          </a:xfrm>
        </p:spPr>
        <p:txBody>
          <a:bodyPr>
            <a:normAutofit/>
          </a:bodyPr>
          <a:lstStyle/>
          <a:p>
            <a:r>
              <a:rPr lang="sl-SI" sz="2500" cap="all" dirty="0"/>
              <a:t>S PREHRANSKE PIRAMIDE LAHKO RAZBEREMO POTREBO POSAMEZNE VRSTE HRANE.</a:t>
            </a:r>
          </a:p>
          <a:p>
            <a:endParaRPr lang="sl-SI" dirty="0"/>
          </a:p>
        </p:txBody>
      </p:sp>
      <p:pic>
        <p:nvPicPr>
          <p:cNvPr id="1026" name="Picture 2" descr="https://eucbeniki.sio.si/nit4/1375/prehrambena_pirami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25" y="2132856"/>
            <a:ext cx="4786467" cy="4222817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251520" y="1700808"/>
            <a:ext cx="38164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dirty="0"/>
              <a:t>V</a:t>
            </a:r>
            <a:r>
              <a:rPr lang="sl-SI" sz="2500" dirty="0" smtClean="0"/>
              <a:t>eš</a:t>
            </a:r>
            <a:r>
              <a:rPr lang="sl-SI" sz="2500" dirty="0"/>
              <a:t>, da moramo za zdrav razvoj vsak dan zaužiti največ ogljikovih hidratov, manj beljakovin ter najmanj sladkorja in maščob. Količina in vrsta hrane pa sta odvisni od:</a:t>
            </a:r>
          </a:p>
          <a:p>
            <a:pPr>
              <a:buFont typeface="Arial" pitchFamily="34" charset="0"/>
              <a:buChar char="•"/>
            </a:pPr>
            <a:r>
              <a:rPr lang="sl-SI" sz="2500" dirty="0"/>
              <a:t>aktivnosti,</a:t>
            </a:r>
          </a:p>
          <a:p>
            <a:pPr>
              <a:buFont typeface="Arial" pitchFamily="34" charset="0"/>
              <a:buChar char="•"/>
            </a:pPr>
            <a:r>
              <a:rPr lang="sl-SI" sz="2500" dirty="0"/>
              <a:t>starosti,</a:t>
            </a:r>
          </a:p>
          <a:p>
            <a:pPr>
              <a:buFont typeface="Arial" pitchFamily="34" charset="0"/>
              <a:buChar char="•"/>
            </a:pPr>
            <a:r>
              <a:rPr lang="sl-SI" sz="2500" dirty="0"/>
              <a:t>velikosti.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HRANA </a:t>
            </a:r>
            <a:r>
              <a:rPr lang="sl-SI" sz="1200" dirty="0" smtClean="0"/>
              <a:t>(zapis v zvezek)</a:t>
            </a:r>
            <a:endParaRPr lang="sl-SI" sz="1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3346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sl-SI" sz="2200" dirty="0" smtClean="0"/>
              <a:t>Telo </a:t>
            </a:r>
            <a:r>
              <a:rPr lang="sl-SI" sz="2200" dirty="0" smtClean="0">
                <a:solidFill>
                  <a:srgbClr val="FF0000"/>
                </a:solidFill>
              </a:rPr>
              <a:t>hrano potrebuje </a:t>
            </a:r>
            <a:r>
              <a:rPr lang="sl-SI" sz="2200" dirty="0" smtClean="0"/>
              <a:t>za: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rast </a:t>
            </a:r>
            <a:r>
              <a:rPr lang="sl-SI" sz="2200" dirty="0" smtClean="0"/>
              <a:t>in razvoj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energijo </a:t>
            </a:r>
            <a:r>
              <a:rPr lang="sl-SI" sz="2200" dirty="0" smtClean="0"/>
              <a:t>za gibanje,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varuje </a:t>
            </a:r>
            <a:r>
              <a:rPr lang="sl-SI" sz="2200" dirty="0" smtClean="0"/>
              <a:t>pred boleznimi,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omogoča </a:t>
            </a:r>
            <a:r>
              <a:rPr lang="sl-SI" sz="2200" dirty="0" smtClean="0"/>
              <a:t>vzdrževanje telesne temperature.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sl-SI" sz="2200" dirty="0" smtClean="0"/>
              <a:t>Hrana je </a:t>
            </a:r>
            <a:r>
              <a:rPr lang="sl-SI" sz="2200" dirty="0" smtClean="0">
                <a:solidFill>
                  <a:srgbClr val="FF0000"/>
                </a:solidFill>
              </a:rPr>
              <a:t>različnega izvora</a:t>
            </a:r>
            <a:r>
              <a:rPr lang="sl-SI" sz="2200" dirty="0" smtClean="0"/>
              <a:t>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sl-SI" sz="2200" dirty="0" smtClean="0"/>
              <a:t>-živalskega (jajca, meso, med mleko),</a:t>
            </a:r>
            <a:endParaRPr lang="sl-SI" sz="22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sl-SI" sz="2200" dirty="0" smtClean="0"/>
              <a:t>-rastlinskega (plodovi (jabolka, hruške), listi špinača, solata9, steblo in korenine (krompir, korenje, zelena)</a:t>
            </a:r>
            <a:r>
              <a:rPr lang="sl-SI" sz="2200" dirty="0" smtClean="0"/>
              <a:t>	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sl-SI" sz="2200" dirty="0" smtClean="0"/>
              <a:t>Živila lahko jemo </a:t>
            </a:r>
            <a:r>
              <a:rPr lang="sl-SI" sz="2200" dirty="0" smtClean="0">
                <a:solidFill>
                  <a:srgbClr val="FF0000"/>
                </a:solidFill>
              </a:rPr>
              <a:t>surova </a:t>
            </a:r>
            <a:r>
              <a:rPr lang="sl-SI" sz="2200" dirty="0" smtClean="0"/>
              <a:t>(režemo, sekljamo, strgamo, </a:t>
            </a:r>
            <a:r>
              <a:rPr lang="sl-SI" sz="2200" dirty="0" smtClean="0"/>
              <a:t>pretlačimo) </a:t>
            </a:r>
            <a:r>
              <a:rPr lang="sl-SI" sz="2200" dirty="0" smtClean="0"/>
              <a:t>ali </a:t>
            </a:r>
            <a:r>
              <a:rPr lang="sl-SI" sz="2200" dirty="0" smtClean="0">
                <a:solidFill>
                  <a:srgbClr val="FF0000"/>
                </a:solidFill>
              </a:rPr>
              <a:t>toplotno obdelana </a:t>
            </a:r>
            <a:r>
              <a:rPr lang="sl-SI" sz="2200" dirty="0" smtClean="0"/>
              <a:t>(kuhamo, dušimo, pečemo, pražimo). Nekatera živila moramo toplotno obdelati zato, da: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uničimo </a:t>
            </a:r>
            <a:r>
              <a:rPr lang="sl-SI" sz="2200" dirty="0" smtClean="0"/>
              <a:t>škodljive snovi, 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zrahljamo </a:t>
            </a:r>
            <a:r>
              <a:rPr lang="sl-SI" sz="2200" dirty="0" smtClean="0"/>
              <a:t>in zmehčamo vlakna,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jih </a:t>
            </a:r>
            <a:r>
              <a:rPr lang="sl-SI" sz="2200" dirty="0" smtClean="0"/>
              <a:t>lažje prebavimo,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bolje </a:t>
            </a:r>
            <a:r>
              <a:rPr lang="sl-SI" sz="2200" dirty="0" smtClean="0"/>
              <a:t>izkoristimo nekatere hranilne snovi,</a:t>
            </a:r>
          </a:p>
          <a:p>
            <a:pPr marL="0" indent="0">
              <a:spcBef>
                <a:spcPts val="200"/>
              </a:spcBef>
            </a:pPr>
            <a:r>
              <a:rPr lang="sl-SI" sz="2200" dirty="0" smtClean="0"/>
              <a:t>jih </a:t>
            </a:r>
            <a:r>
              <a:rPr lang="sl-SI" sz="2200" dirty="0" smtClean="0"/>
              <a:t>naredimo okusnejša.</a:t>
            </a:r>
          </a:p>
          <a:p>
            <a:pPr marL="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xmlns="" val="401175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288</Words>
  <Application>Microsoft Office PowerPoint</Application>
  <PresentationFormat>Diaprojekcija na zaslonu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HRANA – vrste hrane</vt:lpstr>
      <vt:lpstr>ZAKAJ JEMO?</vt:lpstr>
      <vt:lpstr>Diapozitiv 3</vt:lpstr>
      <vt:lpstr>Diapozitiv 4</vt:lpstr>
      <vt:lpstr>Diapozitiv 5</vt:lpstr>
      <vt:lpstr>Diapozitiv 6</vt:lpstr>
      <vt:lpstr>PREHRANSKA PIRAMIDA</vt:lpstr>
      <vt:lpstr>HRANA (zapis v zvezek)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HRANA – vrste hrane</dc:title>
  <dc:creator>Irena Devetak</dc:creator>
  <cp:lastModifiedBy>Irena Devetak</cp:lastModifiedBy>
  <cp:revision>4</cp:revision>
  <dcterms:created xsi:type="dcterms:W3CDTF">2020-03-21T10:20:25Z</dcterms:created>
  <dcterms:modified xsi:type="dcterms:W3CDTF">2020-03-21T10:56:25Z</dcterms:modified>
</cp:coreProperties>
</file>