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2" r:id="rId12"/>
    <p:sldId id="267" r:id="rId13"/>
    <p:sldId id="268" r:id="rId1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7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55328C2-9DAB-44D6-B54C-2DAC5B35C892}" type="datetimeFigureOut">
              <a:rPr lang="sl-SI" smtClean="0"/>
              <a:t>15.3.2020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80A710D6-9711-4D46-A66B-C06F89CE894A}" type="slidenum">
              <a:rPr lang="sl-SI" smtClean="0"/>
              <a:t>‹#›</a:t>
            </a:fld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3333" y="2496343"/>
            <a:ext cx="7772400" cy="2232249"/>
          </a:xfrm>
        </p:spPr>
        <p:txBody>
          <a:bodyPr/>
          <a:lstStyle/>
          <a:p>
            <a:r>
              <a:rPr lang="sl-SI" sz="4800" dirty="0" smtClean="0"/>
              <a:t>LIKOVNI MOTIVI</a:t>
            </a:r>
            <a:endParaRPr lang="sl-SI" sz="48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5400" dirty="0" smtClean="0"/>
              <a:t>ŽANR</a:t>
            </a:r>
            <a:endParaRPr lang="sl-SI" sz="5400" dirty="0"/>
          </a:p>
        </p:txBody>
      </p:sp>
    </p:spTree>
    <p:extLst>
      <p:ext uri="{BB962C8B-B14F-4D97-AF65-F5344CB8AC3E}">
        <p14:creationId xmlns:p14="http://schemas.microsoft.com/office/powerpoint/2010/main" val="2252545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95536" y="47667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Glede na poklicno dejavnost poznamo:</a:t>
            </a:r>
          </a:p>
          <a:p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/>
              <a:t>lovski žanr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17958"/>
            <a:ext cx="4306475" cy="570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644008" y="6426615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Jurij Šubic: Pred lovom, 1883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164815" y="4077072"/>
            <a:ext cx="275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mtClean="0"/>
              <a:t>Panjska </a:t>
            </a:r>
            <a:r>
              <a:rPr lang="sl-SI" dirty="0" smtClean="0"/>
              <a:t>končnica</a:t>
            </a:r>
            <a:endParaRPr lang="sl-SI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6" y="2277905"/>
            <a:ext cx="4157663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741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04" y="3789040"/>
            <a:ext cx="42672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9033" b="6681"/>
          <a:stretch/>
        </p:blipFill>
        <p:spPr bwMode="auto">
          <a:xfrm>
            <a:off x="180668" y="736973"/>
            <a:ext cx="4371105" cy="194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178377" y="2732223"/>
            <a:ext cx="452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Gozdne živali brijejo lovca.</a:t>
            </a:r>
            <a:endParaRPr lang="sl-SI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7272" r="5133" b="12612"/>
          <a:stretch/>
        </p:blipFill>
        <p:spPr bwMode="auto">
          <a:xfrm>
            <a:off x="324635" y="3798499"/>
            <a:ext cx="4083170" cy="201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29" y="806528"/>
            <a:ext cx="3780614" cy="18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343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356" y="4795266"/>
            <a:ext cx="41402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611560" y="4766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/>
              <a:t>glasbeni žanr</a:t>
            </a:r>
            <a:endParaRPr lang="sl-SI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48" y="1340768"/>
            <a:ext cx="322058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611560" y="56612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Frans</a:t>
            </a:r>
            <a:r>
              <a:rPr lang="sl-SI" dirty="0" smtClean="0"/>
              <a:t> </a:t>
            </a:r>
            <a:r>
              <a:rPr lang="sl-SI" dirty="0" err="1" smtClean="0"/>
              <a:t>Hals</a:t>
            </a:r>
            <a:r>
              <a:rPr lang="sl-SI" dirty="0" smtClean="0"/>
              <a:t>: Dva fanta pojeta</a:t>
            </a:r>
            <a:endParaRPr lang="sl-SI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3587874" cy="405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427984" y="4365104"/>
            <a:ext cx="47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Frans</a:t>
            </a:r>
            <a:r>
              <a:rPr lang="sl-SI" dirty="0" smtClean="0"/>
              <a:t> </a:t>
            </a:r>
            <a:r>
              <a:rPr lang="sl-SI" dirty="0" err="1" smtClean="0"/>
              <a:t>Hals</a:t>
            </a:r>
            <a:r>
              <a:rPr lang="sl-SI" dirty="0" smtClean="0"/>
              <a:t>: Violinist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22929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51520" y="43602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/>
              <a:t>vojaški žanr</a:t>
            </a:r>
            <a:endParaRPr lang="sl-SI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37791"/>
            <a:ext cx="4104124" cy="333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866059" y="6204024"/>
            <a:ext cx="424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Rembrandt </a:t>
            </a:r>
            <a:r>
              <a:rPr lang="sl-SI" dirty="0" err="1" smtClean="0"/>
              <a:t>van</a:t>
            </a:r>
            <a:r>
              <a:rPr lang="sl-SI" dirty="0" smtClean="0"/>
              <a:t> </a:t>
            </a:r>
            <a:r>
              <a:rPr lang="sl-SI" dirty="0" err="1" smtClean="0"/>
              <a:t>Rijn</a:t>
            </a:r>
            <a:r>
              <a:rPr lang="sl-SI" dirty="0" smtClean="0"/>
              <a:t>: Nočna Straža</a:t>
            </a:r>
            <a:endParaRPr lang="sl-SI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4929"/>
            <a:ext cx="5720049" cy="3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716016" y="3573016"/>
            <a:ext cx="4207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Paolo </a:t>
            </a:r>
            <a:r>
              <a:rPr lang="sl-SI" dirty="0" err="1" smtClean="0"/>
              <a:t>Uccello</a:t>
            </a:r>
            <a:r>
              <a:rPr lang="sl-SI" dirty="0" smtClean="0"/>
              <a:t>: Bitka pri San Romanu, 1456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13025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ipsa 15"/>
          <p:cNvSpPr/>
          <p:nvPr/>
        </p:nvSpPr>
        <p:spPr>
          <a:xfrm>
            <a:off x="1763688" y="1276891"/>
            <a:ext cx="3604179" cy="9413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>
            <a:off x="689803" y="2378553"/>
            <a:ext cx="1800200" cy="5374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Zaobljeni pravokotnik 13"/>
          <p:cNvSpPr/>
          <p:nvPr/>
        </p:nvSpPr>
        <p:spPr>
          <a:xfrm>
            <a:off x="755575" y="3613686"/>
            <a:ext cx="1734427" cy="551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>
            <a:off x="2195795" y="4581128"/>
            <a:ext cx="2880261" cy="1512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Zaobljeni pravokotnik 11"/>
          <p:cNvSpPr/>
          <p:nvPr/>
        </p:nvSpPr>
        <p:spPr>
          <a:xfrm>
            <a:off x="5025935" y="2459524"/>
            <a:ext cx="3528392" cy="21216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>
            <a:off x="5481815" y="332656"/>
            <a:ext cx="3122633" cy="15934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395536" y="476672"/>
            <a:ext cx="82089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KAJ ŽE VEM </a:t>
            </a:r>
          </a:p>
          <a:p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2015716" y="1471051"/>
            <a:ext cx="3268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/>
              <a:t>LIKOVNI MOTIV</a:t>
            </a:r>
            <a:endParaRPr lang="sl-SI" sz="3200" b="1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840243" y="2482123"/>
            <a:ext cx="144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TIHOŽITJE</a:t>
            </a:r>
            <a:endParaRPr lang="sl-SI" b="1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42668" y="370211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KRAJINA</a:t>
            </a:r>
            <a:endParaRPr lang="sl-SI" b="1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195795" y="4767848"/>
            <a:ext cx="2879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PORTRET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AVTOPORTRET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DRUŽINSKI PORTRET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SKUPINSKI PORTRET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 flipH="1">
            <a:off x="5481813" y="448796"/>
            <a:ext cx="3482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NAČIN UPODABLJANJA MOTIVA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MOTIV </a:t>
            </a:r>
            <a:r>
              <a:rPr lang="sl-SI" dirty="0" smtClean="0"/>
              <a:t>PO </a:t>
            </a:r>
            <a:r>
              <a:rPr lang="sl-SI" dirty="0" smtClean="0"/>
              <a:t>OPAZOVANJU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MOTIV PO </a:t>
            </a:r>
            <a:r>
              <a:rPr lang="sl-SI" dirty="0" smtClean="0"/>
              <a:t>SPOMINU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MOTIV PO </a:t>
            </a:r>
            <a:r>
              <a:rPr lang="sl-SI" dirty="0" smtClean="0"/>
              <a:t>DOMIŠLJIJI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5076056" y="2504723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UPODOBITEV OSEBE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DELNA FIGURA (POSTAVA DO KOLEN)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CELA FIGURA – POSTAVA</a:t>
            </a:r>
          </a:p>
          <a:p>
            <a:r>
              <a:rPr lang="sl-SI" dirty="0" smtClean="0"/>
              <a:t>     (OBLEČENA, GOLA – AKT)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GLAVA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GLAVA Z OPRSJEM</a:t>
            </a:r>
          </a:p>
          <a:p>
            <a:endParaRPr lang="sl-SI" dirty="0"/>
          </a:p>
        </p:txBody>
      </p:sp>
      <p:cxnSp>
        <p:nvCxnSpPr>
          <p:cNvPr id="18" name="Raven povezovalnik 17"/>
          <p:cNvCxnSpPr>
            <a:stCxn id="16" idx="3"/>
            <a:endCxn id="15" idx="0"/>
          </p:cNvCxnSpPr>
          <p:nvPr/>
        </p:nvCxnSpPr>
        <p:spPr>
          <a:xfrm flipH="1">
            <a:off x="1589903" y="2080406"/>
            <a:ext cx="701605" cy="2981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ovezovalnik 21"/>
          <p:cNvCxnSpPr>
            <a:stCxn id="16" idx="4"/>
            <a:endCxn id="14" idx="0"/>
          </p:cNvCxnSpPr>
          <p:nvPr/>
        </p:nvCxnSpPr>
        <p:spPr>
          <a:xfrm flipH="1">
            <a:off x="1622789" y="2218267"/>
            <a:ext cx="1942989" cy="13954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en povezovalnik 23"/>
          <p:cNvCxnSpPr>
            <a:endCxn id="13" idx="0"/>
          </p:cNvCxnSpPr>
          <p:nvPr/>
        </p:nvCxnSpPr>
        <p:spPr>
          <a:xfrm flipH="1">
            <a:off x="3635926" y="2218267"/>
            <a:ext cx="360010" cy="23628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en povezovalnik 27"/>
          <p:cNvCxnSpPr>
            <a:stCxn id="8" idx="3"/>
          </p:cNvCxnSpPr>
          <p:nvPr/>
        </p:nvCxnSpPr>
        <p:spPr>
          <a:xfrm flipV="1">
            <a:off x="5075751" y="4581128"/>
            <a:ext cx="1714380" cy="7868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en povezovalnik 29"/>
          <p:cNvCxnSpPr>
            <a:stCxn id="16" idx="0"/>
            <a:endCxn id="9" idx="3"/>
          </p:cNvCxnSpPr>
          <p:nvPr/>
        </p:nvCxnSpPr>
        <p:spPr>
          <a:xfrm flipV="1">
            <a:off x="3565778" y="1187460"/>
            <a:ext cx="1916035" cy="894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02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95536" y="404664"/>
            <a:ext cx="849054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solidFill>
                  <a:srgbClr val="FF0000"/>
                </a:solidFill>
              </a:rPr>
              <a:t>                          ŽANR</a:t>
            </a:r>
          </a:p>
          <a:p>
            <a:endParaRPr lang="sl-SI" dirty="0">
              <a:solidFill>
                <a:srgbClr val="FF0000"/>
              </a:solidFill>
            </a:endParaRPr>
          </a:p>
          <a:p>
            <a:r>
              <a:rPr lang="sl-SI" sz="2800" dirty="0" smtClean="0"/>
              <a:t>Likovnemu motivu pravimo  ŽANR, kadar upodabljamo prizore iz vsakdanjega življenja ljudi.</a:t>
            </a:r>
          </a:p>
          <a:p>
            <a:endParaRPr lang="sl-SI" sz="2800" dirty="0" smtClean="0"/>
          </a:p>
          <a:p>
            <a:r>
              <a:rPr lang="sl-SI" sz="2800" dirty="0" smtClean="0"/>
              <a:t>Glede na različne družbene razrede razlikujemo:</a:t>
            </a:r>
          </a:p>
          <a:p>
            <a:pPr marL="285750" indent="-285750">
              <a:buFontTx/>
              <a:buChar char="-"/>
            </a:pPr>
            <a:r>
              <a:rPr lang="sl-SI" sz="2800" dirty="0"/>
              <a:t>k</a:t>
            </a:r>
            <a:r>
              <a:rPr lang="sl-SI" sz="2800" dirty="0" smtClean="0"/>
              <a:t>mečki žanr,</a:t>
            </a:r>
          </a:p>
          <a:p>
            <a:pPr marL="285750" indent="-285750">
              <a:buFontTx/>
              <a:buChar char="-"/>
            </a:pPr>
            <a:r>
              <a:rPr lang="sl-SI" sz="2800" dirty="0"/>
              <a:t>a</a:t>
            </a:r>
            <a:r>
              <a:rPr lang="sl-SI" sz="2800" dirty="0" smtClean="0"/>
              <a:t>ristokratski žanr,</a:t>
            </a:r>
          </a:p>
          <a:p>
            <a:pPr marL="285750" indent="-285750">
              <a:buFontTx/>
              <a:buChar char="-"/>
            </a:pPr>
            <a:r>
              <a:rPr lang="sl-SI" sz="2800" dirty="0"/>
              <a:t>m</a:t>
            </a:r>
            <a:r>
              <a:rPr lang="sl-SI" sz="2800" dirty="0" smtClean="0"/>
              <a:t>eščanski žanr.</a:t>
            </a:r>
          </a:p>
          <a:p>
            <a:endParaRPr lang="sl-SI" sz="2800" dirty="0" smtClean="0"/>
          </a:p>
          <a:p>
            <a:r>
              <a:rPr lang="sl-SI" sz="2800" dirty="0" smtClean="0"/>
              <a:t>Glede na poklicno dejavnost poznamo:</a:t>
            </a:r>
          </a:p>
          <a:p>
            <a:pPr marL="285750" indent="-285750">
              <a:buFontTx/>
              <a:buChar char="-"/>
            </a:pPr>
            <a:r>
              <a:rPr lang="sl-SI" sz="2800" dirty="0"/>
              <a:t>l</a:t>
            </a:r>
            <a:r>
              <a:rPr lang="sl-SI" sz="2800" dirty="0" smtClean="0"/>
              <a:t>ovski žanr,</a:t>
            </a:r>
          </a:p>
          <a:p>
            <a:pPr marL="285750" indent="-285750">
              <a:buFontTx/>
              <a:buChar char="-"/>
            </a:pPr>
            <a:r>
              <a:rPr lang="sl-SI" sz="2800" dirty="0" smtClean="0"/>
              <a:t>glasbeni žanr,</a:t>
            </a:r>
          </a:p>
          <a:p>
            <a:pPr marL="285750" indent="-285750">
              <a:buFontTx/>
              <a:buChar char="-"/>
            </a:pPr>
            <a:r>
              <a:rPr lang="sl-SI" sz="2800" dirty="0"/>
              <a:t>v</a:t>
            </a:r>
            <a:r>
              <a:rPr lang="sl-SI" sz="2800" dirty="0" smtClean="0"/>
              <a:t>ojaški žanr.</a:t>
            </a:r>
          </a:p>
          <a:p>
            <a:pPr marL="285750" indent="-285750">
              <a:buFontTx/>
              <a:buChar char="-"/>
            </a:pP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86406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51520" y="404664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Kadar upodabljamo prizore iz vsakdanjega življenja ljudi, pravimo takšnemu likovnemu motivu </a:t>
            </a:r>
            <a:r>
              <a:rPr lang="sl-SI" b="1" dirty="0" smtClean="0"/>
              <a:t>žanr. </a:t>
            </a:r>
            <a:r>
              <a:rPr lang="sl-SI" dirty="0" smtClean="0"/>
              <a:t>Če so pri dejavnosti upodobljeni recimo določeni predstavniki stanov (meščan, kmet, delavec, aristokrat…) v okviru določene dejavnosti, je to </a:t>
            </a:r>
            <a:r>
              <a:rPr lang="sl-SI" b="1" dirty="0" smtClean="0"/>
              <a:t>portretni žanr. </a:t>
            </a:r>
            <a:r>
              <a:rPr lang="sl-SI" dirty="0" smtClean="0"/>
              <a:t>Če pa so to anonimne osebe, pa je to </a:t>
            </a:r>
            <a:r>
              <a:rPr lang="sl-SI" b="1" dirty="0" smtClean="0"/>
              <a:t>čisti žanrski prizor</a:t>
            </a:r>
            <a:r>
              <a:rPr lang="sl-SI" dirty="0" smtClean="0"/>
              <a:t>.</a:t>
            </a:r>
          </a:p>
          <a:p>
            <a:endParaRPr lang="sl-SI" b="1" dirty="0"/>
          </a:p>
          <a:p>
            <a:r>
              <a:rPr lang="sl-SI" dirty="0" smtClean="0"/>
              <a:t>Glede na različne družbene razrede razlikujemo:</a:t>
            </a:r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/>
              <a:t>kmečki žanr</a:t>
            </a:r>
            <a:endParaRPr lang="sl-SI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88840"/>
            <a:ext cx="2545437" cy="376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5606926" y="5840979"/>
            <a:ext cx="283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Ivan Grohar: Snopi, 1909</a:t>
            </a:r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59262"/>
            <a:ext cx="3098349" cy="27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55576" y="615170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Ivan Grohar: Sejalec, 1907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8517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85750"/>
            <a:ext cx="2372121" cy="299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827583" y="3645024"/>
            <a:ext cx="252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Ivan Grohar: Grabljice, 1902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4139952" y="4653136"/>
            <a:ext cx="443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Ivan Grohar: Krompir (Jesen), 1909</a:t>
            </a:r>
            <a:endParaRPr lang="sl-SI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750"/>
            <a:ext cx="4471473" cy="399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106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0" y="476672"/>
            <a:ext cx="4092918" cy="203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827584" y="566124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Zanimivi in hudomušni prizori so nastali na čelnih deščicah čebeljih panjev. Tako sliko imenujemo </a:t>
            </a:r>
            <a:r>
              <a:rPr lang="sl-SI" dirty="0"/>
              <a:t>p</a:t>
            </a:r>
            <a:r>
              <a:rPr lang="sl-SI" dirty="0" smtClean="0"/>
              <a:t>anjska končnica.</a:t>
            </a:r>
            <a:endParaRPr lang="sl-SI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66" y="3142565"/>
            <a:ext cx="42672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66" y="620688"/>
            <a:ext cx="4112700" cy="203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4638766" y="5013176"/>
            <a:ext cx="4505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/>
              <a:t>Bik napadel čebelarja med ogrebanjem roja.</a:t>
            </a:r>
            <a:endParaRPr lang="sl-SI" sz="1600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8748" b="4636"/>
          <a:stretch/>
        </p:blipFill>
        <p:spPr bwMode="auto">
          <a:xfrm>
            <a:off x="175110" y="3058045"/>
            <a:ext cx="4252874" cy="194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75110" y="5182453"/>
            <a:ext cx="4252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/>
              <a:t>Ena žena pelje, druga nosi moža iz gostilne.</a:t>
            </a:r>
            <a:endParaRPr lang="sl-SI" sz="16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175110" y="2660481"/>
            <a:ext cx="4252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/>
              <a:t>Čebelnjak, čebelarji in ogrebanje roja.</a:t>
            </a:r>
            <a:endParaRPr lang="sl-SI" sz="16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793266" y="2719491"/>
            <a:ext cx="337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/>
              <a:t>Babji mlin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3787984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95536" y="40466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/>
              <a:t>aristokratski žanr</a:t>
            </a:r>
            <a:endParaRPr lang="sl-SI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62" y="589330"/>
            <a:ext cx="4190578" cy="286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4341862" y="384436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Georges</a:t>
            </a:r>
            <a:r>
              <a:rPr lang="sl-SI" dirty="0" smtClean="0"/>
              <a:t> de La </a:t>
            </a:r>
            <a:r>
              <a:rPr lang="sl-SI" dirty="0" err="1" smtClean="0"/>
              <a:t>Tour</a:t>
            </a:r>
            <a:r>
              <a:rPr lang="sl-SI" dirty="0" smtClean="0"/>
              <a:t>: Slepar, 1619-20</a:t>
            </a:r>
            <a:endParaRPr lang="sl-SI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388613" cy="389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350805" y="5517232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Johannes</a:t>
            </a:r>
            <a:r>
              <a:rPr lang="sl-SI" dirty="0" smtClean="0"/>
              <a:t> </a:t>
            </a:r>
            <a:r>
              <a:rPr lang="sl-SI" dirty="0" err="1" smtClean="0"/>
              <a:t>Vermeer</a:t>
            </a:r>
            <a:r>
              <a:rPr lang="sl-SI" dirty="0" smtClean="0"/>
              <a:t>: Glasbena učna ura, 1662-65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88299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755576" y="76470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/>
              <a:t>meščanski žanr</a:t>
            </a:r>
            <a:endParaRPr lang="sl-SI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958458" cy="420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755576" y="609329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Ivana Kobilca: </a:t>
            </a:r>
            <a:r>
              <a:rPr lang="sl-SI" dirty="0" err="1" smtClean="0"/>
              <a:t>Kofetarica</a:t>
            </a:r>
            <a:r>
              <a:rPr lang="sl-SI" dirty="0" smtClean="0"/>
              <a:t>, 1888</a:t>
            </a:r>
            <a:endParaRPr lang="sl-SI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3169473" cy="482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076056" y="576064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Matej Sternen: Rdeči </a:t>
            </a:r>
            <a:r>
              <a:rPr lang="sl-SI" dirty="0" err="1" smtClean="0"/>
              <a:t>parazol</a:t>
            </a:r>
            <a:r>
              <a:rPr lang="sl-SI" dirty="0" smtClean="0"/>
              <a:t>, 1904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44749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97832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611560" y="62373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Rihard Jakopič: Med bori</a:t>
            </a:r>
            <a:endParaRPr lang="sl-SI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452"/>
            <a:ext cx="3685327" cy="42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5076056" y="5013176"/>
            <a:ext cx="368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Rihard Jakopič: Pri klavirju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788024" y="591930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Kadar som prizori postavljeni v krajini, govorimo o </a:t>
            </a:r>
            <a:r>
              <a:rPr lang="sl-SI" b="1" dirty="0" smtClean="0"/>
              <a:t>prizoru v krajini</a:t>
            </a:r>
            <a:r>
              <a:rPr lang="sl-SI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878248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snovno">
  <a:themeElements>
    <a:clrScheme name="Osnovno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snovno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sno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168</TotalTime>
  <Words>341</Words>
  <Application>Microsoft Office PowerPoint</Application>
  <PresentationFormat>Diaprojekcija na zaslonu (4:3)</PresentationFormat>
  <Paragraphs>68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4" baseType="lpstr">
      <vt:lpstr>Osnovno</vt:lpstr>
      <vt:lpstr>LIKOVNI MOTIVI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LIKOVNI MOTIVI</dc:title>
  <dc:creator>Gordana</dc:creator>
  <cp:lastModifiedBy>Gordana</cp:lastModifiedBy>
  <cp:revision>20</cp:revision>
  <dcterms:created xsi:type="dcterms:W3CDTF">2017-01-09T05:33:02Z</dcterms:created>
  <dcterms:modified xsi:type="dcterms:W3CDTF">2020-03-15T21:00:15Z</dcterms:modified>
</cp:coreProperties>
</file>