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6257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003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8792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9396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591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53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105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2157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3971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53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787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3633-5573-4822-81D1-FAD12425C6B1}" type="datetimeFigureOut">
              <a:rPr lang="sl-SI" smtClean="0"/>
              <a:pPr/>
              <a:t>20. 03. 2020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A112-EECD-45F7-9F95-E4421B9D747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752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60371" y="208846"/>
            <a:ext cx="9144000" cy="2387600"/>
          </a:xfrm>
        </p:spPr>
        <p:txBody>
          <a:bodyPr/>
          <a:lstStyle/>
          <a:p>
            <a:r>
              <a:rPr lang="sl-SI" dirty="0" smtClean="0"/>
              <a:t>Seštevanje in odštevanje kotov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37667" y="6030119"/>
            <a:ext cx="9144000" cy="1655762"/>
          </a:xfrm>
        </p:spPr>
        <p:txBody>
          <a:bodyPr/>
          <a:lstStyle/>
          <a:p>
            <a:r>
              <a:rPr lang="sl-SI" dirty="0" smtClean="0"/>
              <a:t>Marec, 2020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07" y="2865336"/>
            <a:ext cx="62611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30239"/>
            <a:ext cx="10515600" cy="1325563"/>
          </a:xfrm>
        </p:spPr>
        <p:txBody>
          <a:bodyPr/>
          <a:lstStyle/>
          <a:p>
            <a:r>
              <a:rPr lang="sl-SI" dirty="0" smtClean="0"/>
              <a:t>Seštevanje in odštevanje kotov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2019" y="1555802"/>
            <a:ext cx="10515600" cy="478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Kote lahko seštevamo in odštevamo na dva načina (grafično ali računsko). </a:t>
            </a:r>
          </a:p>
          <a:p>
            <a:pPr marL="0" indent="0">
              <a:buNone/>
            </a:pPr>
            <a:endParaRPr lang="sl-SI" dirty="0"/>
          </a:p>
          <a:p>
            <a:pPr marL="514350" indent="-514350">
              <a:buAutoNum type="alphaLcParenR"/>
            </a:pPr>
            <a:r>
              <a:rPr lang="sl-SI" dirty="0" smtClean="0"/>
              <a:t>Grafično</a:t>
            </a:r>
          </a:p>
          <a:p>
            <a:pPr marL="0" indent="0">
              <a:buNone/>
            </a:pPr>
            <a:r>
              <a:rPr lang="sl-SI" dirty="0" smtClean="0"/>
              <a:t>Kadar seštevamo in odštevamo grafično, moramo biti pozorni, da so loki pri vseh kotih enaki.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0" r="4700" b="19344"/>
          <a:stretch/>
        </p:blipFill>
        <p:spPr>
          <a:xfrm>
            <a:off x="1738859" y="4467342"/>
            <a:ext cx="5756223" cy="21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9489" y="464695"/>
            <a:ext cx="10574311" cy="571226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b) Računsko</a:t>
            </a:r>
          </a:p>
          <a:p>
            <a:pPr marL="0" indent="0">
              <a:buNone/>
            </a:pPr>
            <a:r>
              <a:rPr lang="sl-SI" dirty="0" smtClean="0"/>
              <a:t>Kadar pa seštevamo in odštevamo računsko, moramo paziti pri primerih, ko je potrebno stopinjo (1° spremeniti v 60' ), da lahko odštejemo oziroma dobimo pravilno vsoto.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0590" t="33863" r="34870" b="50563"/>
          <a:stretch/>
        </p:blipFill>
        <p:spPr>
          <a:xfrm>
            <a:off x="779489" y="2413416"/>
            <a:ext cx="4285213" cy="1528997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79489" y="4372242"/>
            <a:ext cx="794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   25</a:t>
            </a:r>
            <a:r>
              <a:rPr lang="sl-SI" sz="2400" b="1" dirty="0" smtClean="0">
                <a:solidFill>
                  <a:srgbClr val="FF0000"/>
                </a:solidFill>
              </a:rPr>
              <a:t>1°35'</a:t>
            </a:r>
            <a:r>
              <a:rPr lang="sl-SI" sz="2400" b="1" dirty="0" smtClean="0"/>
              <a:t>		  2</a:t>
            </a:r>
            <a:r>
              <a:rPr lang="sl-SI" sz="2400" b="1" dirty="0" smtClean="0">
                <a:solidFill>
                  <a:srgbClr val="FF0000"/>
                </a:solidFill>
              </a:rPr>
              <a:t>50°95'</a:t>
            </a:r>
            <a:r>
              <a:rPr lang="sl-SI" sz="2400" b="1" dirty="0" smtClean="0"/>
              <a:t> 		1°= 60'   </a:t>
            </a:r>
          </a:p>
          <a:p>
            <a:r>
              <a:rPr lang="sl-SI" sz="2400" b="1" dirty="0" smtClean="0"/>
              <a:t>- 152°59'		- 152°59'	   251° 35' </a:t>
            </a:r>
            <a:r>
              <a:rPr lang="sl-SI" sz="2400" b="1" dirty="0" smtClean="0">
                <a:sym typeface="Wingdings" panose="05000000000000000000" pitchFamily="2" charset="2"/>
              </a:rPr>
              <a:t> 250° 96'</a:t>
            </a:r>
            <a:endParaRPr lang="sl-SI" sz="2400" b="1" dirty="0" smtClean="0"/>
          </a:p>
          <a:p>
            <a:r>
              <a:rPr lang="sl-SI" sz="2400" b="1" dirty="0" smtClean="0"/>
              <a:t> 		 	     98°36'</a:t>
            </a:r>
          </a:p>
        </p:txBody>
      </p:sp>
      <p:cxnSp>
        <p:nvCxnSpPr>
          <p:cNvPr id="7" name="Raven povezovalnik 6"/>
          <p:cNvCxnSpPr/>
          <p:nvPr/>
        </p:nvCxnSpPr>
        <p:spPr>
          <a:xfrm>
            <a:off x="779489" y="5138324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3300296" y="5132480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5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Pomagaj si z učbenikom</a:t>
            </a:r>
          </a:p>
          <a:p>
            <a:r>
              <a:rPr lang="sl-SI" dirty="0" smtClean="0"/>
              <a:t>Reši naloge, ki so v učbeniku pod naslovom Seštevanje in odštevanje kotov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08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Seštevamo in odštevamo lahko na dva načina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način: računsko</a:t>
            </a:r>
          </a:p>
          <a:p>
            <a:pPr marL="514350" indent="-514350">
              <a:buAutoNum type="arabicPeriod"/>
            </a:pPr>
            <a:r>
              <a:rPr lang="sl-SI" dirty="0"/>
              <a:t>n</a:t>
            </a:r>
            <a:r>
              <a:rPr lang="sl-SI" dirty="0" smtClean="0"/>
              <a:t>ačin: grafično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004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Računsko seštevanje in odštevanje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Zapomni si: 1°= 60' </a:t>
            </a:r>
          </a:p>
          <a:p>
            <a:pPr marL="0" indent="0">
              <a:buNone/>
            </a:pPr>
            <a:endParaRPr lang="sl-SI" dirty="0"/>
          </a:p>
          <a:p>
            <a:pPr marL="514350" indent="-514350">
              <a:buAutoNum type="arabicPeriod"/>
            </a:pPr>
            <a:r>
              <a:rPr lang="sl-SI" dirty="0" smtClean="0"/>
              <a:t>Pretvori v minute.</a:t>
            </a:r>
          </a:p>
          <a:p>
            <a:pPr marL="0" indent="0">
              <a:buNone/>
            </a:pPr>
            <a:r>
              <a:rPr lang="sl-SI" dirty="0" smtClean="0"/>
              <a:t>51°32'=	51 ∙ 60' + 32' = 3060' + 32' = 3092' </a:t>
            </a:r>
          </a:p>
          <a:p>
            <a:pPr marL="0" indent="0">
              <a:buNone/>
            </a:pPr>
            <a:r>
              <a:rPr lang="sl-SI" dirty="0" smtClean="0"/>
              <a:t> 6° 28' = 	6 ∙ 60' + 28' = 360' + 28' = 388'</a:t>
            </a:r>
          </a:p>
          <a:p>
            <a:pPr marL="0" indent="0">
              <a:buNone/>
            </a:pPr>
            <a:r>
              <a:rPr lang="sl-SI" dirty="0" smtClean="0"/>
              <a:t> 20° 5' = 	20 ∙ 60' + 5' = 1200' + 5' = 1205'</a:t>
            </a:r>
          </a:p>
        </p:txBody>
      </p:sp>
    </p:spTree>
    <p:extLst>
      <p:ext uri="{BB962C8B-B14F-4D97-AF65-F5344CB8AC3E}">
        <p14:creationId xmlns:p14="http://schemas.microsoft.com/office/powerpoint/2010/main" xmlns="" val="19830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6838682" y="2251657"/>
            <a:ext cx="592428" cy="45076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  <a:ln cmpd="dbl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Izračunaj. </a:t>
            </a:r>
          </a:p>
          <a:p>
            <a:pPr marL="0" indent="0">
              <a:buNone/>
            </a:pPr>
            <a:r>
              <a:rPr lang="sl-SI" dirty="0" smtClean="0"/>
              <a:t>	53°15' 				15°56‚	Ker je 80'= 1°20',</a:t>
            </a:r>
          </a:p>
          <a:p>
            <a:pPr marL="0" indent="0">
              <a:buNone/>
            </a:pPr>
            <a:r>
              <a:rPr lang="sl-SI" dirty="0" smtClean="0"/>
              <a:t>+	  5°25' 			+	18°24‚	 zato je vsota: </a:t>
            </a:r>
          </a:p>
          <a:p>
            <a:pPr marL="0" indent="0">
              <a:buNone/>
            </a:pPr>
            <a:r>
              <a:rPr lang="sl-SI" dirty="0" smtClean="0"/>
              <a:t>	58°40'				23°80'   </a:t>
            </a:r>
            <a:r>
              <a:rPr lang="sl-SI" dirty="0" smtClean="0">
                <a:sym typeface="Wingdings" panose="05000000000000000000" pitchFamily="2" charset="2"/>
              </a:rPr>
              <a:t>     </a:t>
            </a:r>
            <a:r>
              <a:rPr lang="sl-SI" dirty="0" smtClean="0"/>
              <a:t>24° 20'</a:t>
            </a:r>
          </a:p>
          <a:p>
            <a:pPr marL="0" indent="0">
              <a:buNone/>
            </a:pPr>
            <a:r>
              <a:rPr lang="sl-SI" dirty="0" smtClean="0"/>
              <a:t>	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154°57'			251°35'		250°95' </a:t>
            </a:r>
          </a:p>
          <a:p>
            <a:pPr marL="0" indent="0">
              <a:buNone/>
            </a:pPr>
            <a:r>
              <a:rPr lang="sl-SI" dirty="0" smtClean="0"/>
              <a:t>-</a:t>
            </a:r>
            <a:r>
              <a:rPr lang="sl-SI" dirty="0"/>
              <a:t>	</a:t>
            </a:r>
            <a:r>
              <a:rPr lang="sl-SI" dirty="0" smtClean="0"/>
              <a:t>  18°44'		-	152°59'	</a:t>
            </a:r>
            <a:r>
              <a:rPr lang="sl-SI" dirty="0" smtClean="0">
                <a:sym typeface="Wingdings" panose="05000000000000000000" pitchFamily="2" charset="2"/>
              </a:rPr>
              <a:t> -    </a:t>
            </a:r>
            <a:r>
              <a:rPr lang="sl-SI" dirty="0" smtClean="0"/>
              <a:t> 152°59'</a:t>
            </a:r>
          </a:p>
          <a:p>
            <a:pPr marL="0" indent="0">
              <a:buNone/>
            </a:pPr>
            <a:r>
              <a:rPr lang="sl-SI" dirty="0" smtClean="0"/>
              <a:t>	136°13' 						  98°36'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Ker ne moremo odšteti, 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moramo 1° spremeniti v minute (60')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5" name="Raven povezovalnik 4"/>
          <p:cNvCxnSpPr/>
          <p:nvPr/>
        </p:nvCxnSpPr>
        <p:spPr>
          <a:xfrm>
            <a:off x="1403797" y="2078042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5944656" y="2059919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403797" y="3967819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5213797" y="3947621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7986942" y="3987700"/>
            <a:ext cx="17644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/>
          <p:cNvSpPr/>
          <p:nvPr/>
        </p:nvSpPr>
        <p:spPr>
          <a:xfrm>
            <a:off x="6096000" y="3020167"/>
            <a:ext cx="511900" cy="1044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uščični povezovalnik 12"/>
          <p:cNvCxnSpPr/>
          <p:nvPr/>
        </p:nvCxnSpPr>
        <p:spPr>
          <a:xfrm flipH="1" flipV="1">
            <a:off x="6351950" y="4197246"/>
            <a:ext cx="108811" cy="59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V="1">
            <a:off x="7469245" y="3468408"/>
            <a:ext cx="1438035" cy="125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8907279" y="3020167"/>
            <a:ext cx="491043" cy="448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679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Grafično seštevanje in odštevanje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Imamo kot 30° in kot 130°. Oba skupaj merita 160°.  </a:t>
            </a:r>
          </a:p>
          <a:p>
            <a:pPr marL="0" indent="0">
              <a:buNone/>
            </a:pPr>
            <a:r>
              <a:rPr lang="sl-SI" dirty="0" smtClean="0"/>
              <a:t>Potek reševanja grafičnega seštevanja. </a:t>
            </a:r>
          </a:p>
          <a:p>
            <a:pPr marL="514350" indent="-514350">
              <a:buAutoNum type="arabicPeriod"/>
            </a:pPr>
            <a:r>
              <a:rPr lang="sl-SI" dirty="0" smtClean="0"/>
              <a:t>korak: na obeh kotih narišemo enake loke. Narišemo poljuben poltrak z izhodiščem in mu začrtamo lok (enak kot ostalima dvema).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76" t="-437" r="13388" b="1"/>
          <a:stretch/>
        </p:blipFill>
        <p:spPr>
          <a:xfrm rot="5400000">
            <a:off x="8981210" y="3240994"/>
            <a:ext cx="2338009" cy="35339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73" t="20328" r="23577" b="12425"/>
          <a:stretch/>
        </p:blipFill>
        <p:spPr>
          <a:xfrm rot="3969773">
            <a:off x="1545848" y="3254311"/>
            <a:ext cx="1634912" cy="384415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18" t="12099" r="20201" b="-1650"/>
          <a:stretch/>
        </p:blipFill>
        <p:spPr>
          <a:xfrm rot="5400000">
            <a:off x="5293326" y="4393921"/>
            <a:ext cx="1873774" cy="24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4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9448" y="239843"/>
            <a:ext cx="10514351" cy="593712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2. Korak: S šestilom izmerimo velikost prvega kota. Prenesemo jo na </a:t>
            </a:r>
            <a:r>
              <a:rPr lang="sl-SI" dirty="0" smtClean="0">
                <a:solidFill>
                  <a:srgbClr val="FF0000"/>
                </a:solidFill>
              </a:rPr>
              <a:t>novi lok </a:t>
            </a:r>
            <a:r>
              <a:rPr lang="sl-SI" dirty="0" smtClean="0"/>
              <a:t>(narišemo ga na poltraku – vbodemo na presečišče med poltrakom in lokom, ter naredimo novo presečišče med lokoma – slika 2).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09" t="20505" r="14303" b="2"/>
          <a:stretch/>
        </p:blipFill>
        <p:spPr>
          <a:xfrm rot="5400000">
            <a:off x="7164464" y="2008861"/>
            <a:ext cx="4138957" cy="39873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53" t="12006"/>
          <a:stretch/>
        </p:blipFill>
        <p:spPr>
          <a:xfrm rot="5400000">
            <a:off x="1720040" y="1791410"/>
            <a:ext cx="2904505" cy="42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7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9489" y="479685"/>
            <a:ext cx="10574311" cy="569727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3. korak: s šestilom </a:t>
            </a:r>
            <a:r>
              <a:rPr lang="sl-SI" b="1" dirty="0" smtClean="0"/>
              <a:t>odmerimo</a:t>
            </a:r>
            <a:r>
              <a:rPr lang="sl-SI" dirty="0" smtClean="0"/>
              <a:t> velikost drugega kota. </a:t>
            </a:r>
            <a:r>
              <a:rPr lang="sl-SI" dirty="0" smtClean="0">
                <a:solidFill>
                  <a:srgbClr val="FF0000"/>
                </a:solidFill>
              </a:rPr>
              <a:t>Prištejemo</a:t>
            </a:r>
            <a:r>
              <a:rPr lang="sl-SI" dirty="0" smtClean="0"/>
              <a:t> kot k že narisanemu kotu.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7" r="-1465" b="20898"/>
          <a:stretch/>
        </p:blipFill>
        <p:spPr>
          <a:xfrm>
            <a:off x="6440774" y="2623279"/>
            <a:ext cx="5191593" cy="27282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92" r="4150" b="17807"/>
          <a:stretch/>
        </p:blipFill>
        <p:spPr>
          <a:xfrm>
            <a:off x="500922" y="2084140"/>
            <a:ext cx="4760626" cy="248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2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9448" y="494675"/>
            <a:ext cx="10514351" cy="56822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Dobimo nov kot. Velikost je enaka vsoti obeh kotov (v našem primeru 160°).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50" r="4700" b="19344"/>
          <a:stretch/>
        </p:blipFill>
        <p:spPr>
          <a:xfrm>
            <a:off x="1524000" y="2218544"/>
            <a:ext cx="8714282" cy="33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0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Zapis v zvezek….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8974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255</Words>
  <Application>Microsoft Office PowerPoint</Application>
  <PresentationFormat>Po meri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Seštevanje in odštevanje kotov</vt:lpstr>
      <vt:lpstr>Seštevamo in odštevamo lahko na dva načina</vt:lpstr>
      <vt:lpstr>Računsko seštevanje in odštevanje</vt:lpstr>
      <vt:lpstr>Diapozitiv 4</vt:lpstr>
      <vt:lpstr>Grafično seštevanje in odštevanje</vt:lpstr>
      <vt:lpstr>Diapozitiv 6</vt:lpstr>
      <vt:lpstr>Diapozitiv 7</vt:lpstr>
      <vt:lpstr>Diapozitiv 8</vt:lpstr>
      <vt:lpstr>Diapozitiv 9</vt:lpstr>
      <vt:lpstr>Seštevanje in odštevanje kotov</vt:lpstr>
      <vt:lpstr>Diapozitiv 11</vt:lpstr>
      <vt:lpstr>Diapozitiv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Seštevanje in odštevanje kotov</dc:title>
  <dc:creator>Nastja Debenjak</dc:creator>
  <cp:lastModifiedBy>Uporabnik sistema Windows</cp:lastModifiedBy>
  <cp:revision>16</cp:revision>
  <dcterms:created xsi:type="dcterms:W3CDTF">2020-03-20T09:01:57Z</dcterms:created>
  <dcterms:modified xsi:type="dcterms:W3CDTF">2020-03-20T17:21:00Z</dcterms:modified>
</cp:coreProperties>
</file>