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3" r:id="rId3"/>
    <p:sldId id="257" r:id="rId4"/>
    <p:sldId id="258" r:id="rId5"/>
    <p:sldId id="259" r:id="rId6"/>
    <p:sldId id="260" r:id="rId7"/>
    <p:sldId id="261" r:id="rId8"/>
    <p:sldId id="265" r:id="rId9"/>
    <p:sldId id="266" r:id="rId10"/>
    <p:sldId id="267" r:id="rId11"/>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rednji slo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Brez sloga, mreža tabel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bg>
      <p:bgRef idx="1002">
        <a:schemeClr val="bg2"/>
      </p:bgRef>
    </p:bg>
    <p:spTree>
      <p:nvGrpSpPr>
        <p:cNvPr id="1" name=""/>
        <p:cNvGrpSpPr/>
        <p:nvPr/>
      </p:nvGrpSpPr>
      <p:grpSpPr>
        <a:xfrm>
          <a:off x="0" y="0"/>
          <a:ext cx="0" cy="0"/>
          <a:chOff x="0" y="0"/>
          <a:chExt cx="0" cy="0"/>
        </a:xfrm>
      </p:grpSpPr>
      <p:sp>
        <p:nvSpPr>
          <p:cNvPr id="9" name="Naslov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l-SI" smtClean="0"/>
              <a:t>Kliknite, če želite urediti slog naslova matrice</a:t>
            </a:r>
            <a:endParaRPr kumimoji="0" lang="en-US"/>
          </a:p>
        </p:txBody>
      </p:sp>
      <p:sp>
        <p:nvSpPr>
          <p:cNvPr id="17" name="Podnaslov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smtClean="0"/>
              <a:t>Kliknite, če želite urediti slog podnaslova matrice</a:t>
            </a:r>
            <a:endParaRPr kumimoji="0" lang="en-US"/>
          </a:p>
        </p:txBody>
      </p:sp>
      <p:sp>
        <p:nvSpPr>
          <p:cNvPr id="30" name="Ograda datuma 29"/>
          <p:cNvSpPr>
            <a:spLocks noGrp="1"/>
          </p:cNvSpPr>
          <p:nvPr>
            <p:ph type="dt" sz="half" idx="10"/>
          </p:nvPr>
        </p:nvSpPr>
        <p:spPr/>
        <p:txBody>
          <a:bodyPr/>
          <a:lstStyle/>
          <a:p>
            <a:fld id="{7BC23402-9158-4E6E-A5C2-BA7597D72B37}" type="datetimeFigureOut">
              <a:rPr lang="sl-SI" smtClean="0"/>
              <a:pPr/>
              <a:t>20.3.2020</a:t>
            </a:fld>
            <a:endParaRPr lang="sl-SI"/>
          </a:p>
        </p:txBody>
      </p:sp>
      <p:sp>
        <p:nvSpPr>
          <p:cNvPr id="19" name="Ograda noge 18"/>
          <p:cNvSpPr>
            <a:spLocks noGrp="1"/>
          </p:cNvSpPr>
          <p:nvPr>
            <p:ph type="ftr" sz="quarter" idx="11"/>
          </p:nvPr>
        </p:nvSpPr>
        <p:spPr/>
        <p:txBody>
          <a:bodyPr/>
          <a:lstStyle/>
          <a:p>
            <a:endParaRPr lang="sl-SI"/>
          </a:p>
        </p:txBody>
      </p:sp>
      <p:sp>
        <p:nvSpPr>
          <p:cNvPr id="27" name="Ograda številke diapozitiva 26"/>
          <p:cNvSpPr>
            <a:spLocks noGrp="1"/>
          </p:cNvSpPr>
          <p:nvPr>
            <p:ph type="sldNum" sz="quarter" idx="12"/>
          </p:nvPr>
        </p:nvSpPr>
        <p:spPr/>
        <p:txBody>
          <a:bodyPr/>
          <a:lstStyle/>
          <a:p>
            <a:fld id="{041DD947-9B6E-4AA6-B242-9FA76075DFD3}" type="slidenum">
              <a:rPr lang="sl-SI" smtClean="0"/>
              <a:pPr/>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BC23402-9158-4E6E-A5C2-BA7597D72B37}" type="datetimeFigureOut">
              <a:rPr lang="sl-SI" smtClean="0"/>
              <a:pPr/>
              <a:t>20.3.2020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914401"/>
            <a:ext cx="2057400" cy="5211763"/>
          </a:xfrm>
        </p:spPr>
        <p:txBody>
          <a:bodyPr vert="eaVer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914401"/>
            <a:ext cx="6019800" cy="5211763"/>
          </a:xfrm>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BC23402-9158-4E6E-A5C2-BA7597D72B37}" type="datetimeFigureOut">
              <a:rPr lang="sl-SI" smtClean="0"/>
              <a:pPr/>
              <a:t>20.3.2020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BC23402-9158-4E6E-A5C2-BA7597D72B37}" type="datetimeFigureOut">
              <a:rPr lang="sl-SI" smtClean="0"/>
              <a:pPr/>
              <a:t>20.3.2020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Ref idx="1002">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p>
            <a:fld id="{7BC23402-9158-4E6E-A5C2-BA7597D72B37}" type="datetimeFigureOut">
              <a:rPr lang="sl-SI" smtClean="0"/>
              <a:pPr/>
              <a:t>20.3.2020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41DD947-9B6E-4AA6-B242-9FA76075DFD3}" type="slidenum">
              <a:rPr lang="sl-SI" smtClean="0"/>
              <a:pPr/>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7BC23402-9158-4E6E-A5C2-BA7597D72B37}" type="datetimeFigureOut">
              <a:rPr lang="sl-SI" smtClean="0"/>
              <a:pPr/>
              <a:t>20.3.2020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tIns="45720" anchor="b"/>
          <a:lstStyle>
            <a:lvl1pPr>
              <a:defRPr/>
            </a:lvl1pPr>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l-SI" smtClean="0"/>
              <a:t>Kliknite, če želite urediti sloge besedila matrice</a:t>
            </a:r>
          </a:p>
        </p:txBody>
      </p:sp>
      <p:sp>
        <p:nvSpPr>
          <p:cNvPr id="4" name="Ograda besedila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l-SI" smtClean="0"/>
              <a:t>Kliknite, če želite urediti sloge besedila matrice</a:t>
            </a:r>
          </a:p>
        </p:txBody>
      </p:sp>
      <p:sp>
        <p:nvSpPr>
          <p:cNvPr id="5" name="Ograda vsebin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6" name="Ograda vsebin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p>
            <a:fld id="{7BC23402-9158-4E6E-A5C2-BA7597D72B37}" type="datetimeFigureOut">
              <a:rPr lang="sl-SI" smtClean="0"/>
              <a:pPr/>
              <a:t>20.3.2020</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p>
            <a:fld id="{7BC23402-9158-4E6E-A5C2-BA7597D72B37}" type="datetimeFigureOut">
              <a:rPr lang="sl-SI" smtClean="0"/>
              <a:pPr/>
              <a:t>20.3.2020</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7BC23402-9158-4E6E-A5C2-BA7597D72B37}" type="datetimeFigureOut">
              <a:rPr lang="sl-SI" smtClean="0"/>
              <a:pPr/>
              <a:t>20.3.2020</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l-SI" smtClean="0"/>
              <a:t>Kliknite, če želite urediti sloge besedila matrice</a:t>
            </a:r>
          </a:p>
        </p:txBody>
      </p:sp>
      <p:sp>
        <p:nvSpPr>
          <p:cNvPr id="4" name="Ograda vsebin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7BC23402-9158-4E6E-A5C2-BA7597D72B37}" type="datetimeFigureOut">
              <a:rPr lang="sl-SI" smtClean="0"/>
              <a:pPr/>
              <a:t>20.3.2020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9" name="Odreži in zaokroži en kot pravokotnika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kotni trikotni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slov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l-SI" smtClean="0"/>
              <a:t>Kliknite, če želite urediti slog naslova matrice</a:t>
            </a:r>
            <a:endParaRPr kumimoji="0" lang="en-US"/>
          </a:p>
        </p:txBody>
      </p:sp>
      <p:sp>
        <p:nvSpPr>
          <p:cNvPr id="4" name="Ograda besedila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p:txBody>
          <a:bodyPr/>
          <a:lstStyle/>
          <a:p>
            <a:fld id="{7BC23402-9158-4E6E-A5C2-BA7597D72B37}" type="datetimeFigureOut">
              <a:rPr lang="sl-SI" smtClean="0"/>
              <a:pPr/>
              <a:t>20.3.2020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a:xfrm>
            <a:off x="8077200" y="6356350"/>
            <a:ext cx="609600" cy="365125"/>
          </a:xfrm>
        </p:spPr>
        <p:txBody>
          <a:bodyPr/>
          <a:lstStyle/>
          <a:p>
            <a:fld id="{041DD947-9B6E-4AA6-B242-9FA76075DFD3}" type="slidenum">
              <a:rPr lang="sl-SI" smtClean="0"/>
              <a:pPr/>
              <a:t>‹#›</a:t>
            </a:fld>
            <a:endParaRPr lang="sl-SI"/>
          </a:p>
        </p:txBody>
      </p:sp>
      <p:sp>
        <p:nvSpPr>
          <p:cNvPr id="3" name="Ograda slik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l-SI" smtClean="0"/>
              <a:t>Kliknite ikono, če želite dodati sliko</a:t>
            </a:r>
            <a:endParaRPr kumimoji="0" lang="en-US" dirty="0"/>
          </a:p>
        </p:txBody>
      </p:sp>
      <p:sp>
        <p:nvSpPr>
          <p:cNvPr id="10" name="Prostoročno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Prostoročno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Prostoročno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Prostoročno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Ograda naslova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l-SI" smtClean="0"/>
              <a:t>Kliknite, če želite urediti slog naslova matrice</a:t>
            </a:r>
            <a:endParaRPr kumimoji="0" lang="en-US"/>
          </a:p>
        </p:txBody>
      </p:sp>
      <p:sp>
        <p:nvSpPr>
          <p:cNvPr id="30" name="Ograda besedila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0" name="Ograda datum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C23402-9158-4E6E-A5C2-BA7597D72B37}" type="datetimeFigureOut">
              <a:rPr lang="sl-SI" smtClean="0"/>
              <a:pPr/>
              <a:t>20.3.2020</a:t>
            </a:fld>
            <a:endParaRPr lang="sl-SI"/>
          </a:p>
        </p:txBody>
      </p:sp>
      <p:sp>
        <p:nvSpPr>
          <p:cNvPr id="22" name="Ograda no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l-SI"/>
          </a:p>
        </p:txBody>
      </p:sp>
      <p:sp>
        <p:nvSpPr>
          <p:cNvPr id="18" name="Ograda številke diapoz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1DD947-9B6E-4AA6-B242-9FA76075DFD3}" type="slidenum">
              <a:rPr lang="sl-SI" smtClean="0"/>
              <a:pPr/>
              <a:t>‹#›</a:t>
            </a:fld>
            <a:endParaRPr lang="sl-SI"/>
          </a:p>
        </p:txBody>
      </p:sp>
      <p:grpSp>
        <p:nvGrpSpPr>
          <p:cNvPr id="2" name="Skupina 1"/>
          <p:cNvGrpSpPr/>
          <p:nvPr/>
        </p:nvGrpSpPr>
        <p:grpSpPr>
          <a:xfrm>
            <a:off x="-19017" y="202408"/>
            <a:ext cx="9180548" cy="649224"/>
            <a:chOff x="-19045" y="216550"/>
            <a:chExt cx="9180548" cy="649224"/>
          </a:xfrm>
        </p:grpSpPr>
        <p:sp>
          <p:nvSpPr>
            <p:cNvPr id="12" name="Prostoročno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Prostoročno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google.si/url?sa=i&amp;url=https://phicksblog.wordpress.com/2015/08/18/catching-up/clipart-thumbs-up-happy-smiley-emoticon-512x512-8595/&amp;psig=AOvVaw2vjVn4hA3e4vmVhN7VIkMe&amp;ust=1584808517711000&amp;source=images&amp;cd=vfe&amp;ved=0CAIQjRxqFwoTCJiFn_e9qegCFQAAAAAdAAAAABAJ"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si/url?sa=i&amp;url=https://www.slideserve.com/jane-ashley/kako-se-po-utim&amp;psig=AOvVaw19kbUU3d5NM8O9elWF9oQF&amp;ust=1584464405446000&amp;source=images&amp;cd=vfe&amp;ved=0CAIQjRxqFwoTCMj7noO8n-gCFQAAAAAdAAAAABA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si/url?sa=i&amp;url=https://www.nijz.si/sites/www.nijz.si/files/uploaded/igre_osnovnosolci_2017.pdf&amp;psig=AOvVaw28RcTNIxorb2a3K4w84ez8&amp;ust=1584805922007000&amp;source=images&amp;cd=vfe&amp;ved=0CAIQjRxqFwoTCODQyKa0qegCFQAAAAAdAAAAABA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si/url?sa=i&amp;url=https://drustvo-dsp.si/pisatelji/slavko-pregl/&amp;psig=AOvVaw3DdNFpZlm88BHgGZ3Ntetv&amp;ust=1584806903406000&amp;source=images&amp;cd=vfe&amp;ved=0CAIQjRxqFwoTCNijvPW3qegCFQAAAAAdAAAAABA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533400" y="1071546"/>
            <a:ext cx="8182004" cy="3909590"/>
          </a:xfrm>
        </p:spPr>
        <p:txBody>
          <a:bodyPr>
            <a:normAutofit/>
          </a:bodyPr>
          <a:lstStyle/>
          <a:p>
            <a:pPr algn="l"/>
            <a:r>
              <a:rPr lang="sl-SI" sz="4000" dirty="0" smtClean="0">
                <a:latin typeface="Calibri" pitchFamily="34" charset="0"/>
              </a:rPr>
              <a:t>Pozdravljeni učenci! </a:t>
            </a:r>
            <a:endParaRPr lang="sl-SI" sz="4000" smtClean="0">
              <a:latin typeface="Calibri" pitchFamily="34" charset="0"/>
            </a:endParaRPr>
          </a:p>
          <a:p>
            <a:pPr algn="l"/>
            <a:r>
              <a:rPr lang="sl-SI" sz="4000" dirty="0" smtClean="0">
                <a:latin typeface="Calibri" pitchFamily="34" charset="0"/>
              </a:rPr>
              <a:t/>
            </a:r>
            <a:br>
              <a:rPr lang="sl-SI" sz="4000" dirty="0" smtClean="0">
                <a:latin typeface="Calibri" pitchFamily="34" charset="0"/>
              </a:rPr>
            </a:br>
            <a:r>
              <a:rPr lang="sl-SI" sz="4000" dirty="0" smtClean="0">
                <a:latin typeface="Calibri" pitchFamily="34" charset="0"/>
              </a:rPr>
              <a:t>Tokrat imate vsebine predstavljene v drugačni obliki (</a:t>
            </a:r>
            <a:r>
              <a:rPr lang="sl-SI" sz="4000" dirty="0" err="1" smtClean="0">
                <a:latin typeface="Calibri" pitchFamily="34" charset="0"/>
              </a:rPr>
              <a:t>Power</a:t>
            </a:r>
            <a:r>
              <a:rPr lang="sl-SI" sz="4000" dirty="0" smtClean="0">
                <a:latin typeface="Calibri" pitchFamily="34" charset="0"/>
              </a:rPr>
              <a:t> </a:t>
            </a:r>
            <a:r>
              <a:rPr lang="sl-SI" sz="4000" dirty="0" err="1" smtClean="0">
                <a:latin typeface="Calibri" pitchFamily="34" charset="0"/>
              </a:rPr>
              <a:t>Point</a:t>
            </a:r>
            <a:r>
              <a:rPr lang="sl-SI" sz="4000" dirty="0" smtClean="0">
                <a:latin typeface="Calibri" pitchFamily="34" charset="0"/>
              </a:rPr>
              <a:t>). </a:t>
            </a:r>
            <a:br>
              <a:rPr lang="sl-SI" sz="4000" dirty="0" smtClean="0">
                <a:latin typeface="Calibri" pitchFamily="34" charset="0"/>
              </a:rPr>
            </a:br>
            <a:r>
              <a:rPr lang="sl-SI" sz="4000" dirty="0" smtClean="0">
                <a:latin typeface="Calibri" pitchFamily="34" charset="0"/>
              </a:rPr>
              <a:t>Upam, da se boste znašli.</a:t>
            </a:r>
            <a:endParaRPr lang="sl-SI" sz="4000"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571480"/>
            <a:ext cx="8229600" cy="5753120"/>
          </a:xfrm>
        </p:spPr>
        <p:txBody>
          <a:bodyPr/>
          <a:lstStyle/>
          <a:p>
            <a:pPr>
              <a:buNone/>
            </a:pPr>
            <a:r>
              <a:rPr lang="sl-SI" dirty="0" smtClean="0">
                <a:latin typeface="+mj-lt"/>
              </a:rPr>
              <a:t>6. Andrej je zaprl vrata in odšel. Napiši, kako je preživel preostali del dneva.</a:t>
            </a:r>
          </a:p>
          <a:p>
            <a:pPr>
              <a:buNone/>
            </a:pPr>
            <a:endParaRPr lang="sl-SI" dirty="0" smtClean="0">
              <a:latin typeface="+mj-lt"/>
            </a:endParaRPr>
          </a:p>
          <a:p>
            <a:pPr>
              <a:buNone/>
            </a:pPr>
            <a:endParaRPr lang="sl-SI" dirty="0" smtClean="0">
              <a:latin typeface="+mj-lt"/>
            </a:endParaRPr>
          </a:p>
          <a:p>
            <a:pPr algn="ctr">
              <a:buNone/>
            </a:pPr>
            <a:r>
              <a:rPr lang="sl-SI" sz="5400" dirty="0" smtClean="0">
                <a:solidFill>
                  <a:schemeClr val="accent3">
                    <a:lumMod val="50000"/>
                  </a:schemeClr>
                </a:solidFill>
                <a:latin typeface="+mj-lt"/>
              </a:rPr>
              <a:t>PRIŠEL SI DO KONCA, USPELO TI JE.</a:t>
            </a:r>
            <a:r>
              <a:rPr lang="sl-SI" dirty="0" smtClean="0">
                <a:latin typeface="+mj-lt"/>
              </a:rPr>
              <a:t> </a:t>
            </a:r>
          </a:p>
          <a:p>
            <a:pPr>
              <a:buNone/>
            </a:pPr>
            <a:r>
              <a:rPr lang="sl-SI" b="1" dirty="0" smtClean="0"/>
              <a:t/>
            </a:r>
            <a:br>
              <a:rPr lang="sl-SI" b="1" dirty="0" smtClean="0"/>
            </a:br>
            <a:endParaRPr lang="sl-SI" dirty="0"/>
          </a:p>
        </p:txBody>
      </p:sp>
      <p:pic>
        <p:nvPicPr>
          <p:cNvPr id="4" name="Slika 3" descr="Image result for SMILE">
            <a:hlinkClick r:id="rId2" tgtFrame="&quot;_blank&quot;"/>
          </p:cNvPr>
          <p:cNvPicPr/>
          <p:nvPr/>
        </p:nvPicPr>
        <p:blipFill>
          <a:blip r:embed="rId3" cstate="print"/>
          <a:srcRect/>
          <a:stretch>
            <a:fillRect/>
          </a:stretch>
        </p:blipFill>
        <p:spPr bwMode="auto">
          <a:xfrm>
            <a:off x="3143240" y="4214818"/>
            <a:ext cx="2438400" cy="195738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571480"/>
            <a:ext cx="8229600" cy="5753120"/>
          </a:xfrm>
        </p:spPr>
        <p:txBody>
          <a:bodyPr/>
          <a:lstStyle/>
          <a:p>
            <a:pPr>
              <a:buNone/>
            </a:pPr>
            <a:r>
              <a:rPr lang="sl-SI" sz="4400" dirty="0" smtClean="0">
                <a:solidFill>
                  <a:schemeClr val="accent3">
                    <a:lumMod val="50000"/>
                  </a:schemeClr>
                </a:solidFill>
                <a:latin typeface="+mj-lt"/>
              </a:rPr>
              <a:t>Kaj vse nas lahko tišči in kaj lahko tiščimo? </a:t>
            </a:r>
          </a:p>
          <a:p>
            <a:pPr>
              <a:buNone/>
            </a:pPr>
            <a:r>
              <a:rPr lang="sl-SI" sz="4400" dirty="0" smtClean="0">
                <a:solidFill>
                  <a:schemeClr val="accent3">
                    <a:lumMod val="50000"/>
                  </a:schemeClr>
                </a:solidFill>
                <a:latin typeface="+mj-lt"/>
              </a:rPr>
              <a:t>Čevelj, hlače, sošolčev komolec na </a:t>
            </a:r>
            <a:r>
              <a:rPr lang="sl-SI" sz="4400" dirty="0" smtClean="0">
                <a:solidFill>
                  <a:schemeClr val="accent3">
                    <a:lumMod val="50000"/>
                  </a:schemeClr>
                </a:solidFill>
                <a:latin typeface="+mj-lt"/>
              </a:rPr>
              <a:t>rebrih, </a:t>
            </a:r>
            <a:r>
              <a:rPr lang="sl-SI" sz="4400" dirty="0" smtClean="0">
                <a:solidFill>
                  <a:schemeClr val="accent3">
                    <a:lumMod val="50000"/>
                  </a:schemeClr>
                </a:solidFill>
                <a:latin typeface="+mj-lt"/>
              </a:rPr>
              <a:t>cmok v grlu pri ocenjevanju, pesti na tekmi, nosnici, ko </a:t>
            </a:r>
            <a:r>
              <a:rPr lang="sl-SI" sz="4400" dirty="0" smtClean="0">
                <a:solidFill>
                  <a:schemeClr val="accent3">
                    <a:lumMod val="50000"/>
                  </a:schemeClr>
                </a:solidFill>
                <a:latin typeface="+mj-lt"/>
              </a:rPr>
              <a:t>zavohamo smrad …</a:t>
            </a:r>
            <a:endParaRPr lang="sl-SI" sz="4400" dirty="0" smtClean="0">
              <a:solidFill>
                <a:schemeClr val="accent3">
                  <a:lumMod val="50000"/>
                </a:schemeClr>
              </a:solidFill>
              <a:latin typeface="+mj-lt"/>
            </a:endParaRPr>
          </a:p>
          <a:p>
            <a:endParaRPr lang="sl-S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57166"/>
            <a:ext cx="8229600" cy="1489922"/>
          </a:xfrm>
        </p:spPr>
        <p:txBody>
          <a:bodyPr>
            <a:normAutofit fontScale="90000"/>
          </a:bodyPr>
          <a:lstStyle/>
          <a:p>
            <a:r>
              <a:rPr lang="sl-SI" dirty="0" smtClean="0"/>
              <a:t/>
            </a:r>
            <a:br>
              <a:rPr lang="sl-SI" dirty="0" smtClean="0"/>
            </a:br>
            <a:r>
              <a:rPr lang="sl-SI" dirty="0" smtClean="0"/>
              <a:t> Kako  čustva prepoznamo? </a:t>
            </a:r>
            <a:br>
              <a:rPr lang="sl-SI" dirty="0" smtClean="0"/>
            </a:br>
            <a:r>
              <a:rPr lang="sl-SI" b="1" u="sng" dirty="0" smtClean="0"/>
              <a:t>Po izrazu na obrazu. </a:t>
            </a:r>
            <a:endParaRPr lang="sl-SI" b="1" u="sng" dirty="0"/>
          </a:p>
        </p:txBody>
      </p:sp>
      <p:pic>
        <p:nvPicPr>
          <p:cNvPr id="4" name="Ograda vsebine 3" descr="Image result for čustva">
            <a:hlinkClick r:id="rId2" tgtFrame="&quot;_blank&quot;"/>
          </p:cNvPr>
          <p:cNvPicPr>
            <a:picLocks noGrp="1"/>
          </p:cNvPicPr>
          <p:nvPr>
            <p:ph idx="1"/>
          </p:nvPr>
        </p:nvPicPr>
        <p:blipFill>
          <a:blip r:embed="rId3" cstate="print"/>
          <a:stretch>
            <a:fillRect/>
          </a:stretch>
        </p:blipFill>
        <p:spPr bwMode="auto">
          <a:xfrm>
            <a:off x="1645708" y="1935163"/>
            <a:ext cx="5852583" cy="438943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85804" y="285728"/>
            <a:ext cx="8229600" cy="2357454"/>
          </a:xfrm>
        </p:spPr>
        <p:txBody>
          <a:bodyPr>
            <a:normAutofit fontScale="90000"/>
          </a:bodyPr>
          <a:lstStyle/>
          <a:p>
            <a:r>
              <a:rPr lang="sl-SI" dirty="0" smtClean="0"/>
              <a:t/>
            </a:r>
            <a:br>
              <a:rPr lang="sl-SI" dirty="0" smtClean="0"/>
            </a:br>
            <a:r>
              <a:rPr lang="sl-SI" dirty="0" smtClean="0"/>
              <a:t/>
            </a:r>
            <a:br>
              <a:rPr lang="sl-SI" dirty="0" smtClean="0"/>
            </a:br>
            <a:r>
              <a:rPr lang="sl-SI" dirty="0" smtClean="0"/>
              <a:t/>
            </a:r>
            <a:br>
              <a:rPr lang="sl-SI" dirty="0" smtClean="0"/>
            </a:br>
            <a:r>
              <a:rPr lang="sl-SI" dirty="0" smtClean="0"/>
              <a:t/>
            </a:r>
            <a:br>
              <a:rPr lang="sl-SI" dirty="0" smtClean="0"/>
            </a:br>
            <a:r>
              <a:rPr lang="sl-SI" dirty="0" smtClean="0"/>
              <a:t/>
            </a:r>
            <a:br>
              <a:rPr lang="sl-SI" dirty="0" smtClean="0"/>
            </a:br>
            <a:r>
              <a:rPr lang="sl-SI" dirty="0" smtClean="0"/>
              <a:t/>
            </a:r>
            <a:br>
              <a:rPr lang="sl-SI" dirty="0" smtClean="0"/>
            </a:br>
            <a:r>
              <a:rPr lang="sl-SI" dirty="0" smtClean="0"/>
              <a:t/>
            </a:r>
            <a:br>
              <a:rPr lang="sl-SI" dirty="0" smtClean="0"/>
            </a:br>
            <a:endParaRPr lang="sl-SI" dirty="0"/>
          </a:p>
        </p:txBody>
      </p:sp>
      <p:pic>
        <p:nvPicPr>
          <p:cNvPr id="4" name="Ograda vsebine 3" descr="Image result for čustva obnašanje">
            <a:hlinkClick r:id="rId2" tgtFrame="&quot;_blank&quot;"/>
          </p:cNvPr>
          <p:cNvPicPr>
            <a:picLocks noGrp="1"/>
          </p:cNvPicPr>
          <p:nvPr>
            <p:ph idx="1"/>
          </p:nvPr>
        </p:nvPicPr>
        <p:blipFill>
          <a:blip r:embed="rId3" cstate="print"/>
          <a:srcRect/>
          <a:stretch>
            <a:fillRect/>
          </a:stretch>
        </p:blipFill>
        <p:spPr bwMode="auto">
          <a:xfrm>
            <a:off x="2285984" y="2643182"/>
            <a:ext cx="3971945" cy="3301217"/>
          </a:xfrm>
          <a:prstGeom prst="rect">
            <a:avLst/>
          </a:prstGeom>
          <a:noFill/>
          <a:ln w="9525">
            <a:noFill/>
            <a:miter lim="800000"/>
            <a:headEnd/>
            <a:tailEnd/>
          </a:ln>
        </p:spPr>
      </p:pic>
      <p:sp>
        <p:nvSpPr>
          <p:cNvPr id="6" name="Pravokotnik 5"/>
          <p:cNvSpPr/>
          <p:nvPr/>
        </p:nvSpPr>
        <p:spPr>
          <a:xfrm>
            <a:off x="428596" y="500042"/>
            <a:ext cx="8572560" cy="2123658"/>
          </a:xfrm>
          <a:prstGeom prst="rect">
            <a:avLst/>
          </a:prstGeom>
        </p:spPr>
        <p:txBody>
          <a:bodyPr wrap="square">
            <a:spAutoFit/>
          </a:bodyPr>
          <a:lstStyle/>
          <a:p>
            <a:r>
              <a:rPr lang="sl-SI" sz="4400" b="1" u="sng" dirty="0" smtClean="0">
                <a:solidFill>
                  <a:schemeClr val="accent3">
                    <a:lumMod val="50000"/>
                  </a:schemeClr>
                </a:solidFill>
                <a:latin typeface="+mj-lt"/>
              </a:rPr>
              <a:t>Po obnašanju. </a:t>
            </a:r>
          </a:p>
          <a:p>
            <a:r>
              <a:rPr lang="sl-SI" sz="4400" dirty="0" smtClean="0">
                <a:solidFill>
                  <a:schemeClr val="accent3">
                    <a:lumMod val="50000"/>
                  </a:schemeClr>
                </a:solidFill>
                <a:latin typeface="+mj-lt"/>
              </a:rPr>
              <a:t>Katera od naštetih obnašanj in občutij nakazujejo zaljubljenost?</a:t>
            </a:r>
            <a:endParaRPr lang="sl-SI" sz="4400" dirty="0">
              <a:solidFill>
                <a:schemeClr val="accent3">
                  <a:lumMod val="50000"/>
                </a:schemeClr>
              </a:solidFill>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571480"/>
            <a:ext cx="8543956" cy="5753120"/>
          </a:xfrm>
        </p:spPr>
        <p:txBody>
          <a:bodyPr/>
          <a:lstStyle/>
          <a:p>
            <a:pPr>
              <a:buNone/>
            </a:pPr>
            <a:r>
              <a:rPr lang="sl-SI" sz="4400" dirty="0" smtClean="0">
                <a:solidFill>
                  <a:schemeClr val="accent3">
                    <a:lumMod val="50000"/>
                  </a:schemeClr>
                </a:solidFill>
                <a:latin typeface="+mj-lt"/>
              </a:rPr>
              <a:t>Kakšna pa so pomladna tiščanja? </a:t>
            </a:r>
          </a:p>
          <a:p>
            <a:pPr>
              <a:buNone/>
            </a:pPr>
            <a:r>
              <a:rPr lang="sl-SI" sz="4400" dirty="0" smtClean="0">
                <a:solidFill>
                  <a:schemeClr val="accent3">
                    <a:lumMod val="50000"/>
                  </a:schemeClr>
                </a:solidFill>
                <a:latin typeface="+mj-lt"/>
              </a:rPr>
              <a:t>Kaj o tem pravi pisatelj Slavko Pregl?</a:t>
            </a:r>
          </a:p>
          <a:p>
            <a:pPr>
              <a:buNone/>
            </a:pPr>
            <a:r>
              <a:rPr lang="sl-SI" sz="4400" dirty="0" smtClean="0">
                <a:solidFill>
                  <a:schemeClr val="accent3">
                    <a:lumMod val="50000"/>
                  </a:schemeClr>
                </a:solidFill>
                <a:latin typeface="+mj-lt"/>
              </a:rPr>
              <a:t>Kaj mislite, da se je zgodilo Andreju?</a:t>
            </a:r>
          </a:p>
          <a:p>
            <a:pPr>
              <a:buNone/>
            </a:pPr>
            <a:r>
              <a:rPr lang="sl-SI" sz="4400" dirty="0" smtClean="0">
                <a:solidFill>
                  <a:schemeClr val="accent3">
                    <a:lumMod val="50000"/>
                  </a:schemeClr>
                </a:solidFill>
                <a:latin typeface="+mj-lt"/>
              </a:rPr>
              <a:t>Katero čustvo ga je preplavljalo?</a:t>
            </a:r>
            <a:endParaRPr lang="sl-SI" sz="4400" dirty="0">
              <a:solidFill>
                <a:schemeClr val="accent3">
                  <a:lumMod val="50000"/>
                </a:schemeClr>
              </a:solidFill>
              <a:latin typeface="+mj-lt"/>
            </a:endParaRPr>
          </a:p>
        </p:txBody>
      </p:sp>
      <p:sp>
        <p:nvSpPr>
          <p:cNvPr id="5" name="Srce 4"/>
          <p:cNvSpPr/>
          <p:nvPr/>
        </p:nvSpPr>
        <p:spPr>
          <a:xfrm>
            <a:off x="2714612" y="4071942"/>
            <a:ext cx="1000132" cy="1071570"/>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
        <p:nvSpPr>
          <p:cNvPr id="6" name="Srce 5"/>
          <p:cNvSpPr/>
          <p:nvPr/>
        </p:nvSpPr>
        <p:spPr>
          <a:xfrm>
            <a:off x="4572000" y="4071942"/>
            <a:ext cx="428628" cy="428628"/>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
        <p:nvSpPr>
          <p:cNvPr id="7" name="Srce 6"/>
          <p:cNvSpPr/>
          <p:nvPr/>
        </p:nvSpPr>
        <p:spPr>
          <a:xfrm>
            <a:off x="4857752" y="5000636"/>
            <a:ext cx="571504" cy="571504"/>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
        <p:nvSpPr>
          <p:cNvPr id="8" name="Srce 7"/>
          <p:cNvSpPr/>
          <p:nvPr/>
        </p:nvSpPr>
        <p:spPr>
          <a:xfrm>
            <a:off x="642910" y="4000504"/>
            <a:ext cx="714380" cy="571504"/>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
        <p:nvSpPr>
          <p:cNvPr id="9" name="Srce 8"/>
          <p:cNvSpPr/>
          <p:nvPr/>
        </p:nvSpPr>
        <p:spPr>
          <a:xfrm>
            <a:off x="1571604" y="5214950"/>
            <a:ext cx="714380" cy="714380"/>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
        <p:nvSpPr>
          <p:cNvPr id="10" name="Srce 9"/>
          <p:cNvSpPr/>
          <p:nvPr/>
        </p:nvSpPr>
        <p:spPr>
          <a:xfrm>
            <a:off x="7786710" y="2786058"/>
            <a:ext cx="1000132" cy="1071570"/>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
        <p:nvSpPr>
          <p:cNvPr id="11" name="Srce 10"/>
          <p:cNvSpPr/>
          <p:nvPr/>
        </p:nvSpPr>
        <p:spPr>
          <a:xfrm>
            <a:off x="6357950" y="3929066"/>
            <a:ext cx="642942" cy="714380"/>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
        <p:nvSpPr>
          <p:cNvPr id="12" name="Srce 11"/>
          <p:cNvSpPr/>
          <p:nvPr/>
        </p:nvSpPr>
        <p:spPr>
          <a:xfrm>
            <a:off x="6715140" y="4929198"/>
            <a:ext cx="785818" cy="785818"/>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14290"/>
            <a:ext cx="8229600" cy="1143008"/>
          </a:xfrm>
        </p:spPr>
        <p:txBody>
          <a:bodyPr>
            <a:normAutofit/>
          </a:bodyPr>
          <a:lstStyle/>
          <a:p>
            <a:r>
              <a:rPr lang="sl-SI" dirty="0" smtClean="0"/>
              <a:t>Slavko </a:t>
            </a:r>
            <a:r>
              <a:rPr lang="sl-SI" dirty="0" smtClean="0"/>
              <a:t>Pregl</a:t>
            </a:r>
            <a:endParaRPr lang="sl-SI" dirty="0"/>
          </a:p>
        </p:txBody>
      </p:sp>
      <p:sp>
        <p:nvSpPr>
          <p:cNvPr id="3" name="Ograda vsebine 2"/>
          <p:cNvSpPr>
            <a:spLocks noGrp="1"/>
          </p:cNvSpPr>
          <p:nvPr>
            <p:ph idx="1"/>
          </p:nvPr>
        </p:nvSpPr>
        <p:spPr>
          <a:xfrm>
            <a:off x="457200" y="1428736"/>
            <a:ext cx="8229600" cy="4895864"/>
          </a:xfrm>
        </p:spPr>
        <p:txBody>
          <a:bodyPr>
            <a:normAutofit fontScale="55000" lnSpcReduction="20000"/>
          </a:bodyPr>
          <a:lstStyle/>
          <a:p>
            <a:pPr>
              <a:buNone/>
            </a:pPr>
            <a:r>
              <a:rPr lang="sl-SI" sz="2500" b="1" dirty="0" smtClean="0">
                <a:latin typeface="+mj-lt"/>
              </a:rPr>
              <a:t/>
            </a:r>
            <a:br>
              <a:rPr lang="sl-SI" sz="2500" b="1" dirty="0" smtClean="0">
                <a:latin typeface="+mj-lt"/>
              </a:rPr>
            </a:br>
            <a:r>
              <a:rPr lang="sl-SI" sz="2500" b="1" dirty="0" smtClean="0">
                <a:latin typeface="+mj-lt"/>
              </a:rPr>
              <a:t>slovenski pisatelj, založnik in urednik</a:t>
            </a:r>
          </a:p>
          <a:p>
            <a:pPr>
              <a:buNone/>
            </a:pPr>
            <a:r>
              <a:rPr lang="sl-SI" sz="2500" dirty="0" smtClean="0">
                <a:latin typeface="+mj-lt"/>
              </a:rPr>
              <a:t/>
            </a:r>
            <a:br>
              <a:rPr lang="sl-SI" sz="2500" dirty="0" smtClean="0">
                <a:latin typeface="+mj-lt"/>
              </a:rPr>
            </a:br>
            <a:r>
              <a:rPr lang="sl-SI" sz="2500" dirty="0" smtClean="0">
                <a:latin typeface="+mj-lt"/>
              </a:rPr>
              <a:t>Rodil 9. 9. 1945 v Ljubljani; tu je tudi obiskoval osnovno šolo in gimnazijo. V osnovni šoli je bil odličnjak, njegovo spričevalo so krasile same petice, z eno samo izjemo – štirico za telovadbo. V prostem času je igral harmoniko v harmonikarskem orkestru in klarinet v godbi na pihala. </a:t>
            </a:r>
            <a:br>
              <a:rPr lang="sl-SI" sz="2500" dirty="0" smtClean="0">
                <a:latin typeface="+mj-lt"/>
              </a:rPr>
            </a:br>
            <a:r>
              <a:rPr lang="sl-SI" sz="2500" dirty="0" smtClean="0">
                <a:latin typeface="+mj-lt"/>
              </a:rPr>
              <a:t/>
            </a:r>
            <a:br>
              <a:rPr lang="sl-SI" sz="2500" dirty="0" smtClean="0">
                <a:latin typeface="+mj-lt"/>
              </a:rPr>
            </a:br>
            <a:r>
              <a:rPr lang="sl-SI" sz="2500" dirty="0" smtClean="0">
                <a:latin typeface="+mj-lt"/>
              </a:rPr>
              <a:t>V gimnaziji se je začel ukvarjati z novinarskim in uredniškim delom – bil je urednik šolskega glasila. Ukvarjal pa se je tudi s pisanjem, in sicer je pisal basni, povesti, humoristične črtice ipd. ter jih objavljal v revijah in časopisih; zanje je prejel več priznanj.</a:t>
            </a:r>
            <a:br>
              <a:rPr lang="sl-SI" sz="2500" dirty="0" smtClean="0">
                <a:latin typeface="+mj-lt"/>
              </a:rPr>
            </a:br>
            <a:r>
              <a:rPr lang="sl-SI" sz="2500" dirty="0" smtClean="0">
                <a:latin typeface="+mj-lt"/>
              </a:rPr>
              <a:t/>
            </a:r>
            <a:br>
              <a:rPr lang="sl-SI" sz="2500" dirty="0" smtClean="0">
                <a:latin typeface="+mj-lt"/>
              </a:rPr>
            </a:br>
            <a:r>
              <a:rPr lang="sl-SI" sz="2500" dirty="0" smtClean="0">
                <a:latin typeface="+mj-lt"/>
              </a:rPr>
              <a:t>Po gimnaziji se je odločil za študij ekonomije.</a:t>
            </a:r>
            <a:br>
              <a:rPr lang="sl-SI" sz="2500" dirty="0" smtClean="0">
                <a:latin typeface="+mj-lt"/>
              </a:rPr>
            </a:br>
            <a:r>
              <a:rPr lang="sl-SI" sz="2500" dirty="0" smtClean="0">
                <a:latin typeface="+mj-lt"/>
              </a:rPr>
              <a:t/>
            </a:r>
            <a:br>
              <a:rPr lang="sl-SI" sz="2500" dirty="0" smtClean="0">
                <a:latin typeface="+mj-lt"/>
              </a:rPr>
            </a:br>
            <a:r>
              <a:rPr lang="sl-SI" sz="2500" dirty="0" smtClean="0">
                <a:latin typeface="+mj-lt"/>
              </a:rPr>
              <a:t>Od l. 1969 do 1991 je bil zaposlen v založbi Mladinska knjiga, v obdobju 1991–2002 pa je bil samostojni založnik in direktor založbe EWO. S knjigami se torej ni ukvarjal le kot pisatelj, temveč so ga vse življenje spremljale tudi v poklicnem življenju. Od leta 2003 je samozaposlen v kulturi.</a:t>
            </a:r>
            <a:br>
              <a:rPr lang="sl-SI" sz="2500" dirty="0" smtClean="0">
                <a:latin typeface="+mj-lt"/>
              </a:rPr>
            </a:br>
            <a:r>
              <a:rPr lang="sl-SI" sz="2500" dirty="0" smtClean="0">
                <a:latin typeface="+mj-lt"/>
              </a:rPr>
              <a:t/>
            </a:r>
            <a:br>
              <a:rPr lang="sl-SI" sz="2500" dirty="0" smtClean="0">
                <a:latin typeface="+mj-lt"/>
              </a:rPr>
            </a:br>
            <a:r>
              <a:rPr lang="sl-SI" sz="2500" dirty="0" smtClean="0">
                <a:latin typeface="+mj-lt"/>
              </a:rPr>
              <a:t>Od l. 2005 do 2007 je bil podpredsednik Društva slovenskih pisateljev, l. 2007 pa je postal njegov predsednik. Bil je tudi predsednik Bralne značke Slovenije (2004–2008) in to je bila po njegovem mnenju »ena od najlepših funkcij doslej«.</a:t>
            </a:r>
            <a:br>
              <a:rPr lang="sl-SI" sz="2500" dirty="0" smtClean="0">
                <a:latin typeface="+mj-lt"/>
              </a:rPr>
            </a:br>
            <a:r>
              <a:rPr lang="sl-SI" sz="2500" dirty="0" smtClean="0">
                <a:latin typeface="+mj-lt"/>
              </a:rPr>
              <a:t/>
            </a:r>
            <a:br>
              <a:rPr lang="sl-SI" sz="2500" dirty="0" smtClean="0">
                <a:latin typeface="+mj-lt"/>
              </a:rPr>
            </a:br>
            <a:r>
              <a:rPr lang="sl-SI" sz="2500" dirty="0" smtClean="0">
                <a:latin typeface="+mj-lt"/>
              </a:rPr>
              <a:t>Slavko Pregl piše kratko prozo in povesti za mladino ter tudi za odrasle. V delih za mladino na humoren način predstavlja zgodbe o mestnih otrocih in mladostnikih, tudi</a:t>
            </a:r>
            <a:br>
              <a:rPr lang="sl-SI" sz="2500" dirty="0" smtClean="0">
                <a:latin typeface="+mj-lt"/>
              </a:rPr>
            </a:br>
            <a:r>
              <a:rPr lang="sl-SI" sz="2500" dirty="0" smtClean="0">
                <a:latin typeface="+mj-lt"/>
              </a:rPr>
              <a:t>o nasilju med njimi in o vlogi staršev. O svojem ustvarjanju je nekoč povedal, da začne knjigo pisati šele, ko ima v glavi osnovno zgodbo in junake, nato pa nekega jutra zgodba kar sama privre na dan.</a:t>
            </a:r>
            <a:br>
              <a:rPr lang="sl-SI" sz="2500" dirty="0" smtClean="0">
                <a:latin typeface="+mj-lt"/>
              </a:rPr>
            </a:br>
            <a:r>
              <a:rPr lang="sl-SI" dirty="0" smtClean="0"/>
              <a:t/>
            </a:r>
            <a:br>
              <a:rPr lang="sl-SI" dirty="0" smtClean="0"/>
            </a:br>
            <a:endParaRPr lang="sl-SI" dirty="0" smtClean="0"/>
          </a:p>
          <a:p>
            <a:pPr>
              <a:buNone/>
            </a:pPr>
            <a:endParaRPr lang="sl-SI" dirty="0"/>
          </a:p>
        </p:txBody>
      </p:sp>
      <p:pic>
        <p:nvPicPr>
          <p:cNvPr id="4" name="Slika 3" descr="Image result for pisatelj Slavko Pregelj">
            <a:hlinkClick r:id="rId2" tgtFrame="&quot;_blank&quot;"/>
          </p:cNvPr>
          <p:cNvPicPr/>
          <p:nvPr/>
        </p:nvPicPr>
        <p:blipFill>
          <a:blip r:embed="rId3" cstate="print"/>
          <a:srcRect/>
          <a:stretch>
            <a:fillRect/>
          </a:stretch>
        </p:blipFill>
        <p:spPr bwMode="auto">
          <a:xfrm>
            <a:off x="4714876" y="71414"/>
            <a:ext cx="1724025" cy="17240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14290"/>
            <a:ext cx="8229600" cy="1428760"/>
          </a:xfrm>
        </p:spPr>
        <p:txBody>
          <a:bodyPr>
            <a:normAutofit fontScale="90000"/>
          </a:bodyPr>
          <a:lstStyle/>
          <a:p>
            <a:r>
              <a:rPr lang="sl-SI" b="1" dirty="0" smtClean="0"/>
              <a:t/>
            </a:r>
            <a:br>
              <a:rPr lang="sl-SI" b="1" dirty="0" smtClean="0"/>
            </a:br>
            <a:r>
              <a:rPr lang="sl-SI" b="1" dirty="0" smtClean="0"/>
              <a:t/>
            </a:r>
            <a:br>
              <a:rPr lang="sl-SI" b="1" dirty="0" smtClean="0"/>
            </a:br>
            <a:r>
              <a:rPr lang="sl-SI" b="1" dirty="0" smtClean="0"/>
              <a:t/>
            </a:r>
            <a:br>
              <a:rPr lang="sl-SI" b="1" dirty="0" smtClean="0"/>
            </a:br>
            <a:r>
              <a:rPr lang="sl-SI" b="1" dirty="0" smtClean="0"/>
              <a:t>Preberi </a:t>
            </a:r>
            <a:r>
              <a:rPr lang="sl-SI" b="1" dirty="0" smtClean="0"/>
              <a:t>2-krat </a:t>
            </a:r>
            <a:r>
              <a:rPr lang="sl-SI" b="1" dirty="0" smtClean="0"/>
              <a:t>besedilo </a:t>
            </a:r>
            <a:br>
              <a:rPr lang="sl-SI" b="1" dirty="0" smtClean="0"/>
            </a:br>
            <a:r>
              <a:rPr lang="sl-SI" b="1" dirty="0" smtClean="0"/>
              <a:t>BERILO STR. 74, 75</a:t>
            </a:r>
            <a:endParaRPr lang="sl-SI" dirty="0"/>
          </a:p>
        </p:txBody>
      </p:sp>
      <p:pic>
        <p:nvPicPr>
          <p:cNvPr id="4" name="Ograda vsebine 3" descr="C:\Users\DOMA\AppData\Local\Microsoft\Windows\Temporary Internet Files\Content.IE5\89S451QU\IMG_20200316_180636.jpg"/>
          <p:cNvPicPr>
            <a:picLocks noGrp="1"/>
          </p:cNvPicPr>
          <p:nvPr>
            <p:ph idx="1"/>
          </p:nvPr>
        </p:nvPicPr>
        <p:blipFill>
          <a:blip r:embed="rId2" cstate="print"/>
          <a:srcRect/>
          <a:stretch>
            <a:fillRect/>
          </a:stretch>
        </p:blipFill>
        <p:spPr bwMode="auto">
          <a:xfrm>
            <a:off x="500034" y="1785926"/>
            <a:ext cx="3714776" cy="4746627"/>
          </a:xfrm>
          <a:prstGeom prst="rect">
            <a:avLst/>
          </a:prstGeom>
          <a:noFill/>
          <a:ln w="9525">
            <a:noFill/>
            <a:miter lim="800000"/>
            <a:headEnd/>
            <a:tailEnd/>
          </a:ln>
        </p:spPr>
      </p:pic>
      <p:pic>
        <p:nvPicPr>
          <p:cNvPr id="5" name="Slika 4" descr="C:\Users\DOMA\AppData\Local\Microsoft\Windows\Temporary Internet Files\Content.IE5\Q83YVFWX\IMG_20200316_180645.jpg"/>
          <p:cNvPicPr/>
          <p:nvPr/>
        </p:nvPicPr>
        <p:blipFill>
          <a:blip r:embed="rId3" cstate="print"/>
          <a:srcRect/>
          <a:stretch>
            <a:fillRect/>
          </a:stretch>
        </p:blipFill>
        <p:spPr bwMode="auto">
          <a:xfrm>
            <a:off x="4500563" y="1785926"/>
            <a:ext cx="3500462" cy="471490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214290"/>
            <a:ext cx="8229600" cy="6110310"/>
          </a:xfrm>
        </p:spPr>
        <p:txBody>
          <a:bodyPr/>
          <a:lstStyle/>
          <a:p>
            <a:pPr>
              <a:buNone/>
            </a:pPr>
            <a:r>
              <a:rPr lang="sl-SI" dirty="0" smtClean="0">
                <a:solidFill>
                  <a:schemeClr val="accent3">
                    <a:lumMod val="50000"/>
                  </a:schemeClr>
                </a:solidFill>
                <a:latin typeface="+mj-lt"/>
              </a:rPr>
              <a:t>ZAPIŠI V ZVEZEK:</a:t>
            </a:r>
          </a:p>
          <a:p>
            <a:pPr>
              <a:buNone/>
            </a:pPr>
            <a:r>
              <a:rPr lang="sl-SI" b="1" dirty="0" smtClean="0">
                <a:solidFill>
                  <a:srgbClr val="FF0000"/>
                </a:solidFill>
                <a:latin typeface="+mj-lt"/>
              </a:rPr>
              <a:t>POMLADNA TIŠČANJA</a:t>
            </a:r>
            <a:endParaRPr lang="sl-SI" dirty="0" smtClean="0">
              <a:solidFill>
                <a:srgbClr val="FF0000"/>
              </a:solidFill>
              <a:latin typeface="+mj-lt"/>
            </a:endParaRPr>
          </a:p>
          <a:p>
            <a:pPr>
              <a:buNone/>
            </a:pPr>
            <a:r>
              <a:rPr lang="sl-SI" dirty="0" smtClean="0">
                <a:latin typeface="+mj-lt"/>
              </a:rPr>
              <a:t>Slavko Pregl (berilo, str. 74, 75</a:t>
            </a:r>
            <a:r>
              <a:rPr lang="sl-SI" dirty="0" smtClean="0">
                <a:latin typeface="+mj-lt"/>
              </a:rPr>
              <a:t>)</a:t>
            </a:r>
            <a:endParaRPr lang="sl-SI" dirty="0" smtClean="0">
              <a:latin typeface="+mj-lt"/>
            </a:endParaRPr>
          </a:p>
          <a:p>
            <a:pPr lvl="0">
              <a:buNone/>
            </a:pPr>
            <a:r>
              <a:rPr lang="sl-SI" dirty="0" smtClean="0">
                <a:latin typeface="+mj-lt"/>
              </a:rPr>
              <a:t>1. Dogajalni čas: </a:t>
            </a:r>
          </a:p>
          <a:p>
            <a:pPr lvl="0">
              <a:buNone/>
            </a:pPr>
            <a:r>
              <a:rPr lang="sl-SI" dirty="0" smtClean="0">
                <a:latin typeface="+mj-lt"/>
              </a:rPr>
              <a:t>2. Književne osebe: </a:t>
            </a:r>
          </a:p>
          <a:p>
            <a:pPr>
              <a:buNone/>
            </a:pPr>
            <a:r>
              <a:rPr lang="sl-SI" dirty="0" smtClean="0">
                <a:latin typeface="+mj-lt"/>
              </a:rPr>
              <a:t>3. </a:t>
            </a:r>
            <a:r>
              <a:rPr lang="sl-SI" dirty="0" smtClean="0">
                <a:latin typeface="+mj-lt"/>
              </a:rPr>
              <a:t>Razmisli</a:t>
            </a:r>
            <a:r>
              <a:rPr lang="sl-SI" dirty="0" smtClean="0">
                <a:latin typeface="+mj-lt"/>
              </a:rPr>
              <a:t>, </a:t>
            </a:r>
            <a:r>
              <a:rPr lang="sl-SI" dirty="0" smtClean="0">
                <a:latin typeface="+mj-lt"/>
              </a:rPr>
              <a:t>s katero od povedi bi nadomestil že napisano. </a:t>
            </a:r>
            <a:endParaRPr lang="sl-SI" dirty="0" smtClean="0">
              <a:latin typeface="+mj-lt"/>
            </a:endParaRPr>
          </a:p>
          <a:p>
            <a:pPr>
              <a:buNone/>
            </a:pPr>
            <a:r>
              <a:rPr lang="sl-SI" sz="2000" dirty="0" smtClean="0">
                <a:latin typeface="+mj-lt"/>
              </a:rPr>
              <a:t>(nalogo naredi ustno)</a:t>
            </a:r>
            <a:endParaRPr lang="sl-SI" sz="2000" dirty="0" smtClean="0">
              <a:latin typeface="+mj-lt"/>
            </a:endParaRPr>
          </a:p>
          <a:p>
            <a:pPr lvl="0">
              <a:buNone/>
            </a:pPr>
            <a:endParaRPr lang="sl-SI" dirty="0" smtClean="0">
              <a:latin typeface="+mj-lt"/>
            </a:endParaRPr>
          </a:p>
          <a:p>
            <a:pPr>
              <a:buNone/>
            </a:pPr>
            <a:endParaRPr lang="sl-SI" dirty="0" smtClean="0"/>
          </a:p>
        </p:txBody>
      </p:sp>
      <p:graphicFrame>
        <p:nvGraphicFramePr>
          <p:cNvPr id="4" name="Tabela 3"/>
          <p:cNvGraphicFramePr>
            <a:graphicFrameLocks noGrp="1"/>
          </p:cNvGraphicFramePr>
          <p:nvPr/>
        </p:nvGraphicFramePr>
        <p:xfrm>
          <a:off x="928662" y="3643314"/>
          <a:ext cx="7715304" cy="2926080"/>
        </p:xfrm>
        <a:graphic>
          <a:graphicData uri="http://schemas.openxmlformats.org/drawingml/2006/table">
            <a:tbl>
              <a:tblPr firstRow="1" bandRow="1">
                <a:tableStyleId>{5940675A-B579-460E-94D1-54222C63F5DA}</a:tableStyleId>
              </a:tblPr>
              <a:tblGrid>
                <a:gridCol w="4214842"/>
                <a:gridCol w="3500462"/>
              </a:tblGrid>
              <a:tr h="370840">
                <a:tc>
                  <a:txBody>
                    <a:bodyPr/>
                    <a:lstStyle/>
                    <a:p>
                      <a:r>
                        <a:rPr kumimoji="0" lang="sl-SI" sz="1800" kern="1200" dirty="0" smtClean="0">
                          <a:solidFill>
                            <a:schemeClr val="tx1"/>
                          </a:solidFill>
                          <a:latin typeface="+mn-lt"/>
                          <a:ea typeface="+mn-ea"/>
                          <a:cs typeface="+mn-cs"/>
                        </a:rPr>
                        <a:t>Tuhtal je. </a:t>
                      </a:r>
                    </a:p>
                    <a:p>
                      <a:pPr marL="342900" lvl="0" indent="-342900">
                        <a:buFont typeface="+mj-lt"/>
                        <a:buAutoNum type="alphaLcParenR"/>
                      </a:pPr>
                      <a:r>
                        <a:rPr kumimoji="0" lang="sl-SI" sz="1800" kern="1200" dirty="0" smtClean="0">
                          <a:solidFill>
                            <a:schemeClr val="tx1"/>
                          </a:solidFill>
                          <a:latin typeface="+mn-lt"/>
                          <a:ea typeface="+mn-ea"/>
                          <a:cs typeface="+mn-cs"/>
                        </a:rPr>
                        <a:t>Stvari je polagal na tehtnico.</a:t>
                      </a:r>
                    </a:p>
                    <a:p>
                      <a:pPr marL="342900" lvl="0" indent="-342900">
                        <a:buFont typeface="+mj-lt"/>
                        <a:buAutoNum type="alphaLcParenR"/>
                      </a:pPr>
                      <a:r>
                        <a:rPr kumimoji="0" lang="sl-SI" sz="1800" kern="1200" dirty="0" smtClean="0">
                          <a:solidFill>
                            <a:schemeClr val="tx1"/>
                          </a:solidFill>
                          <a:latin typeface="+mn-lt"/>
                          <a:ea typeface="+mn-ea"/>
                          <a:cs typeface="+mn-cs"/>
                        </a:rPr>
                        <a:t>Sprehajal se je.</a:t>
                      </a:r>
                    </a:p>
                    <a:p>
                      <a:pPr marL="342900" lvl="0" indent="-342900">
                        <a:buFont typeface="+mj-lt"/>
                        <a:buAutoNum type="alphaLcParenR"/>
                      </a:pPr>
                      <a:r>
                        <a:rPr kumimoji="0" lang="sl-SI" sz="1800" kern="1200" dirty="0" smtClean="0">
                          <a:solidFill>
                            <a:schemeClr val="tx1"/>
                          </a:solidFill>
                          <a:latin typeface="+mn-lt"/>
                          <a:ea typeface="+mn-ea"/>
                          <a:cs typeface="+mn-cs"/>
                        </a:rPr>
                        <a:t>Razmišljal je.</a:t>
                      </a:r>
                    </a:p>
                    <a:p>
                      <a:endParaRPr lang="sl-SI" dirty="0"/>
                    </a:p>
                  </a:txBody>
                  <a:tcPr/>
                </a:tc>
                <a:tc>
                  <a:txBody>
                    <a:bodyPr/>
                    <a:lstStyle/>
                    <a:p>
                      <a:r>
                        <a:rPr kumimoji="0" lang="sl-SI" sz="1800" kern="1200" dirty="0" smtClean="0">
                          <a:solidFill>
                            <a:schemeClr val="tx1"/>
                          </a:solidFill>
                          <a:latin typeface="+mn-lt"/>
                          <a:ea typeface="+mn-ea"/>
                          <a:cs typeface="+mn-cs"/>
                        </a:rPr>
                        <a:t>Danes je malo usekan. </a:t>
                      </a:r>
                    </a:p>
                    <a:p>
                      <a:pPr marL="342900" lvl="0" indent="-342900">
                        <a:buFont typeface="+mj-lt"/>
                        <a:buAutoNum type="alphaLcParenR"/>
                      </a:pPr>
                      <a:r>
                        <a:rPr kumimoji="0" lang="sl-SI" sz="1800" kern="1200" dirty="0" smtClean="0">
                          <a:solidFill>
                            <a:schemeClr val="tx1"/>
                          </a:solidFill>
                          <a:latin typeface="+mn-lt"/>
                          <a:ea typeface="+mn-ea"/>
                          <a:cs typeface="+mn-cs"/>
                        </a:rPr>
                        <a:t>Danes se malo čudno obnaša.</a:t>
                      </a:r>
                    </a:p>
                    <a:p>
                      <a:pPr marL="342900" lvl="0" indent="-342900">
                        <a:buFont typeface="+mj-lt"/>
                        <a:buAutoNum type="alphaLcParenR"/>
                      </a:pPr>
                      <a:r>
                        <a:rPr kumimoji="0" lang="sl-SI" sz="1800" kern="1200" dirty="0" smtClean="0">
                          <a:solidFill>
                            <a:schemeClr val="tx1"/>
                          </a:solidFill>
                          <a:latin typeface="+mn-lt"/>
                          <a:ea typeface="+mn-ea"/>
                          <a:cs typeface="+mn-cs"/>
                        </a:rPr>
                        <a:t>Danes se je usekal s sekiro. </a:t>
                      </a:r>
                    </a:p>
                    <a:p>
                      <a:pPr marL="342900" lvl="0" indent="-342900">
                        <a:buFont typeface="+mj-lt"/>
                        <a:buAutoNum type="alphaLcParenR"/>
                      </a:pPr>
                      <a:r>
                        <a:rPr kumimoji="0" lang="sl-SI" sz="1800" kern="1200" dirty="0" smtClean="0">
                          <a:solidFill>
                            <a:schemeClr val="tx1"/>
                          </a:solidFill>
                          <a:latin typeface="+mn-lt"/>
                          <a:ea typeface="+mn-ea"/>
                          <a:cs typeface="+mn-cs"/>
                        </a:rPr>
                        <a:t>Danes se je usekal  v robček. </a:t>
                      </a:r>
                    </a:p>
                    <a:p>
                      <a:endParaRPr lang="sl-SI" dirty="0"/>
                    </a:p>
                  </a:txBody>
                  <a:tcPr/>
                </a:tc>
              </a:tr>
              <a:tr h="370840">
                <a:tc>
                  <a:txBody>
                    <a:bodyPr/>
                    <a:lstStyle/>
                    <a:p>
                      <a:r>
                        <a:rPr kumimoji="0" lang="sl-SI" sz="1800" kern="1200" dirty="0" smtClean="0">
                          <a:solidFill>
                            <a:schemeClr val="tx1"/>
                          </a:solidFill>
                          <a:latin typeface="+mn-lt"/>
                          <a:ea typeface="+mn-ea"/>
                          <a:cs typeface="+mn-cs"/>
                        </a:rPr>
                        <a:t>V ogledalo je delal obraze.</a:t>
                      </a:r>
                    </a:p>
                    <a:p>
                      <a:pPr marL="342900" lvl="0" indent="-342900">
                        <a:buFont typeface="+mj-lt"/>
                        <a:buAutoNum type="alphaLcParenR"/>
                      </a:pPr>
                      <a:r>
                        <a:rPr kumimoji="0" lang="sl-SI" sz="1800" kern="1200" dirty="0" smtClean="0">
                          <a:solidFill>
                            <a:schemeClr val="tx1"/>
                          </a:solidFill>
                          <a:latin typeface="+mn-lt"/>
                          <a:ea typeface="+mn-ea"/>
                          <a:cs typeface="+mn-cs"/>
                        </a:rPr>
                        <a:t>Spakoval se je pred ogledalom. </a:t>
                      </a:r>
                    </a:p>
                    <a:p>
                      <a:pPr marL="342900" lvl="0" indent="-342900">
                        <a:buFont typeface="+mj-lt"/>
                        <a:buAutoNum type="alphaLcParenR"/>
                      </a:pPr>
                      <a:r>
                        <a:rPr kumimoji="0" lang="sl-SI" sz="1800" kern="1200" dirty="0" smtClean="0">
                          <a:solidFill>
                            <a:schemeClr val="tx1"/>
                          </a:solidFill>
                          <a:latin typeface="+mn-lt"/>
                          <a:ea typeface="+mn-ea"/>
                          <a:cs typeface="+mn-cs"/>
                        </a:rPr>
                        <a:t>Po ogledalu je risal obraze. </a:t>
                      </a:r>
                    </a:p>
                    <a:p>
                      <a:pPr marL="342900" lvl="0" indent="-342900">
                        <a:buFont typeface="+mj-lt"/>
                        <a:buAutoNum type="alphaLcParenR"/>
                      </a:pPr>
                      <a:r>
                        <a:rPr kumimoji="0" lang="sl-SI" sz="1800" kern="1200" dirty="0" smtClean="0">
                          <a:solidFill>
                            <a:schemeClr val="tx1"/>
                          </a:solidFill>
                          <a:latin typeface="+mn-lt"/>
                          <a:ea typeface="+mn-ea"/>
                          <a:cs typeface="+mn-cs"/>
                        </a:rPr>
                        <a:t>V ogledalu je videl svoj obraz. </a:t>
                      </a:r>
                    </a:p>
                    <a:p>
                      <a:endParaRPr lang="sl-SI" dirty="0"/>
                    </a:p>
                  </a:txBody>
                  <a:tcPr/>
                </a:tc>
                <a:tc>
                  <a:txBody>
                    <a:bodyPr/>
                    <a:lstStyle/>
                    <a:p>
                      <a:r>
                        <a:rPr kumimoji="0" lang="sl-SI" sz="1800" kern="1200" dirty="0" smtClean="0">
                          <a:solidFill>
                            <a:schemeClr val="tx1"/>
                          </a:solidFill>
                          <a:latin typeface="+mn-lt"/>
                          <a:ea typeface="+mn-ea"/>
                          <a:cs typeface="+mn-cs"/>
                        </a:rPr>
                        <a:t>Vlekel se je kot megla. </a:t>
                      </a:r>
                    </a:p>
                    <a:p>
                      <a:pPr marL="342900" lvl="0" indent="-342900">
                        <a:buFont typeface="+mj-lt"/>
                        <a:buAutoNum type="alphaLcParenR"/>
                      </a:pPr>
                      <a:r>
                        <a:rPr kumimoji="0" lang="sl-SI" sz="1800" kern="1200" dirty="0" smtClean="0">
                          <a:solidFill>
                            <a:schemeClr val="tx1"/>
                          </a:solidFill>
                          <a:latin typeface="+mn-lt"/>
                          <a:ea typeface="+mn-ea"/>
                          <a:cs typeface="+mn-cs"/>
                        </a:rPr>
                        <a:t>Hodil je v megli. </a:t>
                      </a:r>
                    </a:p>
                    <a:p>
                      <a:pPr marL="342900" lvl="0" indent="-342900">
                        <a:buFont typeface="+mj-lt"/>
                        <a:buAutoNum type="alphaLcParenR"/>
                      </a:pPr>
                      <a:r>
                        <a:rPr kumimoji="0" lang="sl-SI" sz="1800" kern="1200" dirty="0" smtClean="0">
                          <a:solidFill>
                            <a:schemeClr val="tx1"/>
                          </a:solidFill>
                          <a:latin typeface="+mn-lt"/>
                          <a:ea typeface="+mn-ea"/>
                          <a:cs typeface="+mn-cs"/>
                        </a:rPr>
                        <a:t>Bil je zelo počasen.</a:t>
                      </a:r>
                    </a:p>
                    <a:p>
                      <a:pPr marL="342900" lvl="0" indent="-342900">
                        <a:buFont typeface="+mj-lt"/>
                        <a:buAutoNum type="alphaLcParenR"/>
                      </a:pPr>
                      <a:r>
                        <a:rPr kumimoji="0" lang="sl-SI" sz="1800" kern="1200" dirty="0" smtClean="0">
                          <a:solidFill>
                            <a:schemeClr val="tx1"/>
                          </a:solidFill>
                          <a:latin typeface="+mn-lt"/>
                          <a:ea typeface="+mn-ea"/>
                          <a:cs typeface="+mn-cs"/>
                        </a:rPr>
                        <a:t>Videl je megleno. </a:t>
                      </a:r>
                    </a:p>
                    <a:p>
                      <a:endParaRPr lang="sl-SI"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285728"/>
            <a:ext cx="8229600" cy="6357982"/>
          </a:xfrm>
        </p:spPr>
        <p:txBody>
          <a:bodyPr>
            <a:normAutofit fontScale="25000" lnSpcReduction="20000"/>
          </a:bodyPr>
          <a:lstStyle/>
          <a:p>
            <a:pPr>
              <a:buNone/>
            </a:pPr>
            <a:r>
              <a:rPr lang="sl-SI" sz="9600" dirty="0" smtClean="0">
                <a:latin typeface="Calibri" pitchFamily="34" charset="0"/>
              </a:rPr>
              <a:t>4. Pobarvaj pozitivni čustvi. </a:t>
            </a:r>
          </a:p>
          <a:p>
            <a:pPr>
              <a:buNone/>
            </a:pPr>
            <a:r>
              <a:rPr lang="sl-SI" sz="9600" dirty="0" smtClean="0">
                <a:latin typeface="Calibri" pitchFamily="34" charset="0"/>
              </a:rPr>
              <a:t> STRAH		VESELJE		LJUBEZEN	         		</a:t>
            </a:r>
          </a:p>
          <a:p>
            <a:pPr>
              <a:buNone/>
            </a:pPr>
            <a:r>
              <a:rPr lang="sl-SI" sz="9600" dirty="0" smtClean="0">
                <a:latin typeface="Calibri" pitchFamily="34" charset="0"/>
              </a:rPr>
              <a:t>SOVRAŠTVO             JEZA                   ŽALOST</a:t>
            </a:r>
          </a:p>
          <a:p>
            <a:pPr>
              <a:buNone/>
            </a:pPr>
            <a:r>
              <a:rPr lang="sl-SI" sz="9600" dirty="0" smtClean="0">
                <a:latin typeface="Calibri" pitchFamily="34" charset="0"/>
              </a:rPr>
              <a:t>	</a:t>
            </a:r>
          </a:p>
          <a:p>
            <a:pPr>
              <a:buNone/>
            </a:pPr>
            <a:r>
              <a:rPr lang="sl-SI" sz="9600" dirty="0" smtClean="0">
                <a:latin typeface="Calibri" pitchFamily="34" charset="0"/>
              </a:rPr>
              <a:t>				</a:t>
            </a:r>
          </a:p>
          <a:p>
            <a:pPr>
              <a:buNone/>
            </a:pPr>
            <a:r>
              <a:rPr lang="sl-SI" sz="9600" dirty="0" smtClean="0">
                <a:latin typeface="Calibri" pitchFamily="34" charset="0"/>
              </a:rPr>
              <a:t>5. Napiši, kako se počutiš, kaj počneš, ko si: </a:t>
            </a:r>
          </a:p>
          <a:p>
            <a:pPr>
              <a:buNone/>
            </a:pPr>
            <a:r>
              <a:rPr lang="sl-SI" sz="9600" b="1" dirty="0" smtClean="0">
                <a:latin typeface="Calibri" pitchFamily="34" charset="0"/>
              </a:rPr>
              <a:t> </a:t>
            </a:r>
            <a:endParaRPr lang="sl-SI" sz="9600" dirty="0" smtClean="0">
              <a:latin typeface="Calibri" pitchFamily="34" charset="0"/>
            </a:endParaRPr>
          </a:p>
          <a:p>
            <a:pPr>
              <a:buNone/>
            </a:pPr>
            <a:r>
              <a:rPr lang="sl-SI" sz="9600" dirty="0" smtClean="0">
                <a:latin typeface="Calibri" pitchFamily="34" charset="0"/>
              </a:rPr>
              <a:t>- ŽALOSTEN:__________________________________________</a:t>
            </a:r>
          </a:p>
          <a:p>
            <a:pPr>
              <a:buNone/>
            </a:pPr>
            <a:endParaRPr lang="sl-SI" sz="9600" dirty="0" smtClean="0">
              <a:latin typeface="Calibri" pitchFamily="34" charset="0"/>
            </a:endParaRPr>
          </a:p>
          <a:p>
            <a:pPr>
              <a:buNone/>
            </a:pPr>
            <a:r>
              <a:rPr lang="sl-SI" sz="9600" dirty="0" smtClean="0">
                <a:latin typeface="Calibri" pitchFamily="34" charset="0"/>
              </a:rPr>
              <a:t>- VESEL:_____________________________________________</a:t>
            </a:r>
          </a:p>
          <a:p>
            <a:pPr>
              <a:buNone/>
            </a:pPr>
            <a:endParaRPr lang="sl-SI" sz="9600" dirty="0" smtClean="0">
              <a:latin typeface="Calibri" pitchFamily="34" charset="0"/>
            </a:endParaRPr>
          </a:p>
          <a:p>
            <a:pPr>
              <a:buNone/>
            </a:pPr>
            <a:r>
              <a:rPr lang="sl-SI" sz="9600" dirty="0" smtClean="0">
                <a:latin typeface="Calibri" pitchFamily="34" charset="0"/>
              </a:rPr>
              <a:t>- PRESTRAŠEN:________________________________________</a:t>
            </a:r>
          </a:p>
          <a:p>
            <a:pPr>
              <a:buNone/>
            </a:pPr>
            <a:r>
              <a:rPr lang="sl-SI" sz="9600" dirty="0" smtClean="0">
                <a:latin typeface="Calibri" pitchFamily="34" charset="0"/>
              </a:rPr>
              <a:t> </a:t>
            </a:r>
          </a:p>
          <a:p>
            <a:pPr>
              <a:buNone/>
            </a:pPr>
            <a:r>
              <a:rPr lang="sl-SI" sz="9600" dirty="0" smtClean="0">
                <a:latin typeface="Calibri" pitchFamily="34" charset="0"/>
              </a:rPr>
              <a:t>- JEZEN:_____________________________________________</a:t>
            </a:r>
          </a:p>
          <a:p>
            <a:pPr>
              <a:buNone/>
            </a:pPr>
            <a:r>
              <a:rPr lang="sl-SI" sz="9600" dirty="0" smtClean="0">
                <a:latin typeface="Calibri" pitchFamily="34" charset="0"/>
              </a:rPr>
              <a:t> </a:t>
            </a:r>
          </a:p>
          <a:p>
            <a:pPr>
              <a:buNone/>
            </a:pPr>
            <a:r>
              <a:rPr lang="sl-SI" sz="9600" dirty="0" smtClean="0">
                <a:latin typeface="Calibri" pitchFamily="34" charset="0"/>
              </a:rPr>
              <a:t>- ZALJUBLJEN:________________________________________</a:t>
            </a:r>
          </a:p>
          <a:p>
            <a:pPr>
              <a:buNone/>
            </a:pPr>
            <a:r>
              <a:rPr lang="sl-SI" sz="9600" dirty="0" smtClean="0">
                <a:latin typeface="Calibri" pitchFamily="34" charset="0"/>
              </a:rPr>
              <a:t>										</a:t>
            </a:r>
          </a:p>
          <a:p>
            <a:pPr>
              <a:buNone/>
            </a:pPr>
            <a:endParaRPr lang="sl-SI" dirty="0" smtClean="0"/>
          </a:p>
          <a:p>
            <a:pPr>
              <a:buNone/>
            </a:pPr>
            <a:endParaRPr lang="sl-SI"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tek">
  <a:themeElements>
    <a:clrScheme name="Pot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ote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ot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TotalTime>
  <Words>245</Words>
  <Application>Microsoft Office PowerPoint</Application>
  <PresentationFormat>Diaprojekcija na zaslonu (4:3)</PresentationFormat>
  <Paragraphs>61</Paragraphs>
  <Slides>10</Slides>
  <Notes>0</Notes>
  <HiddenSlides>0</HiddenSlides>
  <MMClips>0</MMClips>
  <ScaleCrop>false</ScaleCrop>
  <HeadingPairs>
    <vt:vector size="4" baseType="variant">
      <vt:variant>
        <vt:lpstr>Tema</vt:lpstr>
      </vt:variant>
      <vt:variant>
        <vt:i4>1</vt:i4>
      </vt:variant>
      <vt:variant>
        <vt:lpstr>Naslovi diapozitivov</vt:lpstr>
      </vt:variant>
      <vt:variant>
        <vt:i4>10</vt:i4>
      </vt:variant>
    </vt:vector>
  </HeadingPairs>
  <TitlesOfParts>
    <vt:vector size="11" baseType="lpstr">
      <vt:lpstr>Potek</vt:lpstr>
      <vt:lpstr>Diapozitiv 1</vt:lpstr>
      <vt:lpstr>Diapozitiv 2</vt:lpstr>
      <vt:lpstr>  Kako  čustva prepoznamo?  Po izrazu na obrazu. </vt:lpstr>
      <vt:lpstr>       </vt:lpstr>
      <vt:lpstr>Diapozitiv 5</vt:lpstr>
      <vt:lpstr>Slavko Pregl</vt:lpstr>
      <vt:lpstr>   Preberi 2-krat besedilo  BERILO STR. 74, 75</vt:lpstr>
      <vt:lpstr>Diapozitiv 8</vt:lpstr>
      <vt:lpstr>Diapozitiv 9</vt:lpstr>
      <vt:lpstr>Diapozitiv 10</vt:lpstr>
    </vt:vector>
  </TitlesOfParts>
  <Company>ELEKTRO PRIMORSKA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KNJIŽEVNOST 2 uri ponedeljek, 23. 3. 2020</dc:title>
  <dc:creator>DOMA</dc:creator>
  <cp:lastModifiedBy>DOMA</cp:lastModifiedBy>
  <cp:revision>8</cp:revision>
  <dcterms:created xsi:type="dcterms:W3CDTF">2020-03-20T15:39:35Z</dcterms:created>
  <dcterms:modified xsi:type="dcterms:W3CDTF">2020-03-20T18:07:52Z</dcterms:modified>
</cp:coreProperties>
</file>