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287" r:id="rId2"/>
    <p:sldId id="270" r:id="rId3"/>
    <p:sldId id="256" r:id="rId4"/>
    <p:sldId id="257" r:id="rId5"/>
    <p:sldId id="271" r:id="rId6"/>
    <p:sldId id="272" r:id="rId7"/>
    <p:sldId id="275" r:id="rId8"/>
    <p:sldId id="295" r:id="rId9"/>
    <p:sldId id="269" r:id="rId10"/>
    <p:sldId id="293" r:id="rId11"/>
    <p:sldId id="285" r:id="rId12"/>
    <p:sldId id="284" r:id="rId13"/>
    <p:sldId id="277" r:id="rId14"/>
    <p:sldId id="278" r:id="rId15"/>
    <p:sldId id="296" r:id="rId16"/>
    <p:sldId id="280" r:id="rId17"/>
    <p:sldId id="281" r:id="rId18"/>
    <p:sldId id="282" r:id="rId19"/>
    <p:sldId id="267" r:id="rId20"/>
    <p:sldId id="279" r:id="rId21"/>
    <p:sldId id="266" r:id="rId22"/>
    <p:sldId id="262" r:id="rId23"/>
    <p:sldId id="264" r:id="rId24"/>
    <p:sldId id="263" r:id="rId25"/>
    <p:sldId id="286" r:id="rId26"/>
    <p:sldId id="291" r:id="rId27"/>
    <p:sldId id="290" r:id="rId28"/>
    <p:sldId id="292" r:id="rId29"/>
    <p:sldId id="294" r:id="rId30"/>
    <p:sldId id="298" r:id="rId31"/>
    <p:sldId id="297" r:id="rId32"/>
  </p:sldIdLst>
  <p:sldSz cx="9144000" cy="6858000" type="screen4x3"/>
  <p:notesSz cx="6858000" cy="9144000"/>
  <p:defaultText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2DCD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rednji slog 2 – poudarek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7" d="100"/>
          <a:sy n="87" d="100"/>
        </p:scale>
        <p:origin x="-1464" y="-8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grada glav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sl-SI"/>
          </a:p>
        </p:txBody>
      </p:sp>
      <p:sp>
        <p:nvSpPr>
          <p:cNvPr id="3" name="Ograda datum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DF1DE5F-669F-4A53-8FC0-F0C6E3B992E3}" type="datetimeFigureOut">
              <a:rPr lang="sl-SI" smtClean="0"/>
              <a:t>24.3.2020</a:t>
            </a:fld>
            <a:endParaRPr lang="sl-SI"/>
          </a:p>
        </p:txBody>
      </p:sp>
      <p:sp>
        <p:nvSpPr>
          <p:cNvPr id="4" name="Ograda stranske slike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sl-SI"/>
          </a:p>
        </p:txBody>
      </p:sp>
      <p:sp>
        <p:nvSpPr>
          <p:cNvPr id="5" name="Ograda opomb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6" name="Ograda no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sl-SI"/>
          </a:p>
        </p:txBody>
      </p:sp>
      <p:sp>
        <p:nvSpPr>
          <p:cNvPr id="7" name="Ograda številke diapoz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EA86A1F-4439-414D-B2B9-55A554223E67}" type="slidenum">
              <a:rPr lang="sl-SI" smtClean="0"/>
              <a:t>‹#›</a:t>
            </a:fld>
            <a:endParaRPr lang="sl-SI"/>
          </a:p>
        </p:txBody>
      </p:sp>
    </p:spTree>
    <p:extLst>
      <p:ext uri="{BB962C8B-B14F-4D97-AF65-F5344CB8AC3E}">
        <p14:creationId xmlns:p14="http://schemas.microsoft.com/office/powerpoint/2010/main" val="21900708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stranske slike 1"/>
          <p:cNvSpPr>
            <a:spLocks noGrp="1" noRot="1" noChangeAspect="1"/>
          </p:cNvSpPr>
          <p:nvPr>
            <p:ph type="sldImg"/>
          </p:nvPr>
        </p:nvSpPr>
        <p:spPr/>
      </p:sp>
      <p:sp>
        <p:nvSpPr>
          <p:cNvPr id="3" name="Ograda opomb 2"/>
          <p:cNvSpPr>
            <a:spLocks noGrp="1"/>
          </p:cNvSpPr>
          <p:nvPr>
            <p:ph type="body" idx="1"/>
          </p:nvPr>
        </p:nvSpPr>
        <p:spPr/>
        <p:txBody>
          <a:bodyPr/>
          <a:lstStyle/>
          <a:p>
            <a:endParaRPr lang="sl-SI" dirty="0"/>
          </a:p>
        </p:txBody>
      </p:sp>
      <p:sp>
        <p:nvSpPr>
          <p:cNvPr id="4" name="Ograda številke diapozitiva 3"/>
          <p:cNvSpPr>
            <a:spLocks noGrp="1"/>
          </p:cNvSpPr>
          <p:nvPr>
            <p:ph type="sldNum" sz="quarter" idx="10"/>
          </p:nvPr>
        </p:nvSpPr>
        <p:spPr/>
        <p:txBody>
          <a:bodyPr/>
          <a:lstStyle/>
          <a:p>
            <a:fld id="{9EA86A1F-4439-414D-B2B9-55A554223E67}" type="slidenum">
              <a:rPr lang="sl-SI" smtClean="0"/>
              <a:t>4</a:t>
            </a:fld>
            <a:endParaRPr lang="sl-SI"/>
          </a:p>
        </p:txBody>
      </p:sp>
    </p:spTree>
    <p:extLst>
      <p:ext uri="{BB962C8B-B14F-4D97-AF65-F5344CB8AC3E}">
        <p14:creationId xmlns:p14="http://schemas.microsoft.com/office/powerpoint/2010/main" val="23053014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stranske slike 1"/>
          <p:cNvSpPr>
            <a:spLocks noGrp="1" noRot="1" noChangeAspect="1"/>
          </p:cNvSpPr>
          <p:nvPr>
            <p:ph type="sldImg"/>
          </p:nvPr>
        </p:nvSpPr>
        <p:spPr/>
      </p:sp>
      <p:sp>
        <p:nvSpPr>
          <p:cNvPr id="3" name="Ograda opomb 2"/>
          <p:cNvSpPr>
            <a:spLocks noGrp="1"/>
          </p:cNvSpPr>
          <p:nvPr>
            <p:ph type="body" idx="1"/>
          </p:nvPr>
        </p:nvSpPr>
        <p:spPr/>
        <p:txBody>
          <a:bodyPr/>
          <a:lstStyle/>
          <a:p>
            <a:endParaRPr lang="sl-SI" dirty="0"/>
          </a:p>
        </p:txBody>
      </p:sp>
      <p:sp>
        <p:nvSpPr>
          <p:cNvPr id="4" name="Ograda številke diapozitiva 3"/>
          <p:cNvSpPr>
            <a:spLocks noGrp="1"/>
          </p:cNvSpPr>
          <p:nvPr>
            <p:ph type="sldNum" sz="quarter" idx="10"/>
          </p:nvPr>
        </p:nvSpPr>
        <p:spPr/>
        <p:txBody>
          <a:bodyPr/>
          <a:lstStyle/>
          <a:p>
            <a:fld id="{9EA86A1F-4439-414D-B2B9-55A554223E67}" type="slidenum">
              <a:rPr lang="sl-SI" smtClean="0"/>
              <a:t>8</a:t>
            </a:fld>
            <a:endParaRPr lang="sl-SI"/>
          </a:p>
        </p:txBody>
      </p:sp>
    </p:spTree>
    <p:extLst>
      <p:ext uri="{BB962C8B-B14F-4D97-AF65-F5344CB8AC3E}">
        <p14:creationId xmlns:p14="http://schemas.microsoft.com/office/powerpoint/2010/main" val="15358125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stranske slike 1"/>
          <p:cNvSpPr>
            <a:spLocks noGrp="1" noRot="1" noChangeAspect="1"/>
          </p:cNvSpPr>
          <p:nvPr>
            <p:ph type="sldImg"/>
          </p:nvPr>
        </p:nvSpPr>
        <p:spPr/>
      </p:sp>
      <p:sp>
        <p:nvSpPr>
          <p:cNvPr id="3" name="Ograda opomb 2"/>
          <p:cNvSpPr>
            <a:spLocks noGrp="1"/>
          </p:cNvSpPr>
          <p:nvPr>
            <p:ph type="body" idx="1"/>
          </p:nvPr>
        </p:nvSpPr>
        <p:spPr/>
        <p:txBody>
          <a:bodyPr/>
          <a:lstStyle/>
          <a:p>
            <a:endParaRPr lang="sl-SI" dirty="0"/>
          </a:p>
        </p:txBody>
      </p:sp>
      <p:sp>
        <p:nvSpPr>
          <p:cNvPr id="4" name="Ograda številke diapozitiva 3"/>
          <p:cNvSpPr>
            <a:spLocks noGrp="1"/>
          </p:cNvSpPr>
          <p:nvPr>
            <p:ph type="sldNum" sz="quarter" idx="10"/>
          </p:nvPr>
        </p:nvSpPr>
        <p:spPr/>
        <p:txBody>
          <a:bodyPr/>
          <a:lstStyle/>
          <a:p>
            <a:fld id="{9EA86A1F-4439-414D-B2B9-55A554223E67}" type="slidenum">
              <a:rPr lang="sl-SI" smtClean="0"/>
              <a:t>19</a:t>
            </a:fld>
            <a:endParaRPr lang="sl-SI"/>
          </a:p>
        </p:txBody>
      </p:sp>
    </p:spTree>
    <p:extLst>
      <p:ext uri="{BB962C8B-B14F-4D97-AF65-F5344CB8AC3E}">
        <p14:creationId xmlns:p14="http://schemas.microsoft.com/office/powerpoint/2010/main" val="37058468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Naslovni diapozitiv">
    <p:spTree>
      <p:nvGrpSpPr>
        <p:cNvPr id="1" name=""/>
        <p:cNvGrpSpPr/>
        <p:nvPr/>
      </p:nvGrpSpPr>
      <p:grpSpPr>
        <a:xfrm>
          <a:off x="0" y="0"/>
          <a:ext cx="0" cy="0"/>
          <a:chOff x="0" y="0"/>
          <a:chExt cx="0" cy="0"/>
        </a:xfrm>
      </p:grpSpPr>
      <p:sp>
        <p:nvSpPr>
          <p:cNvPr id="2" name="Naslov 1"/>
          <p:cNvSpPr>
            <a:spLocks noGrp="1"/>
          </p:cNvSpPr>
          <p:nvPr>
            <p:ph type="ctrTitle"/>
          </p:nvPr>
        </p:nvSpPr>
        <p:spPr>
          <a:xfrm>
            <a:off x="685800" y="2130425"/>
            <a:ext cx="7772400" cy="1470025"/>
          </a:xfrm>
        </p:spPr>
        <p:txBody>
          <a:bodyPr/>
          <a:lstStyle/>
          <a:p>
            <a:r>
              <a:rPr lang="sl-SI" smtClean="0"/>
              <a:t>Kliknite, če želite urediti slog naslova matrice</a:t>
            </a:r>
            <a:endParaRPr lang="sl-SI"/>
          </a:p>
        </p:txBody>
      </p:sp>
      <p:sp>
        <p:nvSpPr>
          <p:cNvPr id="3" name="Podnaslov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l-SI" smtClean="0"/>
              <a:t>Kliknite, če želite urediti slog podnaslova matrice</a:t>
            </a:r>
            <a:endParaRPr lang="sl-SI"/>
          </a:p>
        </p:txBody>
      </p:sp>
      <p:sp>
        <p:nvSpPr>
          <p:cNvPr id="4" name="Ograda datuma 3"/>
          <p:cNvSpPr>
            <a:spLocks noGrp="1"/>
          </p:cNvSpPr>
          <p:nvPr>
            <p:ph type="dt" sz="half" idx="10"/>
          </p:nvPr>
        </p:nvSpPr>
        <p:spPr/>
        <p:txBody>
          <a:bodyPr/>
          <a:lstStyle/>
          <a:p>
            <a:fld id="{EC69A59C-9A0B-40BC-BEF3-75E63AAC039B}" type="datetimeFigureOut">
              <a:rPr lang="sl-SI" smtClean="0"/>
              <a:t>24.3.2020</a:t>
            </a:fld>
            <a:endParaRPr lang="sl-SI"/>
          </a:p>
        </p:txBody>
      </p:sp>
      <p:sp>
        <p:nvSpPr>
          <p:cNvPr id="5" name="Ograda noge 4"/>
          <p:cNvSpPr>
            <a:spLocks noGrp="1"/>
          </p:cNvSpPr>
          <p:nvPr>
            <p:ph type="ftr" sz="quarter" idx="11"/>
          </p:nvPr>
        </p:nvSpPr>
        <p:spPr/>
        <p:txBody>
          <a:bodyPr/>
          <a:lstStyle/>
          <a:p>
            <a:endParaRPr lang="sl-SI"/>
          </a:p>
        </p:txBody>
      </p:sp>
      <p:sp>
        <p:nvSpPr>
          <p:cNvPr id="6" name="Ograda številke diapozitiva 5"/>
          <p:cNvSpPr>
            <a:spLocks noGrp="1"/>
          </p:cNvSpPr>
          <p:nvPr>
            <p:ph type="sldNum" sz="quarter" idx="12"/>
          </p:nvPr>
        </p:nvSpPr>
        <p:spPr/>
        <p:txBody>
          <a:bodyPr/>
          <a:lstStyle/>
          <a:p>
            <a:fld id="{310E4FF0-FB62-447E-B38E-C828BC14EB03}" type="slidenum">
              <a:rPr lang="sl-SI" smtClean="0"/>
              <a:t>‹#›</a:t>
            </a:fld>
            <a:endParaRPr lang="sl-SI"/>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slov in navpično besedilo">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Kliknite, če želite urediti slog naslova matrice</a:t>
            </a:r>
            <a:endParaRPr lang="sl-SI"/>
          </a:p>
        </p:txBody>
      </p:sp>
      <p:sp>
        <p:nvSpPr>
          <p:cNvPr id="3" name="Ograda navpičnega besedila 2"/>
          <p:cNvSpPr>
            <a:spLocks noGrp="1"/>
          </p:cNvSpPr>
          <p:nvPr>
            <p:ph type="body" orient="vert" idx="1"/>
          </p:nvPr>
        </p:nvSpPr>
        <p:spPr/>
        <p:txBody>
          <a:bodyPr vert="eaVert"/>
          <a:lstStyle/>
          <a:p>
            <a:pPr lvl="0"/>
            <a:r>
              <a:rPr lang="sl-SI" smtClean="0"/>
              <a:t>Kliknite, če želite urediti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grada datuma 3"/>
          <p:cNvSpPr>
            <a:spLocks noGrp="1"/>
          </p:cNvSpPr>
          <p:nvPr>
            <p:ph type="dt" sz="half" idx="10"/>
          </p:nvPr>
        </p:nvSpPr>
        <p:spPr/>
        <p:txBody>
          <a:bodyPr/>
          <a:lstStyle/>
          <a:p>
            <a:fld id="{EC69A59C-9A0B-40BC-BEF3-75E63AAC039B}" type="datetimeFigureOut">
              <a:rPr lang="sl-SI" smtClean="0"/>
              <a:t>24.3.2020</a:t>
            </a:fld>
            <a:endParaRPr lang="sl-SI"/>
          </a:p>
        </p:txBody>
      </p:sp>
      <p:sp>
        <p:nvSpPr>
          <p:cNvPr id="5" name="Ograda noge 4"/>
          <p:cNvSpPr>
            <a:spLocks noGrp="1"/>
          </p:cNvSpPr>
          <p:nvPr>
            <p:ph type="ftr" sz="quarter" idx="11"/>
          </p:nvPr>
        </p:nvSpPr>
        <p:spPr/>
        <p:txBody>
          <a:bodyPr/>
          <a:lstStyle/>
          <a:p>
            <a:endParaRPr lang="sl-SI"/>
          </a:p>
        </p:txBody>
      </p:sp>
      <p:sp>
        <p:nvSpPr>
          <p:cNvPr id="6" name="Ograda številke diapozitiva 5"/>
          <p:cNvSpPr>
            <a:spLocks noGrp="1"/>
          </p:cNvSpPr>
          <p:nvPr>
            <p:ph type="sldNum" sz="quarter" idx="12"/>
          </p:nvPr>
        </p:nvSpPr>
        <p:spPr/>
        <p:txBody>
          <a:bodyPr/>
          <a:lstStyle/>
          <a:p>
            <a:fld id="{310E4FF0-FB62-447E-B38E-C828BC14EB03}" type="slidenum">
              <a:rPr lang="sl-SI" smtClean="0"/>
              <a:t>‹#›</a:t>
            </a:fld>
            <a:endParaRPr lang="sl-SI"/>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Navpični naslov in besedilo">
    <p:spTree>
      <p:nvGrpSpPr>
        <p:cNvPr id="1" name=""/>
        <p:cNvGrpSpPr/>
        <p:nvPr/>
      </p:nvGrpSpPr>
      <p:grpSpPr>
        <a:xfrm>
          <a:off x="0" y="0"/>
          <a:ext cx="0" cy="0"/>
          <a:chOff x="0" y="0"/>
          <a:chExt cx="0" cy="0"/>
        </a:xfrm>
      </p:grpSpPr>
      <p:sp>
        <p:nvSpPr>
          <p:cNvPr id="2" name="Navpični naslov 1"/>
          <p:cNvSpPr>
            <a:spLocks noGrp="1"/>
          </p:cNvSpPr>
          <p:nvPr>
            <p:ph type="title" orient="vert"/>
          </p:nvPr>
        </p:nvSpPr>
        <p:spPr>
          <a:xfrm>
            <a:off x="6629400" y="274638"/>
            <a:ext cx="2057400" cy="5851525"/>
          </a:xfrm>
        </p:spPr>
        <p:txBody>
          <a:bodyPr vert="eaVert"/>
          <a:lstStyle/>
          <a:p>
            <a:r>
              <a:rPr lang="sl-SI" smtClean="0"/>
              <a:t>Kliknite, če želite urediti slog naslova matrice</a:t>
            </a:r>
            <a:endParaRPr lang="sl-SI"/>
          </a:p>
        </p:txBody>
      </p:sp>
      <p:sp>
        <p:nvSpPr>
          <p:cNvPr id="3" name="Ograda navpičnega besedila 2"/>
          <p:cNvSpPr>
            <a:spLocks noGrp="1"/>
          </p:cNvSpPr>
          <p:nvPr>
            <p:ph type="body" orient="vert" idx="1"/>
          </p:nvPr>
        </p:nvSpPr>
        <p:spPr>
          <a:xfrm>
            <a:off x="457200" y="274638"/>
            <a:ext cx="6019800" cy="5851525"/>
          </a:xfrm>
        </p:spPr>
        <p:txBody>
          <a:bodyPr vert="eaVert"/>
          <a:lstStyle/>
          <a:p>
            <a:pPr lvl="0"/>
            <a:r>
              <a:rPr lang="sl-SI" smtClean="0"/>
              <a:t>Kliknite, če želite urediti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grada datuma 3"/>
          <p:cNvSpPr>
            <a:spLocks noGrp="1"/>
          </p:cNvSpPr>
          <p:nvPr>
            <p:ph type="dt" sz="half" idx="10"/>
          </p:nvPr>
        </p:nvSpPr>
        <p:spPr/>
        <p:txBody>
          <a:bodyPr/>
          <a:lstStyle/>
          <a:p>
            <a:fld id="{EC69A59C-9A0B-40BC-BEF3-75E63AAC039B}" type="datetimeFigureOut">
              <a:rPr lang="sl-SI" smtClean="0"/>
              <a:t>24.3.2020</a:t>
            </a:fld>
            <a:endParaRPr lang="sl-SI"/>
          </a:p>
        </p:txBody>
      </p:sp>
      <p:sp>
        <p:nvSpPr>
          <p:cNvPr id="5" name="Ograda noge 4"/>
          <p:cNvSpPr>
            <a:spLocks noGrp="1"/>
          </p:cNvSpPr>
          <p:nvPr>
            <p:ph type="ftr" sz="quarter" idx="11"/>
          </p:nvPr>
        </p:nvSpPr>
        <p:spPr/>
        <p:txBody>
          <a:bodyPr/>
          <a:lstStyle/>
          <a:p>
            <a:endParaRPr lang="sl-SI"/>
          </a:p>
        </p:txBody>
      </p:sp>
      <p:sp>
        <p:nvSpPr>
          <p:cNvPr id="6" name="Ograda številke diapozitiva 5"/>
          <p:cNvSpPr>
            <a:spLocks noGrp="1"/>
          </p:cNvSpPr>
          <p:nvPr>
            <p:ph type="sldNum" sz="quarter" idx="12"/>
          </p:nvPr>
        </p:nvSpPr>
        <p:spPr/>
        <p:txBody>
          <a:bodyPr/>
          <a:lstStyle/>
          <a:p>
            <a:fld id="{310E4FF0-FB62-447E-B38E-C828BC14EB03}" type="slidenum">
              <a:rPr lang="sl-SI" smtClean="0"/>
              <a:t>‹#›</a:t>
            </a:fld>
            <a:endParaRPr lang="sl-SI"/>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n vsebina">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Kliknite, če želite urediti slog naslova matrice</a:t>
            </a:r>
            <a:endParaRPr lang="sl-SI"/>
          </a:p>
        </p:txBody>
      </p:sp>
      <p:sp>
        <p:nvSpPr>
          <p:cNvPr id="3" name="Ograda vsebine 2"/>
          <p:cNvSpPr>
            <a:spLocks noGrp="1"/>
          </p:cNvSpPr>
          <p:nvPr>
            <p:ph idx="1"/>
          </p:nvPr>
        </p:nvSpPr>
        <p:spPr/>
        <p:txBody>
          <a:bodyPr/>
          <a:lstStyle/>
          <a:p>
            <a:pPr lvl="0"/>
            <a:r>
              <a:rPr lang="sl-SI" smtClean="0"/>
              <a:t>Kliknite, če želite urediti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grada datuma 3"/>
          <p:cNvSpPr>
            <a:spLocks noGrp="1"/>
          </p:cNvSpPr>
          <p:nvPr>
            <p:ph type="dt" sz="half" idx="10"/>
          </p:nvPr>
        </p:nvSpPr>
        <p:spPr/>
        <p:txBody>
          <a:bodyPr/>
          <a:lstStyle/>
          <a:p>
            <a:fld id="{EC69A59C-9A0B-40BC-BEF3-75E63AAC039B}" type="datetimeFigureOut">
              <a:rPr lang="sl-SI" smtClean="0"/>
              <a:t>24.3.2020</a:t>
            </a:fld>
            <a:endParaRPr lang="sl-SI"/>
          </a:p>
        </p:txBody>
      </p:sp>
      <p:sp>
        <p:nvSpPr>
          <p:cNvPr id="5" name="Ograda noge 4"/>
          <p:cNvSpPr>
            <a:spLocks noGrp="1"/>
          </p:cNvSpPr>
          <p:nvPr>
            <p:ph type="ftr" sz="quarter" idx="11"/>
          </p:nvPr>
        </p:nvSpPr>
        <p:spPr/>
        <p:txBody>
          <a:bodyPr/>
          <a:lstStyle/>
          <a:p>
            <a:endParaRPr lang="sl-SI"/>
          </a:p>
        </p:txBody>
      </p:sp>
      <p:sp>
        <p:nvSpPr>
          <p:cNvPr id="6" name="Ograda številke diapozitiva 5"/>
          <p:cNvSpPr>
            <a:spLocks noGrp="1"/>
          </p:cNvSpPr>
          <p:nvPr>
            <p:ph type="sldNum" sz="quarter" idx="12"/>
          </p:nvPr>
        </p:nvSpPr>
        <p:spPr/>
        <p:txBody>
          <a:bodyPr/>
          <a:lstStyle/>
          <a:p>
            <a:fld id="{310E4FF0-FB62-447E-B38E-C828BC14EB03}" type="slidenum">
              <a:rPr lang="sl-SI" smtClean="0"/>
              <a:t>‹#›</a:t>
            </a:fld>
            <a:endParaRPr lang="sl-SI"/>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Glava odseka">
    <p:spTree>
      <p:nvGrpSpPr>
        <p:cNvPr id="1" name=""/>
        <p:cNvGrpSpPr/>
        <p:nvPr/>
      </p:nvGrpSpPr>
      <p:grpSpPr>
        <a:xfrm>
          <a:off x="0" y="0"/>
          <a:ext cx="0" cy="0"/>
          <a:chOff x="0" y="0"/>
          <a:chExt cx="0" cy="0"/>
        </a:xfrm>
      </p:grpSpPr>
      <p:sp>
        <p:nvSpPr>
          <p:cNvPr id="2" name="Naslov 1"/>
          <p:cNvSpPr>
            <a:spLocks noGrp="1"/>
          </p:cNvSpPr>
          <p:nvPr>
            <p:ph type="title"/>
          </p:nvPr>
        </p:nvSpPr>
        <p:spPr>
          <a:xfrm>
            <a:off x="722313" y="4406900"/>
            <a:ext cx="7772400" cy="1362075"/>
          </a:xfrm>
        </p:spPr>
        <p:txBody>
          <a:bodyPr anchor="t"/>
          <a:lstStyle>
            <a:lvl1pPr algn="l">
              <a:defRPr sz="4000" b="1" cap="all"/>
            </a:lvl1pPr>
          </a:lstStyle>
          <a:p>
            <a:r>
              <a:rPr lang="sl-SI" smtClean="0"/>
              <a:t>Kliknite, če želite urediti slog naslova matrice</a:t>
            </a:r>
            <a:endParaRPr lang="sl-SI"/>
          </a:p>
        </p:txBody>
      </p:sp>
      <p:sp>
        <p:nvSpPr>
          <p:cNvPr id="3" name="Ograda besedila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l-SI" smtClean="0"/>
              <a:t>Kliknite, če želite urediti sloge besedila matrice</a:t>
            </a:r>
          </a:p>
        </p:txBody>
      </p:sp>
      <p:sp>
        <p:nvSpPr>
          <p:cNvPr id="4" name="Ograda datuma 3"/>
          <p:cNvSpPr>
            <a:spLocks noGrp="1"/>
          </p:cNvSpPr>
          <p:nvPr>
            <p:ph type="dt" sz="half" idx="10"/>
          </p:nvPr>
        </p:nvSpPr>
        <p:spPr/>
        <p:txBody>
          <a:bodyPr/>
          <a:lstStyle/>
          <a:p>
            <a:fld id="{EC69A59C-9A0B-40BC-BEF3-75E63AAC039B}" type="datetimeFigureOut">
              <a:rPr lang="sl-SI" smtClean="0"/>
              <a:t>24.3.2020</a:t>
            </a:fld>
            <a:endParaRPr lang="sl-SI"/>
          </a:p>
        </p:txBody>
      </p:sp>
      <p:sp>
        <p:nvSpPr>
          <p:cNvPr id="5" name="Ograda noge 4"/>
          <p:cNvSpPr>
            <a:spLocks noGrp="1"/>
          </p:cNvSpPr>
          <p:nvPr>
            <p:ph type="ftr" sz="quarter" idx="11"/>
          </p:nvPr>
        </p:nvSpPr>
        <p:spPr/>
        <p:txBody>
          <a:bodyPr/>
          <a:lstStyle/>
          <a:p>
            <a:endParaRPr lang="sl-SI"/>
          </a:p>
        </p:txBody>
      </p:sp>
      <p:sp>
        <p:nvSpPr>
          <p:cNvPr id="6" name="Ograda številke diapozitiva 5"/>
          <p:cNvSpPr>
            <a:spLocks noGrp="1"/>
          </p:cNvSpPr>
          <p:nvPr>
            <p:ph type="sldNum" sz="quarter" idx="12"/>
          </p:nvPr>
        </p:nvSpPr>
        <p:spPr/>
        <p:txBody>
          <a:bodyPr/>
          <a:lstStyle/>
          <a:p>
            <a:fld id="{310E4FF0-FB62-447E-B38E-C828BC14EB03}" type="slidenum">
              <a:rPr lang="sl-SI" smtClean="0"/>
              <a:t>‹#›</a:t>
            </a:fld>
            <a:endParaRPr lang="sl-SI"/>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e vsebini">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Kliknite, če želite urediti slog naslova matrice</a:t>
            </a:r>
            <a:endParaRPr lang="sl-SI"/>
          </a:p>
        </p:txBody>
      </p:sp>
      <p:sp>
        <p:nvSpPr>
          <p:cNvPr id="3" name="Ograda vsebine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l-SI" smtClean="0"/>
              <a:t>Kliknite, če želite urediti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grada vsebine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l-SI" smtClean="0"/>
              <a:t>Kliknite, če želite urediti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5" name="Ograda datuma 4"/>
          <p:cNvSpPr>
            <a:spLocks noGrp="1"/>
          </p:cNvSpPr>
          <p:nvPr>
            <p:ph type="dt" sz="half" idx="10"/>
          </p:nvPr>
        </p:nvSpPr>
        <p:spPr/>
        <p:txBody>
          <a:bodyPr/>
          <a:lstStyle/>
          <a:p>
            <a:fld id="{EC69A59C-9A0B-40BC-BEF3-75E63AAC039B}" type="datetimeFigureOut">
              <a:rPr lang="sl-SI" smtClean="0"/>
              <a:t>24.3.2020</a:t>
            </a:fld>
            <a:endParaRPr lang="sl-SI"/>
          </a:p>
        </p:txBody>
      </p:sp>
      <p:sp>
        <p:nvSpPr>
          <p:cNvPr id="6" name="Ograda noge 5"/>
          <p:cNvSpPr>
            <a:spLocks noGrp="1"/>
          </p:cNvSpPr>
          <p:nvPr>
            <p:ph type="ftr" sz="quarter" idx="11"/>
          </p:nvPr>
        </p:nvSpPr>
        <p:spPr/>
        <p:txBody>
          <a:bodyPr/>
          <a:lstStyle/>
          <a:p>
            <a:endParaRPr lang="sl-SI"/>
          </a:p>
        </p:txBody>
      </p:sp>
      <p:sp>
        <p:nvSpPr>
          <p:cNvPr id="7" name="Ograda številke diapozitiva 6"/>
          <p:cNvSpPr>
            <a:spLocks noGrp="1"/>
          </p:cNvSpPr>
          <p:nvPr>
            <p:ph type="sldNum" sz="quarter" idx="12"/>
          </p:nvPr>
        </p:nvSpPr>
        <p:spPr/>
        <p:txBody>
          <a:bodyPr/>
          <a:lstStyle/>
          <a:p>
            <a:fld id="{310E4FF0-FB62-447E-B38E-C828BC14EB03}" type="slidenum">
              <a:rPr lang="sl-SI" smtClean="0"/>
              <a:t>‹#›</a:t>
            </a:fld>
            <a:endParaRPr lang="sl-SI"/>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rimerjava">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lvl1pPr>
              <a:defRPr/>
            </a:lvl1pPr>
          </a:lstStyle>
          <a:p>
            <a:r>
              <a:rPr lang="sl-SI" smtClean="0"/>
              <a:t>Kliknite, če želite urediti slog naslova matrice</a:t>
            </a:r>
            <a:endParaRPr lang="sl-SI"/>
          </a:p>
        </p:txBody>
      </p:sp>
      <p:sp>
        <p:nvSpPr>
          <p:cNvPr id="3" name="Ograda besedila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smtClean="0"/>
              <a:t>Kliknite, če želite urediti sloge besedila matrice</a:t>
            </a:r>
          </a:p>
        </p:txBody>
      </p:sp>
      <p:sp>
        <p:nvSpPr>
          <p:cNvPr id="4" name="Ograda vsebine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l-SI" smtClean="0"/>
              <a:t>Kliknite, če želite urediti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5" name="Ograda besedila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smtClean="0"/>
              <a:t>Kliknite, če želite urediti sloge besedila matrice</a:t>
            </a:r>
          </a:p>
        </p:txBody>
      </p:sp>
      <p:sp>
        <p:nvSpPr>
          <p:cNvPr id="6" name="Ograda vsebine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l-SI" smtClean="0"/>
              <a:t>Kliknite, če želite urediti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7" name="Ograda datuma 6"/>
          <p:cNvSpPr>
            <a:spLocks noGrp="1"/>
          </p:cNvSpPr>
          <p:nvPr>
            <p:ph type="dt" sz="half" idx="10"/>
          </p:nvPr>
        </p:nvSpPr>
        <p:spPr/>
        <p:txBody>
          <a:bodyPr/>
          <a:lstStyle/>
          <a:p>
            <a:fld id="{EC69A59C-9A0B-40BC-BEF3-75E63AAC039B}" type="datetimeFigureOut">
              <a:rPr lang="sl-SI" smtClean="0"/>
              <a:t>24.3.2020</a:t>
            </a:fld>
            <a:endParaRPr lang="sl-SI"/>
          </a:p>
        </p:txBody>
      </p:sp>
      <p:sp>
        <p:nvSpPr>
          <p:cNvPr id="8" name="Ograda noge 7"/>
          <p:cNvSpPr>
            <a:spLocks noGrp="1"/>
          </p:cNvSpPr>
          <p:nvPr>
            <p:ph type="ftr" sz="quarter" idx="11"/>
          </p:nvPr>
        </p:nvSpPr>
        <p:spPr/>
        <p:txBody>
          <a:bodyPr/>
          <a:lstStyle/>
          <a:p>
            <a:endParaRPr lang="sl-SI"/>
          </a:p>
        </p:txBody>
      </p:sp>
      <p:sp>
        <p:nvSpPr>
          <p:cNvPr id="9" name="Ograda številke diapozitiva 8"/>
          <p:cNvSpPr>
            <a:spLocks noGrp="1"/>
          </p:cNvSpPr>
          <p:nvPr>
            <p:ph type="sldNum" sz="quarter" idx="12"/>
          </p:nvPr>
        </p:nvSpPr>
        <p:spPr/>
        <p:txBody>
          <a:bodyPr/>
          <a:lstStyle/>
          <a:p>
            <a:fld id="{310E4FF0-FB62-447E-B38E-C828BC14EB03}" type="slidenum">
              <a:rPr lang="sl-SI" smtClean="0"/>
              <a:t>‹#›</a:t>
            </a:fld>
            <a:endParaRPr lang="sl-SI"/>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Kliknite, če želite urediti slog naslova matrice</a:t>
            </a:r>
            <a:endParaRPr lang="sl-SI"/>
          </a:p>
        </p:txBody>
      </p:sp>
      <p:sp>
        <p:nvSpPr>
          <p:cNvPr id="3" name="Ograda datuma 2"/>
          <p:cNvSpPr>
            <a:spLocks noGrp="1"/>
          </p:cNvSpPr>
          <p:nvPr>
            <p:ph type="dt" sz="half" idx="10"/>
          </p:nvPr>
        </p:nvSpPr>
        <p:spPr/>
        <p:txBody>
          <a:bodyPr/>
          <a:lstStyle/>
          <a:p>
            <a:fld id="{EC69A59C-9A0B-40BC-BEF3-75E63AAC039B}" type="datetimeFigureOut">
              <a:rPr lang="sl-SI" smtClean="0"/>
              <a:t>24.3.2020</a:t>
            </a:fld>
            <a:endParaRPr lang="sl-SI"/>
          </a:p>
        </p:txBody>
      </p:sp>
      <p:sp>
        <p:nvSpPr>
          <p:cNvPr id="4" name="Ograda noge 3"/>
          <p:cNvSpPr>
            <a:spLocks noGrp="1"/>
          </p:cNvSpPr>
          <p:nvPr>
            <p:ph type="ftr" sz="quarter" idx="11"/>
          </p:nvPr>
        </p:nvSpPr>
        <p:spPr/>
        <p:txBody>
          <a:bodyPr/>
          <a:lstStyle/>
          <a:p>
            <a:endParaRPr lang="sl-SI"/>
          </a:p>
        </p:txBody>
      </p:sp>
      <p:sp>
        <p:nvSpPr>
          <p:cNvPr id="5" name="Ograda številke diapozitiva 4"/>
          <p:cNvSpPr>
            <a:spLocks noGrp="1"/>
          </p:cNvSpPr>
          <p:nvPr>
            <p:ph type="sldNum" sz="quarter" idx="12"/>
          </p:nvPr>
        </p:nvSpPr>
        <p:spPr/>
        <p:txBody>
          <a:bodyPr/>
          <a:lstStyle/>
          <a:p>
            <a:fld id="{310E4FF0-FB62-447E-B38E-C828BC14EB03}" type="slidenum">
              <a:rPr lang="sl-SI" smtClean="0"/>
              <a:t>‹#›</a:t>
            </a:fld>
            <a:endParaRPr lang="sl-SI"/>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en">
    <p:spTree>
      <p:nvGrpSpPr>
        <p:cNvPr id="1" name=""/>
        <p:cNvGrpSpPr/>
        <p:nvPr/>
      </p:nvGrpSpPr>
      <p:grpSpPr>
        <a:xfrm>
          <a:off x="0" y="0"/>
          <a:ext cx="0" cy="0"/>
          <a:chOff x="0" y="0"/>
          <a:chExt cx="0" cy="0"/>
        </a:xfrm>
      </p:grpSpPr>
      <p:sp>
        <p:nvSpPr>
          <p:cNvPr id="2" name="Ograda datuma 1"/>
          <p:cNvSpPr>
            <a:spLocks noGrp="1"/>
          </p:cNvSpPr>
          <p:nvPr>
            <p:ph type="dt" sz="half" idx="10"/>
          </p:nvPr>
        </p:nvSpPr>
        <p:spPr/>
        <p:txBody>
          <a:bodyPr/>
          <a:lstStyle/>
          <a:p>
            <a:fld id="{EC69A59C-9A0B-40BC-BEF3-75E63AAC039B}" type="datetimeFigureOut">
              <a:rPr lang="sl-SI" smtClean="0"/>
              <a:t>24.3.2020</a:t>
            </a:fld>
            <a:endParaRPr lang="sl-SI"/>
          </a:p>
        </p:txBody>
      </p:sp>
      <p:sp>
        <p:nvSpPr>
          <p:cNvPr id="3" name="Ograda noge 2"/>
          <p:cNvSpPr>
            <a:spLocks noGrp="1"/>
          </p:cNvSpPr>
          <p:nvPr>
            <p:ph type="ftr" sz="quarter" idx="11"/>
          </p:nvPr>
        </p:nvSpPr>
        <p:spPr/>
        <p:txBody>
          <a:bodyPr/>
          <a:lstStyle/>
          <a:p>
            <a:endParaRPr lang="sl-SI"/>
          </a:p>
        </p:txBody>
      </p:sp>
      <p:sp>
        <p:nvSpPr>
          <p:cNvPr id="4" name="Ograda številke diapozitiva 3"/>
          <p:cNvSpPr>
            <a:spLocks noGrp="1"/>
          </p:cNvSpPr>
          <p:nvPr>
            <p:ph type="sldNum" sz="quarter" idx="12"/>
          </p:nvPr>
        </p:nvSpPr>
        <p:spPr/>
        <p:txBody>
          <a:bodyPr/>
          <a:lstStyle/>
          <a:p>
            <a:fld id="{310E4FF0-FB62-447E-B38E-C828BC14EB03}" type="slidenum">
              <a:rPr lang="sl-SI" smtClean="0"/>
              <a:t>‹#›</a:t>
            </a:fld>
            <a:endParaRPr lang="sl-SI"/>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Naslov in vsebina">
    <p:spTree>
      <p:nvGrpSpPr>
        <p:cNvPr id="1" name=""/>
        <p:cNvGrpSpPr/>
        <p:nvPr/>
      </p:nvGrpSpPr>
      <p:grpSpPr>
        <a:xfrm>
          <a:off x="0" y="0"/>
          <a:ext cx="0" cy="0"/>
          <a:chOff x="0" y="0"/>
          <a:chExt cx="0" cy="0"/>
        </a:xfrm>
      </p:grpSpPr>
      <p:sp>
        <p:nvSpPr>
          <p:cNvPr id="2" name="Naslov 1"/>
          <p:cNvSpPr>
            <a:spLocks noGrp="1"/>
          </p:cNvSpPr>
          <p:nvPr>
            <p:ph type="title"/>
          </p:nvPr>
        </p:nvSpPr>
        <p:spPr>
          <a:xfrm>
            <a:off x="457200" y="273050"/>
            <a:ext cx="3008313" cy="1162050"/>
          </a:xfrm>
        </p:spPr>
        <p:txBody>
          <a:bodyPr anchor="b"/>
          <a:lstStyle>
            <a:lvl1pPr algn="l">
              <a:defRPr sz="2000" b="1"/>
            </a:lvl1pPr>
          </a:lstStyle>
          <a:p>
            <a:r>
              <a:rPr lang="sl-SI" smtClean="0"/>
              <a:t>Kliknite, če želite urediti slog naslova matrice</a:t>
            </a:r>
            <a:endParaRPr lang="sl-SI"/>
          </a:p>
        </p:txBody>
      </p:sp>
      <p:sp>
        <p:nvSpPr>
          <p:cNvPr id="3" name="Ograda vsebine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l-SI" smtClean="0"/>
              <a:t>Kliknite, če želite urediti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grada besedila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smtClean="0"/>
              <a:t>Kliknite, če želite urediti sloge besedila matrice</a:t>
            </a:r>
          </a:p>
        </p:txBody>
      </p:sp>
      <p:sp>
        <p:nvSpPr>
          <p:cNvPr id="5" name="Ograda datuma 4"/>
          <p:cNvSpPr>
            <a:spLocks noGrp="1"/>
          </p:cNvSpPr>
          <p:nvPr>
            <p:ph type="dt" sz="half" idx="10"/>
          </p:nvPr>
        </p:nvSpPr>
        <p:spPr/>
        <p:txBody>
          <a:bodyPr/>
          <a:lstStyle/>
          <a:p>
            <a:fld id="{EC69A59C-9A0B-40BC-BEF3-75E63AAC039B}" type="datetimeFigureOut">
              <a:rPr lang="sl-SI" smtClean="0"/>
              <a:t>24.3.2020</a:t>
            </a:fld>
            <a:endParaRPr lang="sl-SI"/>
          </a:p>
        </p:txBody>
      </p:sp>
      <p:sp>
        <p:nvSpPr>
          <p:cNvPr id="6" name="Ograda noge 5"/>
          <p:cNvSpPr>
            <a:spLocks noGrp="1"/>
          </p:cNvSpPr>
          <p:nvPr>
            <p:ph type="ftr" sz="quarter" idx="11"/>
          </p:nvPr>
        </p:nvSpPr>
        <p:spPr/>
        <p:txBody>
          <a:bodyPr/>
          <a:lstStyle/>
          <a:p>
            <a:endParaRPr lang="sl-SI"/>
          </a:p>
        </p:txBody>
      </p:sp>
      <p:sp>
        <p:nvSpPr>
          <p:cNvPr id="7" name="Ograda številke diapozitiva 6"/>
          <p:cNvSpPr>
            <a:spLocks noGrp="1"/>
          </p:cNvSpPr>
          <p:nvPr>
            <p:ph type="sldNum" sz="quarter" idx="12"/>
          </p:nvPr>
        </p:nvSpPr>
        <p:spPr/>
        <p:txBody>
          <a:bodyPr/>
          <a:lstStyle/>
          <a:p>
            <a:fld id="{310E4FF0-FB62-447E-B38E-C828BC14EB03}" type="slidenum">
              <a:rPr lang="sl-SI" smtClean="0"/>
              <a:t>‹#›</a:t>
            </a:fld>
            <a:endParaRPr lang="sl-SI"/>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Naslov in slika">
    <p:spTree>
      <p:nvGrpSpPr>
        <p:cNvPr id="1" name=""/>
        <p:cNvGrpSpPr/>
        <p:nvPr/>
      </p:nvGrpSpPr>
      <p:grpSpPr>
        <a:xfrm>
          <a:off x="0" y="0"/>
          <a:ext cx="0" cy="0"/>
          <a:chOff x="0" y="0"/>
          <a:chExt cx="0" cy="0"/>
        </a:xfrm>
      </p:grpSpPr>
      <p:sp>
        <p:nvSpPr>
          <p:cNvPr id="2" name="Naslov 1"/>
          <p:cNvSpPr>
            <a:spLocks noGrp="1"/>
          </p:cNvSpPr>
          <p:nvPr>
            <p:ph type="title"/>
          </p:nvPr>
        </p:nvSpPr>
        <p:spPr>
          <a:xfrm>
            <a:off x="1792288" y="4800600"/>
            <a:ext cx="5486400" cy="566738"/>
          </a:xfrm>
        </p:spPr>
        <p:txBody>
          <a:bodyPr anchor="b"/>
          <a:lstStyle>
            <a:lvl1pPr algn="l">
              <a:defRPr sz="2000" b="1"/>
            </a:lvl1pPr>
          </a:lstStyle>
          <a:p>
            <a:r>
              <a:rPr lang="sl-SI" smtClean="0"/>
              <a:t>Kliknite, če želite urediti slog naslova matrice</a:t>
            </a:r>
            <a:endParaRPr lang="sl-SI"/>
          </a:p>
        </p:txBody>
      </p:sp>
      <p:sp>
        <p:nvSpPr>
          <p:cNvPr id="3" name="Ograda slik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l-SI"/>
          </a:p>
        </p:txBody>
      </p:sp>
      <p:sp>
        <p:nvSpPr>
          <p:cNvPr id="4" name="Ograda besedila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smtClean="0"/>
              <a:t>Kliknite, če želite urediti sloge besedila matrice</a:t>
            </a:r>
          </a:p>
        </p:txBody>
      </p:sp>
      <p:sp>
        <p:nvSpPr>
          <p:cNvPr id="5" name="Ograda datuma 4"/>
          <p:cNvSpPr>
            <a:spLocks noGrp="1"/>
          </p:cNvSpPr>
          <p:nvPr>
            <p:ph type="dt" sz="half" idx="10"/>
          </p:nvPr>
        </p:nvSpPr>
        <p:spPr/>
        <p:txBody>
          <a:bodyPr/>
          <a:lstStyle/>
          <a:p>
            <a:fld id="{EC69A59C-9A0B-40BC-BEF3-75E63AAC039B}" type="datetimeFigureOut">
              <a:rPr lang="sl-SI" smtClean="0"/>
              <a:t>24.3.2020</a:t>
            </a:fld>
            <a:endParaRPr lang="sl-SI"/>
          </a:p>
        </p:txBody>
      </p:sp>
      <p:sp>
        <p:nvSpPr>
          <p:cNvPr id="6" name="Ograda noge 5"/>
          <p:cNvSpPr>
            <a:spLocks noGrp="1"/>
          </p:cNvSpPr>
          <p:nvPr>
            <p:ph type="ftr" sz="quarter" idx="11"/>
          </p:nvPr>
        </p:nvSpPr>
        <p:spPr/>
        <p:txBody>
          <a:bodyPr/>
          <a:lstStyle/>
          <a:p>
            <a:endParaRPr lang="sl-SI"/>
          </a:p>
        </p:txBody>
      </p:sp>
      <p:sp>
        <p:nvSpPr>
          <p:cNvPr id="7" name="Ograda številke diapozitiva 6"/>
          <p:cNvSpPr>
            <a:spLocks noGrp="1"/>
          </p:cNvSpPr>
          <p:nvPr>
            <p:ph type="sldNum" sz="quarter" idx="12"/>
          </p:nvPr>
        </p:nvSpPr>
        <p:spPr/>
        <p:txBody>
          <a:bodyPr/>
          <a:lstStyle/>
          <a:p>
            <a:fld id="{310E4FF0-FB62-447E-B38E-C828BC14EB03}" type="slidenum">
              <a:rPr lang="sl-SI" smtClean="0"/>
              <a:t>‹#›</a:t>
            </a:fld>
            <a:endParaRPr lang="sl-SI"/>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29000">
              <a:schemeClr val="accent4">
                <a:lumMod val="40000"/>
                <a:lumOff val="60000"/>
              </a:schemeClr>
            </a:gs>
            <a:gs pos="90000">
              <a:schemeClr val="accent1">
                <a:lumMod val="20000"/>
                <a:lumOff val="80000"/>
              </a:schemeClr>
            </a:gs>
            <a:gs pos="3000">
              <a:schemeClr val="accent1">
                <a:lumMod val="40000"/>
                <a:lumOff val="6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Ograda naslova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sl-SI" smtClean="0"/>
              <a:t>Kliknite, če želite urediti slog naslova matrice</a:t>
            </a:r>
            <a:endParaRPr lang="sl-SI"/>
          </a:p>
        </p:txBody>
      </p:sp>
      <p:sp>
        <p:nvSpPr>
          <p:cNvPr id="3" name="Ograda besedila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sl-SI" smtClean="0"/>
              <a:t>Kliknite, če želite urediti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grada datum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C69A59C-9A0B-40BC-BEF3-75E63AAC039B}" type="datetimeFigureOut">
              <a:rPr lang="sl-SI" smtClean="0"/>
              <a:t>24.3.2020</a:t>
            </a:fld>
            <a:endParaRPr lang="sl-SI"/>
          </a:p>
        </p:txBody>
      </p:sp>
      <p:sp>
        <p:nvSpPr>
          <p:cNvPr id="5" name="Ograda no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l-SI"/>
          </a:p>
        </p:txBody>
      </p:sp>
      <p:sp>
        <p:nvSpPr>
          <p:cNvPr id="6" name="Ograda številke diapoz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10E4FF0-FB62-447E-B38E-C828BC14EB03}" type="slidenum">
              <a:rPr lang="sl-SI" smtClean="0"/>
              <a:t>‹#›</a:t>
            </a:fld>
            <a:endParaRPr lang="sl-SI"/>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1.jpeg"/><Relationship Id="rId1" Type="http://schemas.openxmlformats.org/officeDocument/2006/relationships/slideLayout" Target="../slideLayouts/slideLayout2.xml"/><Relationship Id="rId6" Type="http://schemas.openxmlformats.org/officeDocument/2006/relationships/image" Target="../media/image13.png"/><Relationship Id="rId5" Type="http://schemas.microsoft.com/office/2007/relationships/hdphoto" Target="../media/hdphoto2.wdp"/><Relationship Id="rId4" Type="http://schemas.openxmlformats.org/officeDocument/2006/relationships/image" Target="../media/image12.jpe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jpeg"/><Relationship Id="rId4" Type="http://schemas.openxmlformats.org/officeDocument/2006/relationships/image" Target="../media/image23.jpeg"/></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ctrTitle"/>
          </p:nvPr>
        </p:nvSpPr>
        <p:spPr>
          <a:xfrm>
            <a:off x="755576" y="620688"/>
            <a:ext cx="7772400" cy="5256584"/>
          </a:xfrm>
        </p:spPr>
        <p:txBody>
          <a:bodyPr>
            <a:normAutofit/>
          </a:bodyPr>
          <a:lstStyle/>
          <a:p>
            <a:pPr algn="l"/>
            <a:r>
              <a:rPr lang="sl-SI" sz="2800" dirty="0" smtClean="0"/>
              <a:t>Pozdravljeni učenci!</a:t>
            </a:r>
            <a:br>
              <a:rPr lang="sl-SI" sz="2800" dirty="0" smtClean="0"/>
            </a:br>
            <a:r>
              <a:rPr lang="sl-SI" sz="2800" dirty="0" smtClean="0"/>
              <a:t/>
            </a:r>
            <a:br>
              <a:rPr lang="sl-SI" sz="2800" dirty="0" smtClean="0"/>
            </a:br>
            <a:r>
              <a:rPr lang="sl-SI" sz="2800" dirty="0" smtClean="0"/>
              <a:t>Pri družbi nas čaka nova snov, ki jo boste obdelali sami. Ne hitite, na razpolago imate cel teden. </a:t>
            </a:r>
            <a:br>
              <a:rPr lang="sl-SI" sz="2800" dirty="0" smtClean="0"/>
            </a:br>
            <a:r>
              <a:rPr lang="sl-SI" sz="2800" dirty="0"/>
              <a:t/>
            </a:r>
            <a:br>
              <a:rPr lang="sl-SI" sz="2800" dirty="0"/>
            </a:br>
            <a:r>
              <a:rPr lang="sl-SI" sz="2800" dirty="0" smtClean="0"/>
              <a:t>Upam, da se boste v predstavitvi znašli in se naučili veliko novega.  </a:t>
            </a:r>
            <a:br>
              <a:rPr lang="sl-SI" sz="2800" dirty="0" smtClean="0"/>
            </a:br>
            <a:r>
              <a:rPr lang="sl-SI" sz="2800" dirty="0"/>
              <a:t/>
            </a:r>
            <a:br>
              <a:rPr lang="sl-SI" sz="2800" dirty="0"/>
            </a:br>
            <a:r>
              <a:rPr lang="sl-SI" sz="2800" dirty="0" smtClean="0"/>
              <a:t>				</a:t>
            </a:r>
            <a:r>
              <a:rPr lang="sl-SI" sz="2800" smtClean="0"/>
              <a:t>		Učiteljica </a:t>
            </a:r>
            <a:endParaRPr lang="sl-SI" sz="2800" dirty="0"/>
          </a:p>
        </p:txBody>
      </p:sp>
      <p:sp>
        <p:nvSpPr>
          <p:cNvPr id="3" name="Podnaslov 2"/>
          <p:cNvSpPr>
            <a:spLocks noGrp="1"/>
          </p:cNvSpPr>
          <p:nvPr>
            <p:ph type="subTitle" idx="1"/>
          </p:nvPr>
        </p:nvSpPr>
        <p:spPr>
          <a:xfrm>
            <a:off x="1259632" y="5229200"/>
            <a:ext cx="6400800" cy="1752600"/>
          </a:xfrm>
        </p:spPr>
        <p:txBody>
          <a:bodyPr/>
          <a:lstStyle/>
          <a:p>
            <a:endParaRPr lang="sl-SI" dirty="0"/>
          </a:p>
        </p:txBody>
      </p:sp>
    </p:spTree>
    <p:extLst>
      <p:ext uri="{BB962C8B-B14F-4D97-AF65-F5344CB8AC3E}">
        <p14:creationId xmlns:p14="http://schemas.microsoft.com/office/powerpoint/2010/main" val="12430061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grada vsebine 2"/>
          <p:cNvSpPr>
            <a:spLocks noGrp="1"/>
          </p:cNvSpPr>
          <p:nvPr>
            <p:ph idx="1"/>
          </p:nvPr>
        </p:nvSpPr>
        <p:spPr>
          <a:xfrm>
            <a:off x="467544" y="836712"/>
            <a:ext cx="8229600" cy="4525963"/>
          </a:xfrm>
        </p:spPr>
        <p:txBody>
          <a:bodyPr/>
          <a:lstStyle/>
          <a:p>
            <a:pPr marL="0" indent="0">
              <a:buNone/>
            </a:pPr>
            <a:r>
              <a:rPr lang="sl-SI" dirty="0"/>
              <a:t>Vsako mesto je imelo svoj grb in mestni pečat. </a:t>
            </a:r>
          </a:p>
        </p:txBody>
      </p:sp>
      <p:pic>
        <p:nvPicPr>
          <p:cNvPr id="21506" name="Picture 2" descr="F:\KORONA VIRUS\slide_3.jpg"/>
          <p:cNvPicPr>
            <a:picLocks noChangeAspect="1" noChangeArrowheads="1"/>
          </p:cNvPicPr>
          <p:nvPr/>
        </p:nvPicPr>
        <p:blipFill rotWithShape="1">
          <a:blip r:embed="rId2">
            <a:extLst>
              <a:ext uri="{BEBA8EAE-BF5A-486C-A8C5-ECC9F3942E4B}">
                <a14:imgProps xmlns:a14="http://schemas.microsoft.com/office/drawing/2010/main">
                  <a14:imgLayer r:embed="rId3">
                    <a14:imgEffect>
                      <a14:brightnessContrast bright="-18000"/>
                    </a14:imgEffect>
                  </a14:imgLayer>
                </a14:imgProps>
              </a:ext>
              <a:ext uri="{28A0092B-C50C-407E-A947-70E740481C1C}">
                <a14:useLocalDpi xmlns:a14="http://schemas.microsoft.com/office/drawing/2010/main" val="0"/>
              </a:ext>
            </a:extLst>
          </a:blip>
          <a:srcRect l="11834" t="60542" r="53519"/>
          <a:stretch/>
        </p:blipFill>
        <p:spPr bwMode="auto">
          <a:xfrm>
            <a:off x="755576" y="2207872"/>
            <a:ext cx="3478425" cy="2971488"/>
          </a:xfrm>
          <a:prstGeom prst="rect">
            <a:avLst/>
          </a:prstGeom>
          <a:noFill/>
          <a:extLst>
            <a:ext uri="{909E8E84-426E-40DD-AFC4-6F175D3DCCD1}">
              <a14:hiddenFill xmlns:a14="http://schemas.microsoft.com/office/drawing/2010/main">
                <a:solidFill>
                  <a:srgbClr val="FFFFFF"/>
                </a:solidFill>
              </a14:hiddenFill>
            </a:ext>
          </a:extLst>
        </p:spPr>
      </p:pic>
      <p:pic>
        <p:nvPicPr>
          <p:cNvPr id="21507" name="Picture 3" descr="F:\KORONA VIRUS\index.jpg"/>
          <p:cNvPicPr>
            <a:picLocks noChangeAspect="1" noChangeArrowheads="1"/>
          </p:cNvPicPr>
          <p:nvPr/>
        </p:nvPicPr>
        <p:blipFill>
          <a:blip r:embed="rId4">
            <a:extLst>
              <a:ext uri="{BEBA8EAE-BF5A-486C-A8C5-ECC9F3942E4B}">
                <a14:imgProps xmlns:a14="http://schemas.microsoft.com/office/drawing/2010/main">
                  <a14:imgLayer r:embed="rId5">
                    <a14:imgEffect>
                      <a14:brightnessContrast bright="-16000"/>
                    </a14:imgEffect>
                  </a14:imgLayer>
                </a14:imgProps>
              </a:ext>
              <a:ext uri="{28A0092B-C50C-407E-A947-70E740481C1C}">
                <a14:useLocalDpi xmlns:a14="http://schemas.microsoft.com/office/drawing/2010/main" val="0"/>
              </a:ext>
            </a:extLst>
          </a:blip>
          <a:srcRect/>
          <a:stretch>
            <a:fillRect/>
          </a:stretch>
        </p:blipFill>
        <p:spPr bwMode="auto">
          <a:xfrm>
            <a:off x="5024873" y="2708920"/>
            <a:ext cx="2880320" cy="3204863"/>
          </a:xfrm>
          <a:prstGeom prst="rect">
            <a:avLst/>
          </a:prstGeom>
          <a:noFill/>
          <a:extLst>
            <a:ext uri="{909E8E84-426E-40DD-AFC4-6F175D3DCCD1}">
              <a14:hiddenFill xmlns:a14="http://schemas.microsoft.com/office/drawing/2010/main">
                <a:solidFill>
                  <a:srgbClr val="FFFFFF"/>
                </a:solidFill>
              </a14:hiddenFill>
            </a:ext>
          </a:extLst>
        </p:spPr>
      </p:pic>
      <p:pic>
        <p:nvPicPr>
          <p:cNvPr id="614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75856" y="6213176"/>
            <a:ext cx="4425950" cy="261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2959782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323528" y="548680"/>
            <a:ext cx="8373616" cy="1143000"/>
          </a:xfrm>
        </p:spPr>
        <p:txBody>
          <a:bodyPr>
            <a:normAutofit fontScale="90000"/>
          </a:bodyPr>
          <a:lstStyle/>
          <a:p>
            <a:pPr algn="l"/>
            <a:r>
              <a:rPr lang="sl-SI" sz="3100" dirty="0" smtClean="0"/>
              <a:t/>
            </a:r>
            <a:br>
              <a:rPr lang="sl-SI" sz="3100" dirty="0" smtClean="0"/>
            </a:br>
            <a:r>
              <a:rPr lang="sl-SI" sz="3100" dirty="0" smtClean="0"/>
              <a:t>Mesta </a:t>
            </a:r>
            <a:r>
              <a:rPr lang="sl-SI" sz="3100" dirty="0"/>
              <a:t>so imela en dan v tednu določen za </a:t>
            </a:r>
            <a:br>
              <a:rPr lang="sl-SI" sz="3100" dirty="0"/>
            </a:br>
            <a:r>
              <a:rPr lang="sl-SI" sz="3100" dirty="0"/>
              <a:t>tržni dan </a:t>
            </a:r>
            <a:r>
              <a:rPr lang="sl-SI" sz="3200" dirty="0" smtClean="0"/>
              <a:t>–</a:t>
            </a:r>
            <a:r>
              <a:rPr lang="sl-SI" sz="3100" dirty="0"/>
              <a:t> </a:t>
            </a:r>
            <a:r>
              <a:rPr lang="sl-SI" sz="3100" dirty="0" smtClean="0"/>
              <a:t>sejem</a:t>
            </a:r>
            <a:r>
              <a:rPr lang="sl-SI" sz="3100" dirty="0"/>
              <a:t>. </a:t>
            </a:r>
            <a:r>
              <a:rPr lang="sl-SI" dirty="0"/>
              <a:t/>
            </a:r>
            <a:br>
              <a:rPr lang="sl-SI" dirty="0"/>
            </a:br>
            <a:endParaRPr lang="sl-SI" dirty="0"/>
          </a:p>
        </p:txBody>
      </p:sp>
      <p:sp>
        <p:nvSpPr>
          <p:cNvPr id="3" name="Ograda vsebine 2"/>
          <p:cNvSpPr>
            <a:spLocks noGrp="1"/>
          </p:cNvSpPr>
          <p:nvPr>
            <p:ph idx="1"/>
          </p:nvPr>
        </p:nvSpPr>
        <p:spPr>
          <a:xfrm>
            <a:off x="193912" y="1690486"/>
            <a:ext cx="3513991" cy="4525963"/>
          </a:xfrm>
        </p:spPr>
        <p:txBody>
          <a:bodyPr>
            <a:normAutofit/>
          </a:bodyPr>
          <a:lstStyle/>
          <a:p>
            <a:pPr marL="0" indent="0">
              <a:buNone/>
            </a:pPr>
            <a:endParaRPr lang="sl-SI" sz="2800" dirty="0" smtClean="0"/>
          </a:p>
          <a:p>
            <a:pPr marL="0" indent="0">
              <a:buNone/>
            </a:pPr>
            <a:r>
              <a:rPr lang="sl-SI" sz="2800" dirty="0" smtClean="0"/>
              <a:t>Takrat </a:t>
            </a:r>
            <a:r>
              <a:rPr lang="sl-SI" sz="2800" dirty="0"/>
              <a:t>se je v mestu </a:t>
            </a:r>
            <a:r>
              <a:rPr lang="sl-SI" sz="2800" dirty="0" smtClean="0"/>
              <a:t>trgovalo.</a:t>
            </a:r>
          </a:p>
          <a:p>
            <a:pPr marL="0" indent="0">
              <a:buNone/>
            </a:pPr>
            <a:endParaRPr lang="sl-SI" sz="2800" dirty="0" smtClean="0"/>
          </a:p>
          <a:p>
            <a:pPr marL="0" indent="0">
              <a:buNone/>
            </a:pPr>
            <a:r>
              <a:rPr lang="sl-SI" sz="2800" dirty="0" smtClean="0"/>
              <a:t>Vladati </a:t>
            </a:r>
            <a:r>
              <a:rPr lang="sl-SI" sz="2800" dirty="0"/>
              <a:t>je moral tržni mir, kar je pomenilo, da je bilo prepovedano nositi orožje. </a:t>
            </a:r>
          </a:p>
        </p:txBody>
      </p:sp>
      <p:pic>
        <p:nvPicPr>
          <p:cNvPr id="4" name="Picture 6" descr="F:\KORONA VIRUS\Omerova-ilustracija2-1-e146904579290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07904" y="2276872"/>
            <a:ext cx="5321227" cy="3912667"/>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39952" y="6201195"/>
            <a:ext cx="4715073" cy="3862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0445073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grada vsebine 2"/>
          <p:cNvSpPr>
            <a:spLocks noGrp="1"/>
          </p:cNvSpPr>
          <p:nvPr>
            <p:ph idx="1"/>
          </p:nvPr>
        </p:nvSpPr>
        <p:spPr>
          <a:xfrm>
            <a:off x="251520" y="116632"/>
            <a:ext cx="8229600" cy="4525963"/>
          </a:xfrm>
        </p:spPr>
        <p:txBody>
          <a:bodyPr/>
          <a:lstStyle/>
          <a:p>
            <a:pPr marL="0" indent="0">
              <a:buNone/>
            </a:pPr>
            <a:r>
              <a:rPr lang="sl-SI" sz="2800" dirty="0"/>
              <a:t>Na tržnici so prodajali razno blago:</a:t>
            </a:r>
          </a:p>
          <a:p>
            <a:pPr>
              <a:buFontTx/>
              <a:buChar char="-"/>
            </a:pPr>
            <a:r>
              <a:rPr lang="sl-SI" sz="2800" dirty="0"/>
              <a:t>kmečke pridelke (žito, mleko, sir …),</a:t>
            </a:r>
          </a:p>
          <a:p>
            <a:pPr>
              <a:buFontTx/>
              <a:buChar char="-"/>
            </a:pPr>
            <a:r>
              <a:rPr lang="sl-SI" sz="2800" dirty="0"/>
              <a:t>obrtne izdelke (lesene, usnjene, glinene …)</a:t>
            </a:r>
          </a:p>
          <a:p>
            <a:pPr>
              <a:buFontTx/>
              <a:buChar char="-"/>
            </a:pPr>
            <a:r>
              <a:rPr lang="sl-SI" sz="2800" dirty="0" smtClean="0"/>
              <a:t>živino.</a:t>
            </a:r>
            <a:endParaRPr lang="sl-SI" sz="2800" dirty="0"/>
          </a:p>
          <a:p>
            <a:pPr marL="0" indent="0">
              <a:buNone/>
            </a:pPr>
            <a:r>
              <a:rPr lang="sl-SI" dirty="0"/>
              <a:t> </a:t>
            </a:r>
          </a:p>
          <a:p>
            <a:endParaRPr lang="sl-SI" dirty="0"/>
          </a:p>
        </p:txBody>
      </p:sp>
      <p:pic>
        <p:nvPicPr>
          <p:cNvPr id="5" name="Picture 5" descr="F:\KORONA VIRUS\images.jpg"/>
          <p:cNvPicPr>
            <a:picLocks noChangeAspect="1" noChangeArrowheads="1"/>
          </p:cNvPicPr>
          <p:nvPr/>
        </p:nvPicPr>
        <p:blipFill rotWithShape="1">
          <a:blip r:embed="rId2">
            <a:extLst>
              <a:ext uri="{28A0092B-C50C-407E-A947-70E740481C1C}">
                <a14:useLocalDpi xmlns:a14="http://schemas.microsoft.com/office/drawing/2010/main" val="0"/>
              </a:ext>
            </a:extLst>
          </a:blip>
          <a:srcRect t="52121"/>
          <a:stretch/>
        </p:blipFill>
        <p:spPr bwMode="auto">
          <a:xfrm>
            <a:off x="5302763" y="1988840"/>
            <a:ext cx="3672408" cy="245239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F:\KORONA VIRUS\images.jpg"/>
          <p:cNvPicPr>
            <a:picLocks noChangeAspect="1" noChangeArrowheads="1"/>
          </p:cNvPicPr>
          <p:nvPr/>
        </p:nvPicPr>
        <p:blipFill rotWithShape="1">
          <a:blip r:embed="rId2">
            <a:extLst>
              <a:ext uri="{28A0092B-C50C-407E-A947-70E740481C1C}">
                <a14:useLocalDpi xmlns:a14="http://schemas.microsoft.com/office/drawing/2010/main" val="0"/>
              </a:ext>
            </a:extLst>
          </a:blip>
          <a:srcRect b="48551"/>
          <a:stretch/>
        </p:blipFill>
        <p:spPr bwMode="auto">
          <a:xfrm>
            <a:off x="170384" y="2647055"/>
            <a:ext cx="5022926" cy="3604313"/>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6016" y="6403215"/>
            <a:ext cx="4572000" cy="280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0034250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515551" y="548680"/>
            <a:ext cx="8229600" cy="1143000"/>
          </a:xfrm>
        </p:spPr>
        <p:txBody>
          <a:bodyPr>
            <a:normAutofit fontScale="90000"/>
          </a:bodyPr>
          <a:lstStyle/>
          <a:p>
            <a:pPr algn="l"/>
            <a:r>
              <a:rPr lang="sl-SI" sz="3100" dirty="0" smtClean="0"/>
              <a:t>In kakšno je bilo srednjeveško mesto?</a:t>
            </a:r>
            <a:r>
              <a:rPr lang="sl-SI" b="1" dirty="0" smtClean="0"/>
              <a:t/>
            </a:r>
            <a:br>
              <a:rPr lang="sl-SI" b="1" dirty="0" smtClean="0"/>
            </a:br>
            <a:r>
              <a:rPr lang="sl-SI" sz="2000" dirty="0" smtClean="0"/>
              <a:t/>
            </a:r>
            <a:br>
              <a:rPr lang="sl-SI" sz="2000" dirty="0" smtClean="0"/>
            </a:br>
            <a:r>
              <a:rPr lang="sl-SI" sz="3100" dirty="0" smtClean="0"/>
              <a:t>Največkrat so bile hiše tesno druga ob drugi. Zgrajene so bile iz kamna in lesa, zato je večkrat prihajalo do požarov. Ulice so bile ozke.</a:t>
            </a:r>
            <a:endParaRPr lang="sl-SI" sz="3100" dirty="0"/>
          </a:p>
        </p:txBody>
      </p:sp>
      <p:sp>
        <p:nvSpPr>
          <p:cNvPr id="3" name="Ograda vsebine 2"/>
          <p:cNvSpPr>
            <a:spLocks noGrp="1"/>
          </p:cNvSpPr>
          <p:nvPr>
            <p:ph idx="1"/>
          </p:nvPr>
        </p:nvSpPr>
        <p:spPr>
          <a:xfrm>
            <a:off x="457200" y="1600200"/>
            <a:ext cx="8229600" cy="4896586"/>
          </a:xfrm>
        </p:spPr>
        <p:txBody>
          <a:bodyPr>
            <a:normAutofit fontScale="92500" lnSpcReduction="10000"/>
          </a:bodyPr>
          <a:lstStyle/>
          <a:p>
            <a:pPr marL="0" indent="0">
              <a:buNone/>
            </a:pPr>
            <a:endParaRPr lang="sl-SI" sz="2000" dirty="0" smtClean="0"/>
          </a:p>
          <a:p>
            <a:pPr marL="0" indent="0">
              <a:buNone/>
            </a:pPr>
            <a:endParaRPr lang="sl-SI" sz="2000" dirty="0"/>
          </a:p>
          <a:p>
            <a:pPr marL="0" indent="0">
              <a:buNone/>
            </a:pPr>
            <a:endParaRPr lang="sl-SI" sz="2000" dirty="0" smtClean="0"/>
          </a:p>
          <a:p>
            <a:pPr marL="0" indent="0">
              <a:buNone/>
            </a:pPr>
            <a:endParaRPr lang="sl-SI" sz="2000" dirty="0"/>
          </a:p>
          <a:p>
            <a:pPr marL="0" indent="0">
              <a:buNone/>
            </a:pPr>
            <a:endParaRPr lang="sl-SI" sz="2000" dirty="0" smtClean="0"/>
          </a:p>
          <a:p>
            <a:pPr marL="0" indent="0">
              <a:buNone/>
            </a:pPr>
            <a:endParaRPr lang="sl-SI" sz="2000" dirty="0"/>
          </a:p>
          <a:p>
            <a:pPr marL="0" indent="0">
              <a:buNone/>
            </a:pPr>
            <a:endParaRPr lang="sl-SI" sz="2000" dirty="0" smtClean="0"/>
          </a:p>
          <a:p>
            <a:pPr marL="0" indent="0">
              <a:buNone/>
            </a:pPr>
            <a:endParaRPr lang="sl-SI" sz="2000" dirty="0"/>
          </a:p>
          <a:p>
            <a:pPr marL="0" indent="0">
              <a:buNone/>
            </a:pPr>
            <a:endParaRPr lang="sl-SI" sz="2000" dirty="0" smtClean="0"/>
          </a:p>
          <a:p>
            <a:pPr marL="0" indent="0">
              <a:buNone/>
            </a:pPr>
            <a:endParaRPr lang="sl-SI" sz="2000" dirty="0"/>
          </a:p>
          <a:p>
            <a:pPr marL="0" indent="0">
              <a:buNone/>
            </a:pPr>
            <a:endParaRPr lang="sl-SI" sz="2000" dirty="0" smtClean="0"/>
          </a:p>
          <a:p>
            <a:pPr marL="0" indent="0">
              <a:buNone/>
            </a:pPr>
            <a:endParaRPr lang="sl-SI" sz="2000" dirty="0" smtClean="0"/>
          </a:p>
          <a:p>
            <a:pPr marL="0" indent="0">
              <a:buNone/>
            </a:pPr>
            <a:endParaRPr lang="sl-SI" sz="2000" dirty="0" smtClean="0"/>
          </a:p>
          <a:p>
            <a:pPr marL="0" indent="0">
              <a:buNone/>
            </a:pPr>
            <a:endParaRPr lang="sl-SI" sz="2000" dirty="0"/>
          </a:p>
          <a:p>
            <a:pPr marL="0" indent="0">
              <a:buNone/>
            </a:pPr>
            <a:r>
              <a:rPr lang="sl-SI" sz="2000" dirty="0" smtClean="0"/>
              <a:t>                            Stara mestna ulica v Škofji Loki</a:t>
            </a:r>
            <a:endParaRPr lang="sl-SI" sz="2000" dirty="0"/>
          </a:p>
        </p:txBody>
      </p:sp>
      <p:pic>
        <p:nvPicPr>
          <p:cNvPr id="4" name="Picture 2" descr="F:\KORONA VIRUS\IMG_4381_skofja_loka_rotovz_bi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48064" y="1700808"/>
            <a:ext cx="3600400" cy="4795978"/>
          </a:xfrm>
          <a:prstGeom prst="rect">
            <a:avLst/>
          </a:prstGeom>
          <a:noFill/>
          <a:extLst>
            <a:ext uri="{909E8E84-426E-40DD-AFC4-6F175D3DCCD1}">
              <a14:hiddenFill xmlns:a14="http://schemas.microsoft.com/office/drawing/2010/main">
                <a:solidFill>
                  <a:srgbClr val="FFFFFF"/>
                </a:solidFill>
              </a14:hiddenFill>
            </a:ext>
          </a:extLst>
        </p:spPr>
      </p:pic>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64088" y="6518104"/>
            <a:ext cx="3455987" cy="261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6292514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grada vsebine 2"/>
          <p:cNvSpPr>
            <a:spLocks noGrp="1"/>
          </p:cNvSpPr>
          <p:nvPr>
            <p:ph idx="1"/>
          </p:nvPr>
        </p:nvSpPr>
        <p:spPr/>
        <p:txBody>
          <a:bodyPr>
            <a:normAutofit/>
          </a:bodyPr>
          <a:lstStyle/>
          <a:p>
            <a:pPr marL="0" indent="0">
              <a:buNone/>
            </a:pPr>
            <a:r>
              <a:rPr lang="sl-SI" sz="2800" dirty="0" smtClean="0"/>
              <a:t>Pritličje meščanske hiše je bilo namenjeno obrti in trgovini.</a:t>
            </a:r>
          </a:p>
          <a:p>
            <a:pPr marL="0" indent="0">
              <a:buNone/>
            </a:pPr>
            <a:endParaRPr lang="sl-SI" sz="2800" dirty="0" smtClean="0"/>
          </a:p>
          <a:p>
            <a:pPr marL="0" indent="0">
              <a:buNone/>
            </a:pPr>
            <a:r>
              <a:rPr lang="sl-SI" sz="2800" dirty="0" smtClean="0"/>
              <a:t>V prvem nadstropju so bili bivalni prostori.</a:t>
            </a:r>
          </a:p>
          <a:p>
            <a:pPr marL="0" indent="0">
              <a:buNone/>
            </a:pPr>
            <a:endParaRPr lang="sl-SI" sz="2800" dirty="0" smtClean="0"/>
          </a:p>
          <a:p>
            <a:pPr marL="0" indent="0">
              <a:buNone/>
            </a:pPr>
            <a:r>
              <a:rPr lang="sl-SI" sz="2800" dirty="0" smtClean="0"/>
              <a:t>Na podstrešju je spala </a:t>
            </a:r>
            <a:r>
              <a:rPr lang="sl-SI" sz="2800" dirty="0" err="1" smtClean="0"/>
              <a:t>služničad</a:t>
            </a:r>
            <a:r>
              <a:rPr lang="sl-SI" sz="2800" dirty="0" smtClean="0"/>
              <a:t> ter vajenci in pomočniki, ki so takrat živeli kar v hiši svojega mojstra. </a:t>
            </a:r>
            <a:endParaRPr lang="sl-SI" sz="2800" dirty="0"/>
          </a:p>
        </p:txBody>
      </p:sp>
    </p:spTree>
    <p:extLst>
      <p:ext uri="{BB962C8B-B14F-4D97-AF65-F5344CB8AC3E}">
        <p14:creationId xmlns:p14="http://schemas.microsoft.com/office/powerpoint/2010/main" val="90601145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395536" y="332656"/>
            <a:ext cx="8229600" cy="1143000"/>
          </a:xfrm>
        </p:spPr>
        <p:txBody>
          <a:bodyPr>
            <a:normAutofit/>
          </a:bodyPr>
          <a:lstStyle/>
          <a:p>
            <a:pPr algn="l"/>
            <a:r>
              <a:rPr lang="sl-SI" sz="2800" dirty="0" smtClean="0"/>
              <a:t>Kakšno pa je bilo življenje meščanov?</a:t>
            </a:r>
            <a:r>
              <a:rPr lang="sl-SI" sz="2800" b="1" dirty="0" smtClean="0"/>
              <a:t/>
            </a:r>
            <a:br>
              <a:rPr lang="sl-SI" sz="2800" b="1" dirty="0" smtClean="0"/>
            </a:br>
            <a:endParaRPr lang="sl-SI" sz="2800" b="1" dirty="0"/>
          </a:p>
        </p:txBody>
      </p:sp>
      <p:sp>
        <p:nvSpPr>
          <p:cNvPr id="3" name="Ograda vsebine 2"/>
          <p:cNvSpPr>
            <a:spLocks noGrp="1"/>
          </p:cNvSpPr>
          <p:nvPr>
            <p:ph idx="1"/>
          </p:nvPr>
        </p:nvSpPr>
        <p:spPr/>
        <p:txBody>
          <a:bodyPr>
            <a:normAutofit/>
          </a:bodyPr>
          <a:lstStyle/>
          <a:p>
            <a:pPr marL="0" indent="0">
              <a:buNone/>
            </a:pPr>
            <a:r>
              <a:rPr lang="sl-SI" sz="2800" dirty="0" smtClean="0"/>
              <a:t>Njihov delovni dan je trajal od sončnega vzhoda do sončnega zahoda. </a:t>
            </a:r>
          </a:p>
          <a:p>
            <a:pPr marL="0" indent="0">
              <a:buNone/>
            </a:pPr>
            <a:endParaRPr lang="sl-SI" sz="2800" dirty="0"/>
          </a:p>
          <a:p>
            <a:pPr marL="0" indent="0">
              <a:buNone/>
            </a:pPr>
            <a:r>
              <a:rPr lang="sl-SI" sz="2800" dirty="0" smtClean="0"/>
              <a:t>Običajno je bila njihova hrana sestavljena iz žit, kruha, kislega zelja, mesa, rib, zelenjave in sadja. </a:t>
            </a:r>
          </a:p>
          <a:p>
            <a:pPr marL="0" indent="0">
              <a:buNone/>
            </a:pPr>
            <a:endParaRPr lang="sl-SI" sz="2800" dirty="0"/>
          </a:p>
          <a:p>
            <a:pPr marL="0" indent="0">
              <a:buNone/>
            </a:pPr>
            <a:r>
              <a:rPr lang="sl-SI" sz="2800" dirty="0" smtClean="0"/>
              <a:t>Pogosto so imeli težave z odpadki. </a:t>
            </a:r>
            <a:endParaRPr lang="sl-SI" sz="2800" dirty="0"/>
          </a:p>
        </p:txBody>
      </p:sp>
    </p:spTree>
    <p:extLst>
      <p:ext uri="{BB962C8B-B14F-4D97-AF65-F5344CB8AC3E}">
        <p14:creationId xmlns:p14="http://schemas.microsoft.com/office/powerpoint/2010/main" val="297365318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grada vsebine 2"/>
          <p:cNvSpPr>
            <a:spLocks noGrp="1"/>
          </p:cNvSpPr>
          <p:nvPr>
            <p:ph idx="1"/>
          </p:nvPr>
        </p:nvSpPr>
        <p:spPr>
          <a:xfrm>
            <a:off x="467544" y="908720"/>
            <a:ext cx="8229600" cy="4857403"/>
          </a:xfrm>
        </p:spPr>
        <p:txBody>
          <a:bodyPr>
            <a:normAutofit fontScale="92500" lnSpcReduction="20000"/>
          </a:bodyPr>
          <a:lstStyle/>
          <a:p>
            <a:pPr marL="0" indent="0">
              <a:lnSpc>
                <a:spcPct val="150000"/>
              </a:lnSpc>
              <a:buNone/>
            </a:pPr>
            <a:r>
              <a:rPr lang="sl-SI" sz="3000" dirty="0" smtClean="0"/>
              <a:t>Ulice so bile blatne, saj so prebivalci mesta vse svoje odpadke, tudi iz nočnih posod, metali na ulico. Zato je v mestu smrdelo, razmnoževale so se podgane in miši. Ljudje so se malo umivali in širile so se zelo nevarne bolezni, kot je </a:t>
            </a:r>
            <a:r>
              <a:rPr lang="sl-SI" sz="3000" dirty="0" err="1" smtClean="0"/>
              <a:t>naprimer</a:t>
            </a:r>
            <a:r>
              <a:rPr lang="sl-SI" sz="3000" dirty="0" smtClean="0"/>
              <a:t> kuga. Rekli so ji tudi črna smrt. Tedaj je veliko ljudi umrlo, ker je bila zdravstvena služba slabo razvita. </a:t>
            </a:r>
            <a:r>
              <a:rPr lang="sl-SI" sz="3000" dirty="0"/>
              <a:t>Mesta so iz strahu pred širjenjem nalezljivih bolezni uvedla </a:t>
            </a:r>
            <a:r>
              <a:rPr lang="sl-SI" sz="3000" dirty="0" smtClean="0"/>
              <a:t>karantene (osamitve). </a:t>
            </a:r>
          </a:p>
          <a:p>
            <a:pPr marL="0" indent="0">
              <a:buNone/>
            </a:pPr>
            <a:endParaRPr lang="sl-SI" sz="3000" dirty="0" smtClean="0"/>
          </a:p>
          <a:p>
            <a:endParaRPr lang="sl-SI" sz="2800" dirty="0"/>
          </a:p>
        </p:txBody>
      </p:sp>
    </p:spTree>
    <p:extLst>
      <p:ext uri="{BB962C8B-B14F-4D97-AF65-F5344CB8AC3E}">
        <p14:creationId xmlns:p14="http://schemas.microsoft.com/office/powerpoint/2010/main" val="48611606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grada vsebine 2"/>
          <p:cNvSpPr>
            <a:spLocks noGrp="1"/>
          </p:cNvSpPr>
          <p:nvPr>
            <p:ph idx="1"/>
          </p:nvPr>
        </p:nvSpPr>
        <p:spPr>
          <a:xfrm>
            <a:off x="323528" y="188640"/>
            <a:ext cx="8568952" cy="6192688"/>
          </a:xfrm>
        </p:spPr>
        <p:txBody>
          <a:bodyPr>
            <a:noAutofit/>
          </a:bodyPr>
          <a:lstStyle/>
          <a:p>
            <a:pPr marL="0" indent="0">
              <a:buNone/>
            </a:pPr>
            <a:r>
              <a:rPr lang="sl-SI" sz="2800" dirty="0" smtClean="0"/>
              <a:t>Danes so zdravstvene službe precej bolj razvite, naše higienske navade pa veliko boljše kot takrat. </a:t>
            </a:r>
            <a:r>
              <a:rPr lang="sl-SI" sz="2800" dirty="0"/>
              <a:t>Vendar </a:t>
            </a:r>
            <a:r>
              <a:rPr lang="sl-SI" sz="2800" dirty="0" smtClean="0"/>
              <a:t>imamo tudi </a:t>
            </a:r>
            <a:r>
              <a:rPr lang="sl-SI" sz="2800" dirty="0"/>
              <a:t>mi </a:t>
            </a:r>
            <a:r>
              <a:rPr lang="sl-SI" sz="2800" dirty="0" smtClean="0"/>
              <a:t>v </a:t>
            </a:r>
            <a:r>
              <a:rPr lang="sl-SI" sz="2800" dirty="0"/>
              <a:t>teh izrednih okoliščinah, ko je prisoten </a:t>
            </a:r>
            <a:r>
              <a:rPr lang="sl-SI" sz="2800" dirty="0" err="1"/>
              <a:t>koronavirus</a:t>
            </a:r>
            <a:r>
              <a:rPr lang="sl-SI" sz="2800" dirty="0"/>
              <a:t>, posebna pravila. </a:t>
            </a:r>
            <a:endParaRPr lang="sl-SI" sz="2800" dirty="0" smtClean="0"/>
          </a:p>
          <a:p>
            <a:pPr marL="0" indent="0">
              <a:buNone/>
            </a:pPr>
            <a:r>
              <a:rPr lang="sl-SI" sz="2800" dirty="0"/>
              <a:t/>
            </a:r>
            <a:br>
              <a:rPr lang="sl-SI" sz="2800" dirty="0"/>
            </a:br>
            <a:r>
              <a:rPr lang="sl-SI" sz="2800" dirty="0"/>
              <a:t>V</a:t>
            </a:r>
            <a:r>
              <a:rPr lang="sl-SI" sz="2800" dirty="0" smtClean="0"/>
              <a:t>sak po svojih močeh moramo  prispevati k temu, da se bomo </a:t>
            </a:r>
            <a:r>
              <a:rPr lang="sl-SI" sz="2800" dirty="0" err="1" smtClean="0"/>
              <a:t>čimprej</a:t>
            </a:r>
            <a:r>
              <a:rPr lang="sl-SI" sz="2800" dirty="0" smtClean="0"/>
              <a:t> vrnili v šolske klopi. </a:t>
            </a:r>
            <a:endParaRPr lang="sl-SI" sz="2800" dirty="0"/>
          </a:p>
          <a:p>
            <a:pPr marL="0" indent="0">
              <a:buNone/>
            </a:pPr>
            <a:r>
              <a:rPr lang="sl-SI" sz="2800" dirty="0" smtClean="0"/>
              <a:t>Ne pozabimo:</a:t>
            </a:r>
          </a:p>
          <a:p>
            <a:r>
              <a:rPr lang="sl-SI" sz="2800" dirty="0" smtClean="0"/>
              <a:t>Ostajamo doma!</a:t>
            </a:r>
          </a:p>
          <a:p>
            <a:r>
              <a:rPr lang="sl-SI" sz="2800" dirty="0" smtClean="0"/>
              <a:t>Na sprehod/pohod gremo v krogu svoje družine, ne družimo se z drugimi!</a:t>
            </a:r>
          </a:p>
          <a:p>
            <a:r>
              <a:rPr lang="sl-SI" sz="2800" dirty="0" smtClean="0"/>
              <a:t>Umivamo in razkužujemo si roke!</a:t>
            </a:r>
          </a:p>
          <a:p>
            <a:r>
              <a:rPr lang="sl-SI" sz="2800" dirty="0" smtClean="0"/>
              <a:t>Kihamo v rokav ali robček!</a:t>
            </a:r>
          </a:p>
          <a:p>
            <a:r>
              <a:rPr lang="sl-SI" sz="2800" dirty="0" smtClean="0"/>
              <a:t>Zračimo prostore!</a:t>
            </a:r>
            <a:endParaRPr lang="sl-SI" sz="2800" dirty="0"/>
          </a:p>
        </p:txBody>
      </p:sp>
    </p:spTree>
    <p:extLst>
      <p:ext uri="{BB962C8B-B14F-4D97-AF65-F5344CB8AC3E}">
        <p14:creationId xmlns:p14="http://schemas.microsoft.com/office/powerpoint/2010/main" val="348574975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normAutofit/>
          </a:bodyPr>
          <a:lstStyle/>
          <a:p>
            <a:pPr algn="l"/>
            <a:r>
              <a:rPr lang="sl-SI" sz="2800" dirty="0" smtClean="0"/>
              <a:t>Vrnimo se spet k naši temi – srednjeveškim mestom.</a:t>
            </a:r>
            <a:endParaRPr lang="sl-SI" sz="2800" dirty="0"/>
          </a:p>
        </p:txBody>
      </p:sp>
      <p:sp>
        <p:nvSpPr>
          <p:cNvPr id="3" name="Ograda vsebine 2"/>
          <p:cNvSpPr>
            <a:spLocks noGrp="1"/>
          </p:cNvSpPr>
          <p:nvPr>
            <p:ph idx="1"/>
          </p:nvPr>
        </p:nvSpPr>
        <p:spPr>
          <a:xfrm>
            <a:off x="395536" y="2492896"/>
            <a:ext cx="8229600" cy="4525963"/>
          </a:xfrm>
        </p:spPr>
        <p:txBody>
          <a:bodyPr>
            <a:normAutofit/>
          </a:bodyPr>
          <a:lstStyle/>
          <a:p>
            <a:pPr marL="0" indent="0">
              <a:buNone/>
            </a:pPr>
            <a:r>
              <a:rPr lang="sl-SI" sz="2800" dirty="0"/>
              <a:t>V mnogih slovenskih mestih so se ohranila mestna jedra, kjer še lahko vidimo, kakšno je bilo mesto nekoč. </a:t>
            </a:r>
            <a:br>
              <a:rPr lang="sl-SI" sz="2800" dirty="0"/>
            </a:br>
            <a:r>
              <a:rPr lang="sl-SI" sz="2800" dirty="0"/>
              <a:t/>
            </a:r>
            <a:br>
              <a:rPr lang="sl-SI" sz="2800" dirty="0"/>
            </a:br>
            <a:r>
              <a:rPr lang="sl-SI" sz="2800" dirty="0"/>
              <a:t>Mnoge hiše so prenovljene in urejene tako, da je v njih življenje prijetno tudi za sodobnega človeka, na zunaj pa je njihova podoba ostala kot nekoč.</a:t>
            </a:r>
          </a:p>
        </p:txBody>
      </p:sp>
    </p:spTree>
    <p:extLst>
      <p:ext uri="{BB962C8B-B14F-4D97-AF65-F5344CB8AC3E}">
        <p14:creationId xmlns:p14="http://schemas.microsoft.com/office/powerpoint/2010/main" val="40521270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normAutofit fontScale="90000"/>
          </a:bodyPr>
          <a:lstStyle/>
          <a:p>
            <a:r>
              <a:rPr lang="sl-SI" dirty="0" smtClean="0"/>
              <a:t/>
            </a:r>
            <a:br>
              <a:rPr lang="sl-SI" dirty="0" smtClean="0"/>
            </a:br>
            <a:r>
              <a:rPr lang="sl-SI" dirty="0"/>
              <a:t/>
            </a:r>
            <a:br>
              <a:rPr lang="sl-SI" dirty="0"/>
            </a:br>
            <a:r>
              <a:rPr lang="sl-SI" dirty="0" smtClean="0"/>
              <a:t/>
            </a:r>
            <a:br>
              <a:rPr lang="sl-SI" dirty="0" smtClean="0"/>
            </a:br>
            <a:r>
              <a:rPr lang="sl-SI" sz="3100" dirty="0" smtClean="0"/>
              <a:t>Primer tipičnega srednjeveškega mesta je Škofja Loka, ki je </a:t>
            </a:r>
            <a:r>
              <a:rPr lang="sl-SI" sz="3200" dirty="0" smtClean="0"/>
              <a:t>eno </a:t>
            </a:r>
            <a:r>
              <a:rPr lang="sl-SI" sz="3200" dirty="0"/>
              <a:t>najbolj pristnih srednjeveških mest v </a:t>
            </a:r>
            <a:r>
              <a:rPr lang="sl-SI" sz="3200" dirty="0" smtClean="0"/>
              <a:t>Evropi.</a:t>
            </a:r>
            <a:r>
              <a:rPr lang="sl-SI" sz="3100" dirty="0"/>
              <a:t/>
            </a:r>
            <a:br>
              <a:rPr lang="sl-SI" sz="3100" dirty="0"/>
            </a:br>
            <a:r>
              <a:rPr lang="sl-SI" sz="3100" dirty="0" smtClean="0"/>
              <a:t>Nad mestom stoji srednjeveški </a:t>
            </a:r>
            <a:r>
              <a:rPr lang="sl-SI" sz="3100" dirty="0"/>
              <a:t>Loški grad </a:t>
            </a:r>
            <a:r>
              <a:rPr lang="sl-SI" sz="3100" dirty="0" smtClean="0"/>
              <a:t>(13</a:t>
            </a:r>
            <a:r>
              <a:rPr lang="sl-SI" sz="3100" dirty="0"/>
              <a:t>. </a:t>
            </a:r>
            <a:r>
              <a:rPr lang="sl-SI" sz="3100" dirty="0" smtClean="0"/>
              <a:t>stoletje), </a:t>
            </a:r>
            <a:r>
              <a:rPr lang="sl-SI" sz="3100" dirty="0"/>
              <a:t>v katerem danes domuje Loški muzej s številnimi zbirkami.</a:t>
            </a:r>
            <a:br>
              <a:rPr lang="sl-SI" sz="3100" dirty="0"/>
            </a:br>
            <a:endParaRPr lang="sl-SI" sz="3100" dirty="0"/>
          </a:p>
        </p:txBody>
      </p:sp>
      <p:pic>
        <p:nvPicPr>
          <p:cNvPr id="5" name="Ograda vsebine 3" descr="F:\KORONA VIRUS\cropped_skofjaloka2537.jpg"/>
          <p:cNvPicPr>
            <a:picLocks noGrp="1"/>
          </p:cNvPicPr>
          <p:nvPr>
            <p:ph idx="1"/>
          </p:nvPr>
        </p:nvPicPr>
        <p:blipFill rotWithShape="1">
          <a:blip r:embed="rId3" cstate="print">
            <a:extLst>
              <a:ext uri="{28A0092B-C50C-407E-A947-70E740481C1C}">
                <a14:useLocalDpi xmlns:a14="http://schemas.microsoft.com/office/drawing/2010/main" val="0"/>
              </a:ext>
            </a:extLst>
          </a:blip>
          <a:srcRect l="384" t="7036" r="-384" b="8862"/>
          <a:stretch/>
        </p:blipFill>
        <p:spPr bwMode="auto">
          <a:xfrm>
            <a:off x="251520" y="2564904"/>
            <a:ext cx="8640960" cy="3816424"/>
          </a:xfrm>
          <a:prstGeom prst="rect">
            <a:avLst/>
          </a:prstGeom>
          <a:noFill/>
          <a:ln>
            <a:noFill/>
          </a:ln>
        </p:spPr>
      </p:pic>
      <p:pic>
        <p:nvPicPr>
          <p:cNvPr id="614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64088" y="6453336"/>
            <a:ext cx="3455987" cy="261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1253885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ctrTitle"/>
          </p:nvPr>
        </p:nvSpPr>
        <p:spPr>
          <a:xfrm>
            <a:off x="683568" y="116632"/>
            <a:ext cx="7772400" cy="2152824"/>
          </a:xfrm>
        </p:spPr>
        <p:txBody>
          <a:bodyPr>
            <a:noAutofit/>
          </a:bodyPr>
          <a:lstStyle/>
          <a:p>
            <a:r>
              <a:rPr lang="sl-SI" sz="6600" b="1" dirty="0" smtClean="0"/>
              <a:t>IZ ŽIVLJENJA V MESTIH</a:t>
            </a:r>
            <a:endParaRPr lang="sl-SI" sz="6600" b="1" dirty="0"/>
          </a:p>
        </p:txBody>
      </p:sp>
      <p:sp>
        <p:nvSpPr>
          <p:cNvPr id="3" name="Podnaslov 2"/>
          <p:cNvSpPr>
            <a:spLocks noGrp="1"/>
          </p:cNvSpPr>
          <p:nvPr>
            <p:ph type="subTitle" idx="1"/>
          </p:nvPr>
        </p:nvSpPr>
        <p:spPr/>
        <p:txBody>
          <a:bodyPr>
            <a:normAutofit/>
          </a:bodyPr>
          <a:lstStyle/>
          <a:p>
            <a:endParaRPr lang="sl-SI" dirty="0"/>
          </a:p>
        </p:txBody>
      </p:sp>
      <p:pic>
        <p:nvPicPr>
          <p:cNvPr id="9218" name="Picture 2" descr="F:\KORONA VIRUS\imag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2269456"/>
            <a:ext cx="7632848" cy="4234836"/>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49649" y="6524930"/>
            <a:ext cx="5438775" cy="261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4938855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323528" y="116632"/>
            <a:ext cx="8229600" cy="1143000"/>
          </a:xfrm>
        </p:spPr>
        <p:txBody>
          <a:bodyPr>
            <a:noAutofit/>
          </a:bodyPr>
          <a:lstStyle/>
          <a:p>
            <a:pPr algn="l"/>
            <a:r>
              <a:rPr lang="sl-SI" sz="2800" dirty="0" smtClean="0"/>
              <a:t>Tu je doma Škofjeloški pasijon - največja gledališka predstava </a:t>
            </a:r>
            <a:r>
              <a:rPr lang="sl-SI" sz="2800" dirty="0"/>
              <a:t>na prostem. </a:t>
            </a:r>
          </a:p>
        </p:txBody>
      </p:sp>
      <p:pic>
        <p:nvPicPr>
          <p:cNvPr id="3074" name="Picture 2" descr="F:\KORONA VIRUS\1042527839_0.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30664" y="4005064"/>
            <a:ext cx="3827326" cy="2551551"/>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F:\KORONA VIRUS\skofjeloski-pasijon-980x55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70528" y="836712"/>
            <a:ext cx="4994820" cy="2808312"/>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F:\KORONA VIRUS\IMG_0148.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4250" y="1412776"/>
            <a:ext cx="3072342" cy="2304256"/>
          </a:xfrm>
          <a:prstGeom prst="rect">
            <a:avLst/>
          </a:prstGeom>
          <a:noFill/>
          <a:extLst>
            <a:ext uri="{909E8E84-426E-40DD-AFC4-6F175D3DCCD1}">
              <a14:hiddenFill xmlns:a14="http://schemas.microsoft.com/office/drawing/2010/main">
                <a:solidFill>
                  <a:srgbClr val="FFFFFF"/>
                </a:solidFill>
              </a14:hiddenFill>
            </a:ext>
          </a:extLst>
        </p:spPr>
      </p:pic>
      <p:pic>
        <p:nvPicPr>
          <p:cNvPr id="3077" name="Picture 5" descr="F:\KORONA VIRUS\IMG_01461.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b="10864"/>
          <a:stretch/>
        </p:blipFill>
        <p:spPr bwMode="auto">
          <a:xfrm>
            <a:off x="4788024" y="3853818"/>
            <a:ext cx="4045343" cy="2704385"/>
          </a:xfrm>
          <a:prstGeom prst="rect">
            <a:avLst/>
          </a:prstGeom>
          <a:noFill/>
          <a:extLst>
            <a:ext uri="{909E8E84-426E-40DD-AFC4-6F175D3DCCD1}">
              <a14:hiddenFill xmlns:a14="http://schemas.microsoft.com/office/drawing/2010/main">
                <a:solidFill>
                  <a:srgbClr val="FFFFFF"/>
                </a:solidFill>
              </a14:hiddenFill>
            </a:ext>
          </a:extLst>
        </p:spPr>
      </p:pic>
      <p:pic>
        <p:nvPicPr>
          <p:cNvPr id="8194"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6370" y="6641887"/>
            <a:ext cx="8126413"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859926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noAutofit/>
          </a:bodyPr>
          <a:lstStyle/>
          <a:p>
            <a:pPr algn="l"/>
            <a:r>
              <a:rPr lang="sl-SI" sz="2800" dirty="0"/>
              <a:t>Na sliki so lepo vidne značilnosti srednjeveških mest: ozke ulice, hiše tesno druga ob drugi, trg s cerkvijo, v bližini grad …</a:t>
            </a:r>
          </a:p>
        </p:txBody>
      </p:sp>
      <p:sp>
        <p:nvSpPr>
          <p:cNvPr id="3" name="Ograda vsebine 2"/>
          <p:cNvSpPr>
            <a:spLocks noGrp="1"/>
          </p:cNvSpPr>
          <p:nvPr>
            <p:ph idx="1"/>
          </p:nvPr>
        </p:nvSpPr>
        <p:spPr>
          <a:xfrm>
            <a:off x="487018" y="1988840"/>
            <a:ext cx="8229600" cy="4525963"/>
          </a:xfrm>
        </p:spPr>
        <p:txBody>
          <a:bodyPr>
            <a:normAutofit/>
          </a:bodyPr>
          <a:lstStyle/>
          <a:p>
            <a:pPr marL="0" indent="0">
              <a:buNone/>
            </a:pPr>
            <a:endParaRPr lang="sl-SI" sz="2000" dirty="0" smtClean="0"/>
          </a:p>
          <a:p>
            <a:pPr marL="0" indent="0">
              <a:buNone/>
            </a:pPr>
            <a:endParaRPr lang="sl-SI" sz="2000" dirty="0"/>
          </a:p>
          <a:p>
            <a:pPr marL="0" indent="0">
              <a:buNone/>
            </a:pPr>
            <a:endParaRPr lang="sl-SI" sz="2000" dirty="0" smtClean="0"/>
          </a:p>
          <a:p>
            <a:pPr marL="0" indent="0">
              <a:buNone/>
            </a:pPr>
            <a:endParaRPr lang="sl-SI" sz="2000" dirty="0"/>
          </a:p>
          <a:p>
            <a:pPr marL="0" indent="0">
              <a:buNone/>
            </a:pPr>
            <a:endParaRPr lang="sl-SI" sz="2000" dirty="0" smtClean="0"/>
          </a:p>
          <a:p>
            <a:pPr marL="0" indent="0">
              <a:buNone/>
            </a:pPr>
            <a:endParaRPr lang="sl-SI" sz="2000" dirty="0"/>
          </a:p>
          <a:p>
            <a:pPr marL="0" indent="0">
              <a:buNone/>
            </a:pPr>
            <a:endParaRPr lang="sl-SI" sz="2000" dirty="0" smtClean="0"/>
          </a:p>
          <a:p>
            <a:pPr marL="0" indent="0">
              <a:buNone/>
            </a:pPr>
            <a:endParaRPr lang="sl-SI" sz="2000" dirty="0"/>
          </a:p>
          <a:p>
            <a:pPr marL="0" indent="0">
              <a:buNone/>
            </a:pPr>
            <a:endParaRPr lang="sl-SI" sz="2000" dirty="0" smtClean="0"/>
          </a:p>
          <a:p>
            <a:pPr marL="0" indent="0">
              <a:buNone/>
            </a:pPr>
            <a:endParaRPr lang="sl-SI" sz="2000" dirty="0"/>
          </a:p>
          <a:p>
            <a:pPr marL="0" indent="0">
              <a:buNone/>
            </a:pPr>
            <a:endParaRPr lang="sl-SI" sz="2000" dirty="0" smtClean="0"/>
          </a:p>
          <a:p>
            <a:pPr marL="0" indent="0">
              <a:buNone/>
            </a:pPr>
            <a:r>
              <a:rPr lang="sl-SI" sz="2000" dirty="0" smtClean="0"/>
              <a:t>            Škofja Loka</a:t>
            </a:r>
            <a:endParaRPr lang="sl-SI" sz="2000" dirty="0"/>
          </a:p>
        </p:txBody>
      </p:sp>
      <p:pic>
        <p:nvPicPr>
          <p:cNvPr id="5" name="Picture 2" descr="F:\KORONA VIRUS\medmestni-potepi_obzidana-mesta_Škofja-Loka-1-845x68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55776" y="1340768"/>
            <a:ext cx="6192688" cy="5012780"/>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10259" y="6453336"/>
            <a:ext cx="3455987" cy="261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9966684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457200" y="274638"/>
            <a:ext cx="8229600" cy="5098578"/>
          </a:xfrm>
        </p:spPr>
        <p:txBody>
          <a:bodyPr>
            <a:normAutofit/>
          </a:bodyPr>
          <a:lstStyle/>
          <a:p>
            <a:pPr algn="l"/>
            <a:r>
              <a:rPr lang="sl-SI" sz="2800" dirty="0" smtClean="0"/>
              <a:t>Ali veš:</a:t>
            </a:r>
            <a:br>
              <a:rPr lang="sl-SI" sz="2800" dirty="0" smtClean="0"/>
            </a:br>
            <a:r>
              <a:rPr lang="sl-SI" sz="2800" dirty="0" smtClean="0"/>
              <a:t/>
            </a:r>
            <a:br>
              <a:rPr lang="sl-SI" sz="2800" dirty="0" smtClean="0"/>
            </a:br>
            <a:r>
              <a:rPr lang="sl-SI" sz="2800" dirty="0" smtClean="0"/>
              <a:t>- da so se v Podčetrtku, ki ga danes poznamo po toplicah Terme </a:t>
            </a:r>
            <a:r>
              <a:rPr lang="sl-SI" sz="2800" dirty="0" err="1" smtClean="0"/>
              <a:t>Olimie</a:t>
            </a:r>
            <a:r>
              <a:rPr lang="sl-SI" sz="2800" dirty="0" smtClean="0"/>
              <a:t>, zbirali trgovci ob četrtkih,</a:t>
            </a:r>
            <a:br>
              <a:rPr lang="sl-SI" sz="2800" dirty="0" smtClean="0"/>
            </a:br>
            <a:r>
              <a:rPr lang="sl-SI" sz="2800" dirty="0" smtClean="0"/>
              <a:t/>
            </a:r>
            <a:br>
              <a:rPr lang="sl-SI" sz="2800" dirty="0" smtClean="0"/>
            </a:br>
            <a:r>
              <a:rPr lang="sl-SI" sz="2800" dirty="0" smtClean="0"/>
              <a:t>- da je Podsreda dobila ime po svojem tržnem dnevu – sredi.</a:t>
            </a:r>
            <a:endParaRPr lang="sl-SI" sz="2800" dirty="0"/>
          </a:p>
        </p:txBody>
      </p:sp>
    </p:spTree>
    <p:extLst>
      <p:ext uri="{BB962C8B-B14F-4D97-AF65-F5344CB8AC3E}">
        <p14:creationId xmlns:p14="http://schemas.microsoft.com/office/powerpoint/2010/main" val="390415694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457200" y="274638"/>
            <a:ext cx="8229600" cy="346050"/>
          </a:xfrm>
        </p:spPr>
        <p:txBody>
          <a:bodyPr>
            <a:normAutofit fontScale="90000"/>
          </a:bodyPr>
          <a:lstStyle/>
          <a:p>
            <a:pPr algn="l"/>
            <a:r>
              <a:rPr lang="sl-SI" dirty="0" smtClean="0"/>
              <a:t/>
            </a:r>
            <a:br>
              <a:rPr lang="sl-SI" dirty="0" smtClean="0"/>
            </a:br>
            <a:r>
              <a:rPr lang="sl-SI" dirty="0"/>
              <a:t/>
            </a:r>
            <a:br>
              <a:rPr lang="sl-SI" dirty="0"/>
            </a:br>
            <a:r>
              <a:rPr lang="sl-SI" dirty="0" smtClean="0"/>
              <a:t/>
            </a:r>
            <a:br>
              <a:rPr lang="sl-SI" dirty="0" smtClean="0"/>
            </a:br>
            <a:r>
              <a:rPr lang="sl-SI" sz="3100" dirty="0" smtClean="0"/>
              <a:t>Veliko si že izvedel o življenju v srednjeveških mestih. </a:t>
            </a:r>
            <a:br>
              <a:rPr lang="sl-SI" sz="3100" dirty="0" smtClean="0"/>
            </a:br>
            <a:r>
              <a:rPr lang="sl-SI" sz="3100" dirty="0" smtClean="0"/>
              <a:t/>
            </a:r>
            <a:br>
              <a:rPr lang="sl-SI" sz="3100" dirty="0" smtClean="0"/>
            </a:br>
            <a:r>
              <a:rPr lang="sl-SI" sz="3100" dirty="0" smtClean="0"/>
              <a:t>Preberi si še vsebine v U. str. 82 in 83 (Iz življenja v mestih), potem pa boš moral nekaj narediti tudi sam. </a:t>
            </a:r>
            <a:endParaRPr lang="sl-SI" sz="3100" dirty="0"/>
          </a:p>
        </p:txBody>
      </p:sp>
      <p:pic>
        <p:nvPicPr>
          <p:cNvPr id="3" name="Picture 2" descr="F:\KORONA VIRUS\index.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66699" y="2564904"/>
            <a:ext cx="4234691" cy="3672408"/>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07402" y="6237312"/>
            <a:ext cx="3193988" cy="302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8581610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normAutofit fontScale="90000"/>
          </a:bodyPr>
          <a:lstStyle/>
          <a:p>
            <a:pPr algn="l"/>
            <a:r>
              <a:rPr lang="sl-SI" dirty="0" smtClean="0"/>
              <a:t/>
            </a:r>
            <a:br>
              <a:rPr lang="sl-SI" dirty="0" smtClean="0"/>
            </a:br>
            <a:endParaRPr lang="sl-SI" sz="3100" dirty="0"/>
          </a:p>
        </p:txBody>
      </p:sp>
      <p:sp>
        <p:nvSpPr>
          <p:cNvPr id="3" name="Ograda vsebine 2"/>
          <p:cNvSpPr>
            <a:spLocks noGrp="1"/>
          </p:cNvSpPr>
          <p:nvPr>
            <p:ph idx="1"/>
          </p:nvPr>
        </p:nvSpPr>
        <p:spPr>
          <a:xfrm>
            <a:off x="457200" y="476672"/>
            <a:ext cx="8229600" cy="5649491"/>
          </a:xfrm>
        </p:spPr>
        <p:txBody>
          <a:bodyPr>
            <a:normAutofit/>
          </a:bodyPr>
          <a:lstStyle/>
          <a:p>
            <a:pPr marL="0" indent="0">
              <a:buNone/>
            </a:pPr>
            <a:r>
              <a:rPr lang="sl-SI" sz="2800" dirty="0" smtClean="0"/>
              <a:t> Zapiši v zvezek:	</a:t>
            </a:r>
          </a:p>
          <a:p>
            <a:pPr marL="0" indent="0">
              <a:buNone/>
            </a:pPr>
            <a:endParaRPr lang="sl-SI" sz="2800" dirty="0">
              <a:solidFill>
                <a:srgbClr val="FF0000"/>
              </a:solidFill>
            </a:endParaRPr>
          </a:p>
          <a:p>
            <a:pPr marL="0" indent="0" algn="ctr">
              <a:buNone/>
            </a:pPr>
            <a:r>
              <a:rPr lang="sl-SI" sz="2800" b="1" dirty="0" smtClean="0">
                <a:solidFill>
                  <a:srgbClr val="FF0000"/>
                </a:solidFill>
              </a:rPr>
              <a:t>IZ </a:t>
            </a:r>
            <a:r>
              <a:rPr lang="sl-SI" sz="2800" b="1" dirty="0">
                <a:solidFill>
                  <a:srgbClr val="FF0000"/>
                </a:solidFill>
              </a:rPr>
              <a:t>ŽIVLJENJA V MESTIH</a:t>
            </a:r>
            <a:endParaRPr lang="sl-SI" sz="2800" dirty="0">
              <a:solidFill>
                <a:srgbClr val="FF0000"/>
              </a:solidFill>
            </a:endParaRPr>
          </a:p>
          <a:p>
            <a:endParaRPr lang="sl-SI" sz="2800" dirty="0">
              <a:solidFill>
                <a:srgbClr val="FF0000"/>
              </a:solidFill>
            </a:endParaRPr>
          </a:p>
          <a:p>
            <a:pPr marL="0" indent="0">
              <a:buNone/>
            </a:pPr>
            <a:r>
              <a:rPr lang="sl-SI" sz="2800" dirty="0"/>
              <a:t>Prva mesta so nastala ob pomembnih vodnih ali kopnih poteh. Tu se je pomemben del življenja odvijal v času tržnih dni. Zdravstvene in higienske razmere so bile slabe, zato so se širile nevarne bolezni, kot je kuga. V mnogih slovenskih mestih so se ohranila mestna jedra, kjer še lahko vidimo, kakšna so bila mesta nekoč.</a:t>
            </a:r>
          </a:p>
          <a:p>
            <a:pPr marL="0" indent="0">
              <a:buNone/>
            </a:pPr>
            <a:r>
              <a:rPr lang="sl-SI" sz="2800" dirty="0"/>
              <a:t> </a:t>
            </a:r>
          </a:p>
          <a:p>
            <a:endParaRPr lang="sl-SI" dirty="0"/>
          </a:p>
        </p:txBody>
      </p:sp>
    </p:spTree>
    <p:extLst>
      <p:ext uri="{BB962C8B-B14F-4D97-AF65-F5344CB8AC3E}">
        <p14:creationId xmlns:p14="http://schemas.microsoft.com/office/powerpoint/2010/main" val="84914243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251520" y="-99392"/>
            <a:ext cx="8496944" cy="2160240"/>
          </a:xfrm>
        </p:spPr>
        <p:txBody>
          <a:bodyPr>
            <a:normAutofit/>
          </a:bodyPr>
          <a:lstStyle/>
          <a:p>
            <a:pPr algn="l"/>
            <a:r>
              <a:rPr lang="sl-SI" dirty="0"/>
              <a:t> </a:t>
            </a:r>
            <a:br>
              <a:rPr lang="sl-SI" dirty="0"/>
            </a:br>
            <a:endParaRPr lang="sl-SI" dirty="0"/>
          </a:p>
        </p:txBody>
      </p:sp>
      <p:sp>
        <p:nvSpPr>
          <p:cNvPr id="3" name="Ograda vsebine 2"/>
          <p:cNvSpPr>
            <a:spLocks noGrp="1"/>
          </p:cNvSpPr>
          <p:nvPr>
            <p:ph idx="1"/>
          </p:nvPr>
        </p:nvSpPr>
        <p:spPr>
          <a:xfrm>
            <a:off x="467544" y="260648"/>
            <a:ext cx="8229600" cy="6912768"/>
          </a:xfrm>
        </p:spPr>
        <p:txBody>
          <a:bodyPr>
            <a:normAutofit/>
          </a:bodyPr>
          <a:lstStyle/>
          <a:p>
            <a:pPr marL="0" lvl="0" indent="0">
              <a:buNone/>
            </a:pPr>
            <a:r>
              <a:rPr lang="sl-SI" sz="2800" dirty="0" smtClean="0"/>
              <a:t>Preveri</a:t>
            </a:r>
            <a:r>
              <a:rPr lang="sl-SI" sz="2800" dirty="0"/>
              <a:t>, koliko si si zapomnil in poskusi ustno odgovoriti na vprašanja. Če ne bo šlo, si pomagaj z učbenikom </a:t>
            </a:r>
            <a:r>
              <a:rPr lang="sl-SI" sz="2800" dirty="0" smtClean="0"/>
              <a:t>ali </a:t>
            </a:r>
            <a:r>
              <a:rPr lang="sl-SI" sz="2800" dirty="0"/>
              <a:t>še enkrat preglej predstavitev.</a:t>
            </a:r>
            <a:endParaRPr lang="sl-SI" sz="2800" dirty="0" smtClean="0"/>
          </a:p>
          <a:p>
            <a:pPr lvl="0"/>
            <a:endParaRPr lang="sl-SI" sz="2800" dirty="0"/>
          </a:p>
          <a:p>
            <a:pPr lvl="0"/>
            <a:r>
              <a:rPr lang="sl-SI" sz="2800" dirty="0" smtClean="0"/>
              <a:t>Kdo </a:t>
            </a:r>
            <a:r>
              <a:rPr lang="sl-SI" sz="2800" dirty="0"/>
              <a:t>je živel v srednjeveškem mestu?</a:t>
            </a:r>
          </a:p>
          <a:p>
            <a:pPr lvl="0"/>
            <a:r>
              <a:rPr lang="sl-SI" sz="2800" dirty="0"/>
              <a:t>Kje so </a:t>
            </a:r>
            <a:r>
              <a:rPr lang="sl-SI" sz="2800" dirty="0" smtClean="0"/>
              <a:t>ljudje kupovali </a:t>
            </a:r>
            <a:r>
              <a:rPr lang="sl-SI" sz="2800" dirty="0"/>
              <a:t>hrano?</a:t>
            </a:r>
          </a:p>
          <a:p>
            <a:pPr lvl="0"/>
            <a:r>
              <a:rPr lang="sl-SI" sz="2800" dirty="0"/>
              <a:t>Kaj je tržni dan? </a:t>
            </a:r>
          </a:p>
          <a:p>
            <a:pPr lvl="0"/>
            <a:r>
              <a:rPr lang="sl-SI" sz="2800" dirty="0" smtClean="0"/>
              <a:t>Kaj </a:t>
            </a:r>
            <a:r>
              <a:rPr lang="sl-SI" sz="2800" dirty="0"/>
              <a:t>je bilo potrebno upoštevati na tržni dan?</a:t>
            </a:r>
          </a:p>
          <a:p>
            <a:pPr lvl="0"/>
            <a:r>
              <a:rPr lang="sl-SI" sz="2800" dirty="0" smtClean="0"/>
              <a:t>Katero </a:t>
            </a:r>
            <a:r>
              <a:rPr lang="sl-SI" sz="2800" dirty="0"/>
              <a:t>hrano so </a:t>
            </a:r>
            <a:r>
              <a:rPr lang="sl-SI" sz="2800" dirty="0" smtClean="0"/>
              <a:t>uživali meščani?</a:t>
            </a:r>
            <a:endParaRPr lang="sl-SI" sz="2800" dirty="0"/>
          </a:p>
          <a:p>
            <a:pPr lvl="0"/>
            <a:r>
              <a:rPr lang="sl-SI" sz="2800" dirty="0" smtClean="0"/>
              <a:t>Katera </a:t>
            </a:r>
            <a:r>
              <a:rPr lang="sl-SI" sz="2800" dirty="0"/>
              <a:t>bolezen je pogosto zajela srednjeveška mesta?</a:t>
            </a:r>
          </a:p>
          <a:p>
            <a:pPr lvl="0"/>
            <a:r>
              <a:rPr lang="sl-SI" sz="2800" dirty="0"/>
              <a:t>Kaj misliš, zakaj je bila tako nalezljiva in smrtonosna?</a:t>
            </a:r>
          </a:p>
          <a:p>
            <a:pPr marL="0" indent="0">
              <a:buNone/>
            </a:pPr>
            <a:endParaRPr lang="sl-SI" sz="2800" dirty="0"/>
          </a:p>
        </p:txBody>
      </p:sp>
    </p:spTree>
    <p:extLst>
      <p:ext uri="{BB962C8B-B14F-4D97-AF65-F5344CB8AC3E}">
        <p14:creationId xmlns:p14="http://schemas.microsoft.com/office/powerpoint/2010/main" val="276222441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684584" y="476672"/>
            <a:ext cx="9371384" cy="562074"/>
          </a:xfrm>
        </p:spPr>
        <p:txBody>
          <a:bodyPr>
            <a:noAutofit/>
          </a:bodyPr>
          <a:lstStyle/>
          <a:p>
            <a:r>
              <a:rPr lang="sl-SI" sz="2800" dirty="0"/>
              <a:t/>
            </a:r>
            <a:br>
              <a:rPr lang="sl-SI" sz="2800" dirty="0"/>
            </a:br>
            <a:r>
              <a:rPr lang="sl-SI" sz="2800" dirty="0" smtClean="0"/>
              <a:t>V </a:t>
            </a:r>
            <a:r>
              <a:rPr lang="sl-SI" sz="2800" dirty="0"/>
              <a:t>zvezek zapiši naslov Utrjevanje in reši naloge:</a:t>
            </a:r>
            <a:br>
              <a:rPr lang="sl-SI" sz="2800" dirty="0"/>
            </a:br>
            <a:r>
              <a:rPr lang="sl-SI" sz="2800" dirty="0"/>
              <a:t/>
            </a:r>
            <a:br>
              <a:rPr lang="sl-SI" sz="2800" dirty="0"/>
            </a:br>
            <a:endParaRPr lang="sl-SI" sz="2800" dirty="0"/>
          </a:p>
        </p:txBody>
      </p:sp>
      <p:sp>
        <p:nvSpPr>
          <p:cNvPr id="3" name="Ograda vsebine 2"/>
          <p:cNvSpPr>
            <a:spLocks noGrp="1"/>
          </p:cNvSpPr>
          <p:nvPr>
            <p:ph idx="1"/>
          </p:nvPr>
        </p:nvSpPr>
        <p:spPr>
          <a:xfrm>
            <a:off x="457200" y="1124744"/>
            <a:ext cx="8363272" cy="5400600"/>
          </a:xfrm>
        </p:spPr>
        <p:txBody>
          <a:bodyPr>
            <a:noAutofit/>
          </a:bodyPr>
          <a:lstStyle/>
          <a:p>
            <a:pPr marL="514350" lvl="0" indent="-514350">
              <a:buAutoNum type="arabicPeriod"/>
            </a:pPr>
            <a:r>
              <a:rPr lang="sl-SI" sz="2800" dirty="0" smtClean="0">
                <a:latin typeface="Calibri" pitchFamily="34" charset="0"/>
                <a:cs typeface="Arial" pitchFamily="34" charset="0"/>
              </a:rPr>
              <a:t>Obkroži, </a:t>
            </a:r>
            <a:r>
              <a:rPr lang="sl-SI" sz="2800" dirty="0">
                <a:latin typeface="Calibri" pitchFamily="34" charset="0"/>
                <a:cs typeface="Arial" pitchFamily="34" charset="0"/>
              </a:rPr>
              <a:t>kar so v srednjem veku ob tržnih dnevih prodajali na </a:t>
            </a:r>
            <a:r>
              <a:rPr lang="sl-SI" sz="2800" dirty="0" smtClean="0">
                <a:latin typeface="Calibri" pitchFamily="34" charset="0"/>
                <a:cs typeface="Arial" pitchFamily="34" charset="0"/>
              </a:rPr>
              <a:t>tržnicah:</a:t>
            </a:r>
          </a:p>
          <a:p>
            <a:pPr marL="0" lvl="0" indent="0">
              <a:buNone/>
            </a:pPr>
            <a:endParaRPr lang="sl-SI" sz="2800" dirty="0">
              <a:latin typeface="Calibri" pitchFamily="34" charset="0"/>
              <a:cs typeface="Arial" pitchFamily="34" charset="0"/>
            </a:endParaRPr>
          </a:p>
          <a:p>
            <a:pPr marL="0" indent="0">
              <a:buNone/>
            </a:pPr>
            <a:r>
              <a:rPr lang="sl-SI" sz="2800" dirty="0" smtClean="0">
                <a:latin typeface="Calibri" pitchFamily="34" charset="0"/>
              </a:rPr>
              <a:t>glineno </a:t>
            </a:r>
            <a:r>
              <a:rPr lang="sl-SI" sz="2800" dirty="0" err="1" smtClean="0">
                <a:latin typeface="Calibri" pitchFamily="34" charset="0"/>
              </a:rPr>
              <a:t>posodo		orožje</a:t>
            </a:r>
            <a:r>
              <a:rPr lang="sl-SI" sz="2800" dirty="0" err="1">
                <a:latin typeface="Calibri" pitchFamily="34" charset="0"/>
              </a:rPr>
              <a:t>	</a:t>
            </a:r>
            <a:r>
              <a:rPr lang="sl-SI" sz="2800" dirty="0" err="1" smtClean="0">
                <a:latin typeface="Calibri" pitchFamily="34" charset="0"/>
              </a:rPr>
              <a:t>		sir					</a:t>
            </a:r>
            <a:endParaRPr lang="sl-SI" sz="2800" dirty="0" smtClean="0">
              <a:latin typeface="Calibri" pitchFamily="34" charset="0"/>
            </a:endParaRPr>
          </a:p>
          <a:p>
            <a:pPr marL="0" indent="0">
              <a:buNone/>
            </a:pPr>
            <a:r>
              <a:rPr lang="sl-SI" sz="2800" dirty="0" smtClean="0">
                <a:latin typeface="Calibri" pitchFamily="34" charset="0"/>
              </a:rPr>
              <a:t>usnjene </a:t>
            </a:r>
            <a:r>
              <a:rPr lang="sl-SI" sz="2800" dirty="0" err="1" smtClean="0">
                <a:latin typeface="Calibri" pitchFamily="34" charset="0"/>
              </a:rPr>
              <a:t>izdelke		suho</a:t>
            </a:r>
            <a:r>
              <a:rPr lang="sl-SI" sz="2800" dirty="0" smtClean="0">
                <a:latin typeface="Calibri" pitchFamily="34" charset="0"/>
              </a:rPr>
              <a:t> robo		</a:t>
            </a:r>
            <a:r>
              <a:rPr lang="sl-SI" sz="2800" dirty="0">
                <a:latin typeface="Calibri" pitchFamily="34" charset="0"/>
              </a:rPr>
              <a:t> platno </a:t>
            </a:r>
            <a:r>
              <a:rPr lang="sl-SI" sz="2800" dirty="0" smtClean="0">
                <a:latin typeface="Calibri" pitchFamily="34" charset="0"/>
              </a:rPr>
              <a:t>	</a:t>
            </a:r>
          </a:p>
          <a:p>
            <a:pPr marL="0" indent="0">
              <a:buNone/>
            </a:pPr>
            <a:r>
              <a:rPr lang="sl-SI" sz="2800" dirty="0" smtClean="0">
                <a:latin typeface="Calibri" pitchFamily="34" charset="0"/>
              </a:rPr>
              <a:t>plastične izdelke		 </a:t>
            </a:r>
            <a:r>
              <a:rPr lang="sl-SI" sz="2800" dirty="0" err="1">
                <a:latin typeface="Calibri" pitchFamily="34" charset="0"/>
              </a:rPr>
              <a:t>ž</a:t>
            </a:r>
            <a:r>
              <a:rPr lang="sl-SI" sz="2800" dirty="0" err="1" smtClean="0">
                <a:latin typeface="Calibri" pitchFamily="34" charset="0"/>
              </a:rPr>
              <a:t>ito			</a:t>
            </a:r>
            <a:r>
              <a:rPr lang="sl-SI" sz="2800" dirty="0" err="1">
                <a:latin typeface="Calibri" pitchFamily="34" charset="0"/>
              </a:rPr>
              <a:t>mleko	</a:t>
            </a:r>
            <a:endParaRPr lang="sl-SI" sz="2800" dirty="0">
              <a:latin typeface="Calibri" pitchFamily="34" charset="0"/>
            </a:endParaRPr>
          </a:p>
          <a:p>
            <a:pPr marL="0" indent="0">
              <a:buNone/>
            </a:pPr>
            <a:endParaRPr lang="sl-SI" sz="2800" dirty="0">
              <a:latin typeface="Calibri" pitchFamily="34" charset="0"/>
            </a:endParaRPr>
          </a:p>
          <a:p>
            <a:pPr marL="0" indent="0">
              <a:buNone/>
            </a:pPr>
            <a:r>
              <a:rPr lang="sl-SI" sz="2800" dirty="0" smtClean="0">
                <a:latin typeface="Calibri" pitchFamily="34" charset="0"/>
              </a:rPr>
              <a:t>živino				 </a:t>
            </a:r>
            <a:r>
              <a:rPr lang="sl-SI" sz="2800" dirty="0">
                <a:latin typeface="Calibri" pitchFamily="34" charset="0"/>
              </a:rPr>
              <a:t>perutnino </a:t>
            </a:r>
            <a:r>
              <a:rPr lang="sl-SI" sz="2800" dirty="0" smtClean="0">
                <a:latin typeface="Calibri" pitchFamily="34" charset="0"/>
              </a:rPr>
              <a:t>		telefone			</a:t>
            </a:r>
          </a:p>
          <a:p>
            <a:pPr marL="0" indent="0">
              <a:buNone/>
            </a:pPr>
            <a:r>
              <a:rPr lang="sl-SI" sz="2800" dirty="0" smtClean="0">
                <a:latin typeface="Calibri" pitchFamily="34" charset="0"/>
              </a:rPr>
              <a:t>	</a:t>
            </a:r>
            <a:endParaRPr lang="sl-SI" sz="2800" dirty="0">
              <a:latin typeface="Calibri" pitchFamily="34" charset="0"/>
            </a:endParaRPr>
          </a:p>
        </p:txBody>
      </p:sp>
    </p:spTree>
    <p:extLst>
      <p:ext uri="{BB962C8B-B14F-4D97-AF65-F5344CB8AC3E}">
        <p14:creationId xmlns:p14="http://schemas.microsoft.com/office/powerpoint/2010/main" val="422041531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grada vsebine 2"/>
          <p:cNvSpPr>
            <a:spLocks noGrp="1"/>
          </p:cNvSpPr>
          <p:nvPr>
            <p:ph idx="1"/>
          </p:nvPr>
        </p:nvSpPr>
        <p:spPr>
          <a:xfrm>
            <a:off x="467544" y="332656"/>
            <a:ext cx="8229600" cy="7488832"/>
          </a:xfrm>
        </p:spPr>
        <p:txBody>
          <a:bodyPr>
            <a:normAutofit/>
          </a:bodyPr>
          <a:lstStyle/>
          <a:p>
            <a:pPr marL="0" indent="0">
              <a:buNone/>
            </a:pPr>
            <a:r>
              <a:rPr lang="sl-SI" sz="2800" dirty="0" smtClean="0"/>
              <a:t>2. Pravilne </a:t>
            </a:r>
            <a:r>
              <a:rPr lang="sl-SI" sz="2800" dirty="0"/>
              <a:t>trditve pobarvaj zeleno, napačne pa rdeče. Nepravilne trditve nato preoblikuj v </a:t>
            </a:r>
            <a:r>
              <a:rPr lang="sl-SI" sz="2800" dirty="0" smtClean="0"/>
              <a:t>pravilne. </a:t>
            </a:r>
          </a:p>
          <a:p>
            <a:pPr marL="0" indent="0">
              <a:buNone/>
            </a:pPr>
            <a:endParaRPr lang="sl-SI" sz="2800" dirty="0"/>
          </a:p>
          <a:p>
            <a:r>
              <a:rPr lang="sl-SI" sz="2800" dirty="0"/>
              <a:t>Prva mesta so nastala na vzpetinah. </a:t>
            </a:r>
          </a:p>
          <a:p>
            <a:r>
              <a:rPr lang="sl-SI" sz="2800" dirty="0"/>
              <a:t>V srednjeveških mestih so bile hiše največkrat tesno druga ob drugi. </a:t>
            </a:r>
          </a:p>
          <a:p>
            <a:r>
              <a:rPr lang="sl-SI" sz="2800" dirty="0"/>
              <a:t>Vsako mesto je imelo svoj grb in mestni pečat. </a:t>
            </a:r>
          </a:p>
          <a:p>
            <a:r>
              <a:rPr lang="sl-SI" sz="2800" dirty="0"/>
              <a:t>Na trgu je stal sramotilni steber. </a:t>
            </a:r>
          </a:p>
          <a:p>
            <a:r>
              <a:rPr lang="sl-SI" sz="2800" dirty="0"/>
              <a:t>V mesto so vodila mestna vrata, ki so bila ves čas odprta. </a:t>
            </a:r>
          </a:p>
          <a:p>
            <a:r>
              <a:rPr lang="sl-SI" sz="2800" dirty="0"/>
              <a:t>En dan v tednu je bil določen za tržni dan.</a:t>
            </a:r>
          </a:p>
          <a:p>
            <a:r>
              <a:rPr lang="sl-SI" sz="2800" dirty="0"/>
              <a:t>V Podčetrtku, ki ga danes poznamo po Termah </a:t>
            </a:r>
            <a:r>
              <a:rPr lang="sl-SI" sz="2800" dirty="0" err="1"/>
              <a:t>Olimije</a:t>
            </a:r>
            <a:r>
              <a:rPr lang="sl-SI" sz="2800" dirty="0"/>
              <a:t>, so se zbirali trgovci ob sredah. </a:t>
            </a:r>
          </a:p>
          <a:p>
            <a:endParaRPr lang="sl-SI" sz="2800" dirty="0"/>
          </a:p>
        </p:txBody>
      </p:sp>
    </p:spTree>
    <p:extLst>
      <p:ext uri="{BB962C8B-B14F-4D97-AF65-F5344CB8AC3E}">
        <p14:creationId xmlns:p14="http://schemas.microsoft.com/office/powerpoint/2010/main" val="171920540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noAutofit/>
          </a:bodyPr>
          <a:lstStyle/>
          <a:p>
            <a:pPr algn="l"/>
            <a:r>
              <a:rPr lang="sl-SI" sz="2800" dirty="0" smtClean="0"/>
              <a:t>3. Poimenuj z eno besedo. (Uporabi tudi znanje, ki si ga osvojil že v šoli.) Vse prve črke rešitev ti bodo dale novo besedo. </a:t>
            </a:r>
            <a:endParaRPr lang="sl-SI" sz="2800" dirty="0"/>
          </a:p>
        </p:txBody>
      </p:sp>
      <p:sp>
        <p:nvSpPr>
          <p:cNvPr id="3" name="Ograda vsebine 2"/>
          <p:cNvSpPr>
            <a:spLocks noGrp="1"/>
          </p:cNvSpPr>
          <p:nvPr>
            <p:ph idx="1"/>
          </p:nvPr>
        </p:nvSpPr>
        <p:spPr>
          <a:xfrm>
            <a:off x="251520" y="1484784"/>
            <a:ext cx="8568952" cy="4525963"/>
          </a:xfrm>
        </p:spPr>
        <p:txBody>
          <a:bodyPr>
            <a:noAutofit/>
          </a:bodyPr>
          <a:lstStyle/>
          <a:p>
            <a:pPr marL="0" indent="0">
              <a:lnSpc>
                <a:spcPct val="150000"/>
              </a:lnSpc>
              <a:buNone/>
            </a:pPr>
            <a:r>
              <a:rPr lang="sl-SI" sz="2800" dirty="0" smtClean="0"/>
              <a:t>- Drugo ime za mestno hišo v srednjeveškem mestu</a:t>
            </a:r>
          </a:p>
          <a:p>
            <a:pPr marL="0" indent="0">
              <a:lnSpc>
                <a:spcPct val="150000"/>
              </a:lnSpc>
              <a:buNone/>
            </a:pPr>
            <a:r>
              <a:rPr lang="sl-SI" sz="2800" dirty="0" smtClean="0"/>
              <a:t>- Ljubljana v času Rimljanov</a:t>
            </a:r>
          </a:p>
          <a:p>
            <a:pPr marL="0" indent="0">
              <a:lnSpc>
                <a:spcPct val="150000"/>
              </a:lnSpc>
              <a:buNone/>
            </a:pPr>
            <a:r>
              <a:rPr lang="sl-SI" sz="2800" dirty="0" smtClean="0"/>
              <a:t>- Tja </a:t>
            </a:r>
            <a:r>
              <a:rPr lang="sl-SI" sz="2800" dirty="0"/>
              <a:t>so se zatekli mestni berači </a:t>
            </a:r>
          </a:p>
          <a:p>
            <a:pPr marL="0" indent="0">
              <a:lnSpc>
                <a:spcPct val="150000"/>
              </a:lnSpc>
              <a:buNone/>
            </a:pPr>
            <a:r>
              <a:rPr lang="sl-SI" sz="2800" dirty="0" smtClean="0"/>
              <a:t>- Drugo ime za kugo</a:t>
            </a:r>
          </a:p>
          <a:p>
            <a:pPr marL="0" indent="0">
              <a:lnSpc>
                <a:spcPct val="150000"/>
              </a:lnSpc>
              <a:buNone/>
            </a:pPr>
            <a:r>
              <a:rPr lang="sl-SI" sz="2800" dirty="0" smtClean="0"/>
              <a:t>- Veda, ki proučuje življenje v preteklosti na podlagi izkopanin</a:t>
            </a:r>
          </a:p>
          <a:p>
            <a:pPr marL="0" indent="0">
              <a:lnSpc>
                <a:spcPct val="150000"/>
              </a:lnSpc>
              <a:buNone/>
            </a:pPr>
            <a:r>
              <a:rPr lang="sl-SI" sz="2800" dirty="0" smtClean="0"/>
              <a:t>- Drnovo pri Krškem v času Rimljanov</a:t>
            </a:r>
          </a:p>
        </p:txBody>
      </p:sp>
    </p:spTree>
    <p:extLst>
      <p:ext uri="{BB962C8B-B14F-4D97-AF65-F5344CB8AC3E}">
        <p14:creationId xmlns:p14="http://schemas.microsoft.com/office/powerpoint/2010/main" val="100988586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grada vsebine 2"/>
          <p:cNvSpPr>
            <a:spLocks noGrp="1"/>
          </p:cNvSpPr>
          <p:nvPr>
            <p:ph idx="1"/>
          </p:nvPr>
        </p:nvSpPr>
        <p:spPr/>
        <p:txBody>
          <a:bodyPr>
            <a:normAutofit/>
          </a:bodyPr>
          <a:lstStyle/>
          <a:p>
            <a:pPr marL="0" indent="0">
              <a:buNone/>
            </a:pPr>
            <a:r>
              <a:rPr lang="sl-SI" sz="2800" dirty="0" smtClean="0"/>
              <a:t>Če si prišel do rešitve, si s svojim delom pri družbi </a:t>
            </a:r>
            <a:r>
              <a:rPr lang="sl-SI" sz="2800" dirty="0"/>
              <a:t>z</a:t>
            </a:r>
            <a:r>
              <a:rPr lang="sl-SI" sz="2800" dirty="0" smtClean="0"/>
              <a:t>a ta teden končal.</a:t>
            </a:r>
          </a:p>
          <a:p>
            <a:pPr marL="0" indent="0">
              <a:buNone/>
            </a:pPr>
            <a:endParaRPr lang="sl-SI" sz="2800" dirty="0"/>
          </a:p>
          <a:p>
            <a:pPr marL="0" indent="0">
              <a:buNone/>
            </a:pPr>
            <a:r>
              <a:rPr lang="sl-SI" sz="2800" dirty="0" smtClean="0"/>
              <a:t>Za konec imaš pripravljene rešitve, tako da lahko sam preveriš, če si bil pri svojem delu uspešen. </a:t>
            </a:r>
          </a:p>
          <a:p>
            <a:pPr marL="0" indent="0">
              <a:buNone/>
            </a:pPr>
            <a:endParaRPr lang="sl-SI" sz="2800" dirty="0" smtClean="0"/>
          </a:p>
          <a:p>
            <a:pPr marL="0" indent="0">
              <a:buNone/>
            </a:pPr>
            <a:endParaRPr lang="sl-SI" dirty="0"/>
          </a:p>
          <a:p>
            <a:pPr marL="0" indent="0">
              <a:buNone/>
            </a:pPr>
            <a:endParaRPr lang="sl-SI" dirty="0" smtClean="0"/>
          </a:p>
          <a:p>
            <a:pPr marL="0" indent="0">
              <a:buNone/>
            </a:pPr>
            <a:endParaRPr lang="sl-SI" dirty="0" smtClean="0"/>
          </a:p>
          <a:p>
            <a:endParaRPr lang="sl-SI" dirty="0"/>
          </a:p>
          <a:p>
            <a:endParaRPr lang="sl-SI" dirty="0" smtClean="0"/>
          </a:p>
          <a:p>
            <a:endParaRPr lang="sl-SI" dirty="0"/>
          </a:p>
          <a:p>
            <a:pPr marL="0" indent="0">
              <a:buNone/>
            </a:pPr>
            <a:endParaRPr lang="sl-SI" dirty="0"/>
          </a:p>
        </p:txBody>
      </p:sp>
    </p:spTree>
    <p:extLst>
      <p:ext uri="{BB962C8B-B14F-4D97-AF65-F5344CB8AC3E}">
        <p14:creationId xmlns:p14="http://schemas.microsoft.com/office/powerpoint/2010/main" val="144594048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ctrTitle"/>
          </p:nvPr>
        </p:nvSpPr>
        <p:spPr>
          <a:xfrm>
            <a:off x="611560" y="1628800"/>
            <a:ext cx="7772400" cy="2550145"/>
          </a:xfrm>
        </p:spPr>
        <p:txBody>
          <a:bodyPr>
            <a:normAutofit fontScale="90000"/>
          </a:bodyPr>
          <a:lstStyle/>
          <a:p>
            <a:pPr algn="l"/>
            <a:r>
              <a:rPr lang="sl-SI" sz="3100" dirty="0" smtClean="0"/>
              <a:t>Vsi ljudje v srednjem veku niso živeli v gradovih. </a:t>
            </a:r>
            <a:br>
              <a:rPr lang="sl-SI" sz="3100" dirty="0" smtClean="0"/>
            </a:br>
            <a:r>
              <a:rPr lang="sl-SI" sz="3100" dirty="0" smtClean="0"/>
              <a:t/>
            </a:r>
            <a:br>
              <a:rPr lang="sl-SI" sz="3100" dirty="0" smtClean="0"/>
            </a:br>
            <a:r>
              <a:rPr lang="sl-SI" sz="3100" dirty="0" smtClean="0"/>
              <a:t/>
            </a:r>
            <a:br>
              <a:rPr lang="sl-SI" sz="3100" dirty="0" smtClean="0"/>
            </a:br>
            <a:r>
              <a:rPr lang="sl-SI" sz="3100" dirty="0" smtClean="0"/>
              <a:t>Preberi </a:t>
            </a:r>
            <a:r>
              <a:rPr lang="sl-SI" sz="3100" dirty="0"/>
              <a:t>si nekaj o tem, </a:t>
            </a:r>
            <a:r>
              <a:rPr lang="sl-SI" sz="3100" dirty="0" smtClean="0"/>
              <a:t>kakšna </a:t>
            </a:r>
            <a:r>
              <a:rPr lang="sl-SI" sz="3100" dirty="0"/>
              <a:t>so bila </a:t>
            </a:r>
            <a:r>
              <a:rPr lang="sl-SI" sz="3100" dirty="0" smtClean="0"/>
              <a:t>srednjeveška mesta, </a:t>
            </a:r>
            <a:r>
              <a:rPr lang="sl-SI" sz="3100" dirty="0"/>
              <a:t>kako so nastala </a:t>
            </a:r>
            <a:r>
              <a:rPr lang="sl-SI" sz="3100" dirty="0" smtClean="0"/>
              <a:t>ter kdo je v njih prebival.</a:t>
            </a:r>
            <a:r>
              <a:rPr lang="sl-SI" sz="3100" dirty="0"/>
              <a:t/>
            </a:r>
            <a:br>
              <a:rPr lang="sl-SI" sz="3100" dirty="0"/>
            </a:br>
            <a:r>
              <a:rPr lang="sl-SI" dirty="0"/>
              <a:t/>
            </a:r>
            <a:br>
              <a:rPr lang="sl-SI" dirty="0"/>
            </a:br>
            <a:endParaRPr lang="sl-SI" dirty="0"/>
          </a:p>
        </p:txBody>
      </p:sp>
      <p:sp>
        <p:nvSpPr>
          <p:cNvPr id="3" name="Podnaslov 2"/>
          <p:cNvSpPr>
            <a:spLocks noGrp="1"/>
          </p:cNvSpPr>
          <p:nvPr>
            <p:ph type="subTitle" idx="1"/>
          </p:nvPr>
        </p:nvSpPr>
        <p:spPr/>
        <p:txBody>
          <a:bodyPr/>
          <a:lstStyle/>
          <a:p>
            <a:endParaRPr lang="sl-SI"/>
          </a:p>
        </p:txBody>
      </p:sp>
    </p:spTree>
    <p:extLst>
      <p:ext uri="{BB962C8B-B14F-4D97-AF65-F5344CB8AC3E}">
        <p14:creationId xmlns:p14="http://schemas.microsoft.com/office/powerpoint/2010/main" val="66873370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251520" y="305272"/>
            <a:ext cx="8640960" cy="6552728"/>
          </a:xfrm>
        </p:spPr>
        <p:txBody>
          <a:bodyPr>
            <a:noAutofit/>
          </a:bodyPr>
          <a:lstStyle/>
          <a:p>
            <a:pPr algn="l"/>
            <a:r>
              <a:rPr lang="sl-SI" sz="1600" b="1" dirty="0" smtClean="0"/>
              <a:t>- Ustni odgovori na vprašanja:</a:t>
            </a:r>
            <a:br>
              <a:rPr lang="sl-SI" sz="1600" b="1" dirty="0" smtClean="0"/>
            </a:br>
            <a:r>
              <a:rPr lang="sl-SI" sz="1600" b="1" dirty="0" smtClean="0"/>
              <a:t>Kdo </a:t>
            </a:r>
            <a:r>
              <a:rPr lang="sl-SI" sz="1600" b="1" dirty="0"/>
              <a:t>je živel v srednjeveškem mestu</a:t>
            </a:r>
            <a:r>
              <a:rPr lang="sl-SI" sz="1600" b="1" dirty="0" smtClean="0"/>
              <a:t>? Obrtniki, trgovci, njihova </a:t>
            </a:r>
            <a:r>
              <a:rPr lang="sl-SI" sz="1600" b="1" dirty="0" err="1" smtClean="0"/>
              <a:t>služničad</a:t>
            </a:r>
            <a:r>
              <a:rPr lang="sl-SI" sz="1600" b="1" dirty="0" smtClean="0"/>
              <a:t> in vajenci, vojaki. </a:t>
            </a:r>
            <a:br>
              <a:rPr lang="sl-SI" sz="1600" b="1" dirty="0" smtClean="0"/>
            </a:br>
            <a:r>
              <a:rPr lang="sl-SI" sz="1600" b="1" dirty="0" smtClean="0"/>
              <a:t>Kje </a:t>
            </a:r>
            <a:r>
              <a:rPr lang="sl-SI" sz="1600" b="1" dirty="0"/>
              <a:t>so ljudje kupovali hrano</a:t>
            </a:r>
            <a:r>
              <a:rPr lang="sl-SI" sz="1600" b="1" dirty="0" smtClean="0"/>
              <a:t>? Na sejmu.</a:t>
            </a:r>
            <a:r>
              <a:rPr lang="sl-SI" sz="1600" b="1" dirty="0"/>
              <a:t/>
            </a:r>
            <a:br>
              <a:rPr lang="sl-SI" sz="1600" b="1" dirty="0"/>
            </a:br>
            <a:r>
              <a:rPr lang="sl-SI" sz="1600" b="1" dirty="0" smtClean="0"/>
              <a:t>Kaj </a:t>
            </a:r>
            <a:r>
              <a:rPr lang="sl-SI" sz="1600" b="1" dirty="0"/>
              <a:t>je tržni dan? </a:t>
            </a:r>
            <a:r>
              <a:rPr lang="sl-SI" sz="1600" b="1" dirty="0" smtClean="0"/>
              <a:t>Dan, ko se je v mestu trgovalo.</a:t>
            </a:r>
            <a:r>
              <a:rPr lang="sl-SI" sz="1600" b="1" dirty="0"/>
              <a:t/>
            </a:r>
            <a:br>
              <a:rPr lang="sl-SI" sz="1600" b="1" dirty="0"/>
            </a:br>
            <a:r>
              <a:rPr lang="sl-SI" sz="1600" b="1" dirty="0" smtClean="0"/>
              <a:t>Kaj </a:t>
            </a:r>
            <a:r>
              <a:rPr lang="sl-SI" sz="1600" b="1" dirty="0"/>
              <a:t>je bilo potrebno upoštevati na tržni dan</a:t>
            </a:r>
            <a:r>
              <a:rPr lang="sl-SI" sz="1600" b="1" dirty="0" smtClean="0"/>
              <a:t>? Tržni mir – prepovedano je bilo nositi orožje. </a:t>
            </a:r>
            <a:r>
              <a:rPr lang="sl-SI" sz="1600" b="1" dirty="0"/>
              <a:t/>
            </a:r>
            <a:br>
              <a:rPr lang="sl-SI" sz="1600" b="1" dirty="0"/>
            </a:br>
            <a:r>
              <a:rPr lang="sl-SI" sz="1600" b="1" dirty="0" smtClean="0"/>
              <a:t>Katero </a:t>
            </a:r>
            <a:r>
              <a:rPr lang="sl-SI" sz="1600" b="1" dirty="0"/>
              <a:t>hrano so uživali meščani</a:t>
            </a:r>
            <a:r>
              <a:rPr lang="sl-SI" sz="1600" b="1" dirty="0" smtClean="0"/>
              <a:t>? Kruh, kislo zelje, meso, ribe, zelenjavo in sadje.</a:t>
            </a:r>
            <a:r>
              <a:rPr lang="sl-SI" sz="1600" b="1" dirty="0"/>
              <a:t/>
            </a:r>
            <a:br>
              <a:rPr lang="sl-SI" sz="1600" b="1" dirty="0"/>
            </a:br>
            <a:r>
              <a:rPr lang="sl-SI" sz="1600" b="1" dirty="0" smtClean="0"/>
              <a:t>Katera </a:t>
            </a:r>
            <a:r>
              <a:rPr lang="sl-SI" sz="1600" b="1" dirty="0"/>
              <a:t>bolezen je pogosto zajela srednjeveška mesta</a:t>
            </a:r>
            <a:r>
              <a:rPr lang="sl-SI" sz="1600" b="1" dirty="0" smtClean="0"/>
              <a:t>? Kuga</a:t>
            </a:r>
            <a:r>
              <a:rPr lang="sl-SI" sz="1600" b="1" dirty="0"/>
              <a:t/>
            </a:r>
            <a:br>
              <a:rPr lang="sl-SI" sz="1600" b="1" dirty="0"/>
            </a:br>
            <a:r>
              <a:rPr lang="sl-SI" sz="1600" b="1" dirty="0" smtClean="0"/>
              <a:t>Kaj </a:t>
            </a:r>
            <a:r>
              <a:rPr lang="sl-SI" sz="1600" b="1" dirty="0"/>
              <a:t>misliš, zakaj je bila tako nalezljiva in smrtonosna</a:t>
            </a:r>
            <a:r>
              <a:rPr lang="sl-SI" sz="1600" b="1" dirty="0" smtClean="0"/>
              <a:t>? Ker so ljudje slabo skrbeli za higieno, mesta so bila onesnažena, zdravstvena služba pa slabo razvita.</a:t>
            </a:r>
            <a:r>
              <a:rPr lang="sl-SI" sz="1600" b="1" dirty="0"/>
              <a:t/>
            </a:r>
            <a:br>
              <a:rPr lang="sl-SI" sz="1600" b="1" dirty="0"/>
            </a:br>
            <a:r>
              <a:rPr lang="sl-SI" sz="1600" b="1" dirty="0" smtClean="0"/>
              <a:t/>
            </a:r>
            <a:br>
              <a:rPr lang="sl-SI" sz="1600" b="1" dirty="0" smtClean="0"/>
            </a:br>
            <a:r>
              <a:rPr lang="sl-SI" sz="1600" b="1" dirty="0"/>
              <a:t/>
            </a:r>
            <a:br>
              <a:rPr lang="sl-SI" sz="1600" b="1" dirty="0"/>
            </a:br>
            <a:r>
              <a:rPr lang="sl-SI" sz="1600" b="1" dirty="0" smtClean="0"/>
              <a:t>- </a:t>
            </a:r>
            <a:r>
              <a:rPr lang="sl-SI" sz="1600" b="1" dirty="0" smtClean="0">
                <a:latin typeface="Calibri" pitchFamily="34" charset="0"/>
                <a:cs typeface="Arial" pitchFamily="34" charset="0"/>
              </a:rPr>
              <a:t>Obkrožiti si moral vse, razen orožja, plastičnih izdelkov in telefonov. </a:t>
            </a:r>
            <a:br>
              <a:rPr lang="sl-SI" sz="1600" b="1" dirty="0" smtClean="0">
                <a:latin typeface="Calibri" pitchFamily="34" charset="0"/>
                <a:cs typeface="Arial" pitchFamily="34" charset="0"/>
              </a:rPr>
            </a:br>
            <a:r>
              <a:rPr lang="sl-SI" sz="1600" b="1" dirty="0" smtClean="0">
                <a:latin typeface="Calibri" pitchFamily="34" charset="0"/>
                <a:cs typeface="Arial" pitchFamily="34" charset="0"/>
              </a:rPr>
              <a:t/>
            </a:r>
            <a:br>
              <a:rPr lang="sl-SI" sz="1600" b="1" dirty="0" smtClean="0">
                <a:latin typeface="Calibri" pitchFamily="34" charset="0"/>
                <a:cs typeface="Arial" pitchFamily="34" charset="0"/>
              </a:rPr>
            </a:br>
            <a:r>
              <a:rPr lang="sl-SI" sz="1600" b="1" dirty="0">
                <a:latin typeface="Calibri" pitchFamily="34" charset="0"/>
                <a:cs typeface="Arial" pitchFamily="34" charset="0"/>
              </a:rPr>
              <a:t/>
            </a:r>
            <a:br>
              <a:rPr lang="sl-SI" sz="1600" b="1" dirty="0">
                <a:latin typeface="Calibri" pitchFamily="34" charset="0"/>
                <a:cs typeface="Arial" pitchFamily="34" charset="0"/>
              </a:rPr>
            </a:br>
            <a:r>
              <a:rPr lang="sl-SI" sz="1600" b="1" dirty="0" smtClean="0">
                <a:latin typeface="Calibri" pitchFamily="34" charset="0"/>
                <a:cs typeface="Arial" pitchFamily="34" charset="0"/>
              </a:rPr>
              <a:t>- Nepravilne trditve so: </a:t>
            </a:r>
            <a:br>
              <a:rPr lang="sl-SI" sz="1600" b="1" dirty="0" smtClean="0">
                <a:latin typeface="Calibri" pitchFamily="34" charset="0"/>
                <a:cs typeface="Arial" pitchFamily="34" charset="0"/>
              </a:rPr>
            </a:br>
            <a:r>
              <a:rPr lang="sl-SI" sz="1600" b="1" dirty="0" smtClean="0"/>
              <a:t>Prva </a:t>
            </a:r>
            <a:r>
              <a:rPr lang="sl-SI" sz="1600" b="1" dirty="0"/>
              <a:t>mesta so nastala na vzpetinah. </a:t>
            </a:r>
            <a:r>
              <a:rPr lang="sl-SI" sz="1600" b="1" dirty="0" smtClean="0"/>
              <a:t/>
            </a:r>
            <a:br>
              <a:rPr lang="sl-SI" sz="1600" b="1" dirty="0" smtClean="0"/>
            </a:br>
            <a:r>
              <a:rPr lang="sl-SI" sz="1600" b="1" dirty="0" smtClean="0"/>
              <a:t>	Pravilno: Prva mesta so nastala ob pomembni vodnih in kopnih poteh.</a:t>
            </a:r>
            <a:br>
              <a:rPr lang="sl-SI" sz="1600" b="1" dirty="0" smtClean="0"/>
            </a:br>
            <a:r>
              <a:rPr lang="sl-SI" sz="1600" b="1" dirty="0" smtClean="0"/>
              <a:t>V </a:t>
            </a:r>
            <a:r>
              <a:rPr lang="sl-SI" sz="1600" b="1" dirty="0"/>
              <a:t>mesto so vodila mestna vrata, ki so bila ves čas odprta. </a:t>
            </a:r>
            <a:r>
              <a:rPr lang="sl-SI" sz="1600" b="1" dirty="0" smtClean="0"/>
              <a:t/>
            </a:r>
            <a:br>
              <a:rPr lang="sl-SI" sz="1600" b="1" dirty="0" smtClean="0"/>
            </a:br>
            <a:r>
              <a:rPr lang="sl-SI" sz="1600" b="1" dirty="0" smtClean="0"/>
              <a:t>	Pravilno: V mesto so vodila mestna vrata, ki so jih zaradi varnosti zvečer zapirali. </a:t>
            </a:r>
            <a:r>
              <a:rPr lang="sl-SI" sz="1600" b="1" dirty="0"/>
              <a:t/>
            </a:r>
            <a:br>
              <a:rPr lang="sl-SI" sz="1600" b="1" dirty="0"/>
            </a:br>
            <a:r>
              <a:rPr lang="sl-SI" sz="1600" b="1" dirty="0" smtClean="0"/>
              <a:t>V </a:t>
            </a:r>
            <a:r>
              <a:rPr lang="sl-SI" sz="1600" b="1" dirty="0"/>
              <a:t>Podčetrtku, ki ga danes poznamo po Termah </a:t>
            </a:r>
            <a:r>
              <a:rPr lang="sl-SI" sz="1600" b="1" dirty="0" err="1"/>
              <a:t>Olimije</a:t>
            </a:r>
            <a:r>
              <a:rPr lang="sl-SI" sz="1600" b="1" dirty="0"/>
              <a:t>, so se zbirali trgovci ob sredah. </a:t>
            </a:r>
            <a:r>
              <a:rPr lang="sl-SI" sz="1600" b="1" dirty="0" smtClean="0"/>
              <a:t/>
            </a:r>
            <a:br>
              <a:rPr lang="sl-SI" sz="1600" b="1" dirty="0" smtClean="0"/>
            </a:br>
            <a:r>
              <a:rPr lang="sl-SI" sz="1600" b="1" dirty="0" smtClean="0"/>
              <a:t>	Pravilno: </a:t>
            </a:r>
            <a:r>
              <a:rPr lang="sl-SI" sz="1600" b="1" dirty="0"/>
              <a:t>V Podčetrtku, ki ga danes poznamo po Termah </a:t>
            </a:r>
            <a:r>
              <a:rPr lang="sl-SI" sz="1600" b="1" dirty="0" err="1"/>
              <a:t>Olimije</a:t>
            </a:r>
            <a:r>
              <a:rPr lang="sl-SI" sz="1600" b="1" dirty="0"/>
              <a:t>, so se zbirali trgovci ob </a:t>
            </a:r>
            <a:r>
              <a:rPr lang="sl-SI" sz="1600" b="1" dirty="0" smtClean="0"/>
              <a:t>četrtkih. </a:t>
            </a:r>
            <a:r>
              <a:rPr lang="sl-SI" sz="1600" b="1" dirty="0"/>
              <a:t/>
            </a:r>
            <a:br>
              <a:rPr lang="sl-SI" sz="1600" b="1" dirty="0"/>
            </a:br>
            <a:r>
              <a:rPr lang="sl-SI" sz="1600" b="1" dirty="0" smtClean="0"/>
              <a:t/>
            </a:r>
            <a:br>
              <a:rPr lang="sl-SI" sz="1600" b="1" dirty="0" smtClean="0"/>
            </a:br>
            <a:r>
              <a:rPr lang="sl-SI" sz="1600" dirty="0"/>
              <a:t/>
            </a:r>
            <a:br>
              <a:rPr lang="sl-SI" sz="1600" dirty="0"/>
            </a:br>
            <a:r>
              <a:rPr lang="sl-SI" sz="1600" b="1" dirty="0" smtClean="0"/>
              <a:t>- Rešitve so: magistrat, Emona, </a:t>
            </a:r>
            <a:r>
              <a:rPr lang="sl-SI" sz="1600" b="1" dirty="0" err="1" smtClean="0"/>
              <a:t>špital</a:t>
            </a:r>
            <a:r>
              <a:rPr lang="sl-SI" sz="1600" b="1" dirty="0" smtClean="0"/>
              <a:t>, črna smrt, arheologija, </a:t>
            </a:r>
            <a:r>
              <a:rPr lang="sl-SI" sz="1600" b="1" dirty="0" err="1" smtClean="0"/>
              <a:t>Neviodunim</a:t>
            </a:r>
            <a:r>
              <a:rPr lang="sl-SI" sz="1600" b="1" dirty="0" smtClean="0"/>
              <a:t>.</a:t>
            </a:r>
            <a:br>
              <a:rPr lang="sl-SI" sz="1600" b="1" dirty="0" smtClean="0"/>
            </a:br>
            <a:r>
              <a:rPr lang="sl-SI" sz="1600" b="1" dirty="0" smtClean="0"/>
              <a:t>   Iz prvih črk dobiš novo besedo: meščan. </a:t>
            </a:r>
            <a:br>
              <a:rPr lang="sl-SI" sz="1600" b="1" dirty="0" smtClean="0"/>
            </a:br>
            <a:r>
              <a:rPr lang="sl-SI" sz="1600" b="1" dirty="0"/>
              <a:t/>
            </a:r>
            <a:br>
              <a:rPr lang="sl-SI" sz="1600" b="1" dirty="0"/>
            </a:br>
            <a:r>
              <a:rPr lang="sl-SI" sz="1600" b="1" dirty="0">
                <a:latin typeface="Calibri" pitchFamily="34" charset="0"/>
              </a:rPr>
              <a:t>		</a:t>
            </a:r>
            <a:endParaRPr lang="sl-SI" sz="1600" b="1" dirty="0"/>
          </a:p>
        </p:txBody>
      </p:sp>
    </p:spTree>
    <p:extLst>
      <p:ext uri="{BB962C8B-B14F-4D97-AF65-F5344CB8AC3E}">
        <p14:creationId xmlns:p14="http://schemas.microsoft.com/office/powerpoint/2010/main" val="220051247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539552" y="1340768"/>
            <a:ext cx="5194920" cy="1143000"/>
          </a:xfrm>
        </p:spPr>
        <p:txBody>
          <a:bodyPr>
            <a:normAutofit/>
          </a:bodyPr>
          <a:lstStyle/>
          <a:p>
            <a:r>
              <a:rPr lang="sl-SI" sz="2800" dirty="0" smtClean="0"/>
              <a:t>Upam, da ti je šlo!</a:t>
            </a:r>
            <a:endParaRPr lang="sl-SI" sz="2800" dirty="0"/>
          </a:p>
        </p:txBody>
      </p:sp>
      <p:pic>
        <p:nvPicPr>
          <p:cNvPr id="4" name="Picture 3" descr="F:\KORONA VIRUS\images.jpg"/>
          <p:cNvPicPr>
            <a:picLocks noGrp="1" noChangeAspect="1" noChangeArrowheads="1"/>
          </p:cNvPicPr>
          <p:nvPr>
            <p:ph idx="1"/>
          </p:nvPr>
        </p:nvPicPr>
        <p:blipFill>
          <a:blip r:embed="rId2">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3995936" y="2179818"/>
            <a:ext cx="3270870" cy="31286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825599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467544" y="1412776"/>
            <a:ext cx="8229600" cy="2088232"/>
          </a:xfrm>
        </p:spPr>
        <p:txBody>
          <a:bodyPr>
            <a:noAutofit/>
          </a:bodyPr>
          <a:lstStyle/>
          <a:p>
            <a:pPr algn="l"/>
            <a:r>
              <a:rPr lang="sl-SI" sz="2800" dirty="0" smtClean="0"/>
              <a:t/>
            </a:r>
            <a:br>
              <a:rPr lang="sl-SI" sz="2800" dirty="0" smtClean="0"/>
            </a:br>
            <a:r>
              <a:rPr lang="sl-SI" sz="2800" dirty="0"/>
              <a:t/>
            </a:r>
            <a:br>
              <a:rPr lang="sl-SI" sz="2800" dirty="0"/>
            </a:br>
            <a:r>
              <a:rPr lang="sl-SI" sz="2800" dirty="0" smtClean="0"/>
              <a:t>Prva mesta so nastala ob pomembnih vodnih ali kopnih poteh. Tam so se zbirali obrtniki in trgovci ter prodajali ali menjavali svoje izdelke. </a:t>
            </a:r>
            <a:br>
              <a:rPr lang="sl-SI" sz="2800" dirty="0" smtClean="0"/>
            </a:br>
            <a:r>
              <a:rPr lang="sl-SI" sz="2800" dirty="0" smtClean="0"/>
              <a:t/>
            </a:r>
            <a:br>
              <a:rPr lang="sl-SI" sz="2800" dirty="0" smtClean="0"/>
            </a:br>
            <a:r>
              <a:rPr lang="sl-SI" sz="2800" dirty="0"/>
              <a:t/>
            </a:r>
            <a:br>
              <a:rPr lang="sl-SI" sz="2800" dirty="0"/>
            </a:br>
            <a:r>
              <a:rPr lang="sl-SI" sz="2800" dirty="0" smtClean="0"/>
              <a:t>Pogosto so bili v bližini tudi gradovi. Lastnik gradu je trgovcem in obrtnikom dovolil, da so si na teh krajih zgradili hiše. </a:t>
            </a:r>
            <a:endParaRPr lang="sl-SI" sz="2800" dirty="0"/>
          </a:p>
        </p:txBody>
      </p:sp>
    </p:spTree>
    <p:extLst>
      <p:ext uri="{BB962C8B-B14F-4D97-AF65-F5344CB8AC3E}">
        <p14:creationId xmlns:p14="http://schemas.microsoft.com/office/powerpoint/2010/main" val="118903660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467544" y="548680"/>
            <a:ext cx="8229600" cy="1143000"/>
          </a:xfrm>
        </p:spPr>
        <p:txBody>
          <a:bodyPr>
            <a:normAutofit fontScale="90000"/>
          </a:bodyPr>
          <a:lstStyle/>
          <a:p>
            <a:pPr algn="l"/>
            <a:r>
              <a:rPr lang="sl-SI" sz="3100" dirty="0"/>
              <a:t>Nastala so prva mesta. Da so se meščani počutili varneje pred napadalci, so mesto obdali z obzidjem. Dodali so še stražne stolpe. </a:t>
            </a:r>
          </a:p>
        </p:txBody>
      </p:sp>
      <p:sp>
        <p:nvSpPr>
          <p:cNvPr id="3" name="Ograda vsebine 2"/>
          <p:cNvSpPr>
            <a:spLocks noGrp="1"/>
          </p:cNvSpPr>
          <p:nvPr>
            <p:ph idx="1"/>
          </p:nvPr>
        </p:nvSpPr>
        <p:spPr>
          <a:xfrm>
            <a:off x="1907704" y="6093296"/>
            <a:ext cx="5904348" cy="845002"/>
          </a:xfrm>
        </p:spPr>
        <p:txBody>
          <a:bodyPr>
            <a:normAutofit/>
          </a:bodyPr>
          <a:lstStyle/>
          <a:p>
            <a:pPr marL="0" indent="0">
              <a:buNone/>
            </a:pPr>
            <a:r>
              <a:rPr lang="sl-SI" sz="2000" dirty="0" smtClean="0"/>
              <a:t>   </a:t>
            </a:r>
            <a:r>
              <a:rPr lang="sl-SI" sz="2000" dirty="0" smtClean="0"/>
              <a:t>      </a:t>
            </a:r>
            <a:r>
              <a:rPr lang="sl-SI" sz="2000" dirty="0" smtClean="0"/>
              <a:t>Del mestnega obzidja s stražnim stolpom v Piranu</a:t>
            </a:r>
            <a:endParaRPr lang="sl-SI" sz="2000" dirty="0"/>
          </a:p>
        </p:txBody>
      </p:sp>
      <p:pic>
        <p:nvPicPr>
          <p:cNvPr id="19459" name="Picture 3" descr="F:\KORONA VIRUS\IMG_8945-e153683381617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83612" y="1964357"/>
            <a:ext cx="5865184" cy="3912916"/>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39360" y="5880247"/>
            <a:ext cx="3938587" cy="261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5607614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179512" y="1196752"/>
            <a:ext cx="8445624" cy="3384376"/>
          </a:xfrm>
        </p:spPr>
        <p:txBody>
          <a:bodyPr>
            <a:noAutofit/>
          </a:bodyPr>
          <a:lstStyle/>
          <a:p>
            <a:pPr algn="l"/>
            <a:r>
              <a:rPr lang="sl-SI" sz="2800" dirty="0" smtClean="0"/>
              <a:t>Osrednji </a:t>
            </a:r>
            <a:r>
              <a:rPr lang="sl-SI" sz="2800" dirty="0"/>
              <a:t>del </a:t>
            </a:r>
            <a:r>
              <a:rPr lang="sl-SI" sz="2800" dirty="0" smtClean="0"/>
              <a:t>mesta je </a:t>
            </a:r>
            <a:r>
              <a:rPr lang="sl-SI" sz="2800" dirty="0"/>
              <a:t>bil trg z mestno </a:t>
            </a:r>
            <a:r>
              <a:rPr lang="sl-SI" sz="2800" dirty="0" smtClean="0"/>
              <a:t>hišo (magistratom) </a:t>
            </a:r>
            <a:r>
              <a:rPr lang="sl-SI" sz="2800" dirty="0"/>
              <a:t>in zvonikom, ter vodnjak.  </a:t>
            </a:r>
            <a:r>
              <a:rPr lang="sl-SI" sz="2800" dirty="0" smtClean="0"/>
              <a:t/>
            </a:r>
            <a:br>
              <a:rPr lang="sl-SI" sz="2800" dirty="0" smtClean="0"/>
            </a:br>
            <a:r>
              <a:rPr lang="sl-SI" sz="2800" dirty="0"/>
              <a:t/>
            </a:r>
            <a:br>
              <a:rPr lang="sl-SI" sz="2800" dirty="0"/>
            </a:br>
            <a:r>
              <a:rPr lang="sl-SI" sz="2800" dirty="0" smtClean="0"/>
              <a:t>Meščane </a:t>
            </a:r>
            <a:r>
              <a:rPr lang="sl-SI" sz="2800" dirty="0"/>
              <a:t>so sklicevali na trg z zvonjenjem. </a:t>
            </a:r>
            <a:r>
              <a:rPr lang="sl-SI" sz="2800" dirty="0" smtClean="0"/>
              <a:t/>
            </a:r>
            <a:br>
              <a:rPr lang="sl-SI" sz="2800" dirty="0" smtClean="0"/>
            </a:br>
            <a:r>
              <a:rPr lang="sl-SI" sz="2800" dirty="0" smtClean="0"/>
              <a:t/>
            </a:r>
            <a:br>
              <a:rPr lang="sl-SI" sz="2800" dirty="0" smtClean="0"/>
            </a:br>
            <a:r>
              <a:rPr lang="sl-SI" sz="2800" dirty="0" smtClean="0"/>
              <a:t>Na mestnem trgu so </a:t>
            </a:r>
            <a:r>
              <a:rPr lang="sl-SI" sz="2800" dirty="0"/>
              <a:t>klicarji razglašali pomembne novice. </a:t>
            </a:r>
          </a:p>
        </p:txBody>
      </p:sp>
    </p:spTree>
    <p:extLst>
      <p:ext uri="{BB962C8B-B14F-4D97-AF65-F5344CB8AC3E}">
        <p14:creationId xmlns:p14="http://schemas.microsoft.com/office/powerpoint/2010/main" val="127508494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251520" y="-387424"/>
            <a:ext cx="4402832" cy="3946450"/>
          </a:xfrm>
        </p:spPr>
        <p:txBody>
          <a:bodyPr>
            <a:noAutofit/>
          </a:bodyPr>
          <a:lstStyle/>
          <a:p>
            <a:pPr algn="l"/>
            <a:r>
              <a:rPr lang="sl-SI" sz="2800" dirty="0" smtClean="0"/>
              <a:t/>
            </a:r>
            <a:br>
              <a:rPr lang="sl-SI" sz="2800" dirty="0" smtClean="0"/>
            </a:br>
            <a:r>
              <a:rPr lang="sl-SI" sz="2800" dirty="0" smtClean="0"/>
              <a:t>Na </a:t>
            </a:r>
            <a:r>
              <a:rPr lang="sl-SI" sz="2800" dirty="0"/>
              <a:t>trgu je stal tudi </a:t>
            </a:r>
            <a:r>
              <a:rPr lang="sl-SI" sz="2800" dirty="0" smtClean="0"/>
              <a:t/>
            </a:r>
            <a:br>
              <a:rPr lang="sl-SI" sz="2800" dirty="0" smtClean="0"/>
            </a:br>
            <a:r>
              <a:rPr lang="sl-SI" sz="2800" dirty="0" smtClean="0"/>
              <a:t>sramotilni steber (</a:t>
            </a:r>
            <a:r>
              <a:rPr lang="sl-SI" sz="2800" dirty="0" err="1" smtClean="0"/>
              <a:t>pranger</a:t>
            </a:r>
            <a:r>
              <a:rPr lang="sl-SI" sz="2800" dirty="0" smtClean="0"/>
              <a:t>), </a:t>
            </a:r>
            <a:br>
              <a:rPr lang="sl-SI" sz="2800" dirty="0" smtClean="0"/>
            </a:br>
            <a:r>
              <a:rPr lang="sl-SI" sz="2800" dirty="0" smtClean="0"/>
              <a:t>kamor </a:t>
            </a:r>
            <a:r>
              <a:rPr lang="sl-SI" sz="2800" dirty="0"/>
              <a:t>so vsem na ogled privezali goljufe. </a:t>
            </a:r>
            <a:br>
              <a:rPr lang="sl-SI" sz="2800" dirty="0"/>
            </a:br>
            <a:endParaRPr lang="sl-SI" sz="2800" dirty="0"/>
          </a:p>
        </p:txBody>
      </p:sp>
      <p:sp>
        <p:nvSpPr>
          <p:cNvPr id="3" name="Ograda vsebine 2"/>
          <p:cNvSpPr>
            <a:spLocks noGrp="1"/>
          </p:cNvSpPr>
          <p:nvPr>
            <p:ph idx="1"/>
          </p:nvPr>
        </p:nvSpPr>
        <p:spPr>
          <a:xfrm>
            <a:off x="4427984" y="404664"/>
            <a:ext cx="4053136" cy="6120680"/>
          </a:xfrm>
        </p:spPr>
        <p:txBody>
          <a:bodyPr>
            <a:normAutofit lnSpcReduction="10000"/>
          </a:bodyPr>
          <a:lstStyle/>
          <a:p>
            <a:pPr marL="0" indent="0">
              <a:buNone/>
            </a:pPr>
            <a:endParaRPr lang="sl-SI" dirty="0" smtClean="0"/>
          </a:p>
          <a:p>
            <a:pPr marL="0" indent="0">
              <a:buNone/>
            </a:pPr>
            <a:endParaRPr lang="sl-SI" dirty="0"/>
          </a:p>
          <a:p>
            <a:pPr marL="0" indent="0">
              <a:buNone/>
            </a:pPr>
            <a:endParaRPr lang="sl-SI" dirty="0" smtClean="0"/>
          </a:p>
          <a:p>
            <a:pPr marL="0" indent="0">
              <a:buNone/>
            </a:pPr>
            <a:endParaRPr lang="sl-SI" dirty="0"/>
          </a:p>
          <a:p>
            <a:pPr marL="0" indent="0">
              <a:buNone/>
            </a:pPr>
            <a:endParaRPr lang="sl-SI" dirty="0" smtClean="0"/>
          </a:p>
          <a:p>
            <a:pPr marL="0" indent="0">
              <a:buNone/>
            </a:pPr>
            <a:endParaRPr lang="sl-SI" sz="2000" dirty="0" smtClean="0"/>
          </a:p>
          <a:p>
            <a:pPr marL="0" indent="0">
              <a:buNone/>
            </a:pPr>
            <a:endParaRPr lang="sl-SI" sz="2000" dirty="0"/>
          </a:p>
          <a:p>
            <a:pPr marL="0" indent="0">
              <a:buNone/>
            </a:pPr>
            <a:endParaRPr lang="sl-SI" sz="2000" dirty="0" smtClean="0"/>
          </a:p>
          <a:p>
            <a:pPr marL="0" indent="0">
              <a:buNone/>
            </a:pPr>
            <a:endParaRPr lang="sl-SI" sz="2000" dirty="0"/>
          </a:p>
          <a:p>
            <a:pPr marL="0" indent="0">
              <a:buNone/>
            </a:pPr>
            <a:endParaRPr lang="sl-SI" sz="2000" dirty="0" smtClean="0"/>
          </a:p>
          <a:p>
            <a:pPr marL="0" indent="0">
              <a:buNone/>
            </a:pPr>
            <a:endParaRPr lang="sl-SI" sz="2000" dirty="0"/>
          </a:p>
          <a:p>
            <a:pPr marL="0" indent="0">
              <a:buNone/>
            </a:pPr>
            <a:endParaRPr lang="sl-SI" sz="2000" dirty="0"/>
          </a:p>
          <a:p>
            <a:pPr marL="0" indent="0">
              <a:buNone/>
            </a:pPr>
            <a:r>
              <a:rPr lang="sl-SI" sz="2000" dirty="0" smtClean="0"/>
              <a:t> </a:t>
            </a:r>
          </a:p>
          <a:p>
            <a:pPr marL="0" indent="0">
              <a:buNone/>
            </a:pPr>
            <a:endParaRPr lang="sl-SI" sz="2000" dirty="0"/>
          </a:p>
          <a:p>
            <a:pPr marL="0" indent="0">
              <a:buNone/>
            </a:pPr>
            <a:r>
              <a:rPr lang="sl-SI" sz="2000" dirty="0" smtClean="0"/>
              <a:t>Sramotilni steber na Ptujski Gori</a:t>
            </a:r>
            <a:endParaRPr lang="sl-SI" sz="2000" dirty="0"/>
          </a:p>
        </p:txBody>
      </p:sp>
      <p:pic>
        <p:nvPicPr>
          <p:cNvPr id="4" name="Picture 2" descr="F:\KORONA VIRUS\o_image_6334680_0_1024.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0" y="404664"/>
            <a:ext cx="4104456" cy="5471274"/>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16216" y="5875938"/>
            <a:ext cx="2292350" cy="280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7033575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normAutofit/>
          </a:bodyPr>
          <a:lstStyle/>
          <a:p>
            <a:pPr algn="l"/>
            <a:r>
              <a:rPr lang="sl-SI" sz="2800" dirty="0"/>
              <a:t>V mesto so vodila mestna vrata, ki so jih zaradi varnosti zvečer zapirali.</a:t>
            </a:r>
          </a:p>
        </p:txBody>
      </p:sp>
      <p:sp>
        <p:nvSpPr>
          <p:cNvPr id="3" name="Ograda vsebine 2"/>
          <p:cNvSpPr>
            <a:spLocks noGrp="1"/>
          </p:cNvSpPr>
          <p:nvPr>
            <p:ph idx="1"/>
          </p:nvPr>
        </p:nvSpPr>
        <p:spPr>
          <a:xfrm>
            <a:off x="457200" y="1600200"/>
            <a:ext cx="8229600" cy="4853136"/>
          </a:xfrm>
        </p:spPr>
        <p:txBody>
          <a:bodyPr>
            <a:normAutofit fontScale="25000" lnSpcReduction="20000"/>
          </a:bodyPr>
          <a:lstStyle/>
          <a:p>
            <a:endParaRPr lang="sl-SI" dirty="0" smtClean="0"/>
          </a:p>
          <a:p>
            <a:endParaRPr lang="sl-SI" dirty="0"/>
          </a:p>
          <a:p>
            <a:endParaRPr lang="sl-SI" dirty="0" smtClean="0"/>
          </a:p>
          <a:p>
            <a:endParaRPr lang="sl-SI" dirty="0"/>
          </a:p>
          <a:p>
            <a:endParaRPr lang="sl-SI" dirty="0" smtClean="0"/>
          </a:p>
          <a:p>
            <a:endParaRPr lang="sl-SI" dirty="0"/>
          </a:p>
          <a:p>
            <a:endParaRPr lang="sl-SI" dirty="0" smtClean="0"/>
          </a:p>
          <a:p>
            <a:pPr marL="0" indent="0">
              <a:buNone/>
            </a:pPr>
            <a:endParaRPr lang="sl-SI" dirty="0" smtClean="0"/>
          </a:p>
          <a:p>
            <a:pPr marL="0" indent="0">
              <a:buNone/>
            </a:pPr>
            <a:endParaRPr lang="sl-SI" dirty="0"/>
          </a:p>
          <a:p>
            <a:pPr marL="0" indent="0">
              <a:buNone/>
            </a:pPr>
            <a:endParaRPr lang="sl-SI" dirty="0" smtClean="0"/>
          </a:p>
          <a:p>
            <a:pPr marL="0" indent="0">
              <a:buNone/>
            </a:pPr>
            <a:endParaRPr lang="sl-SI" dirty="0"/>
          </a:p>
          <a:p>
            <a:pPr marL="0" indent="0">
              <a:buNone/>
            </a:pPr>
            <a:endParaRPr lang="sl-SI" dirty="0" smtClean="0"/>
          </a:p>
          <a:p>
            <a:pPr marL="0" indent="0">
              <a:buNone/>
            </a:pPr>
            <a:endParaRPr lang="sl-SI" dirty="0" smtClean="0"/>
          </a:p>
          <a:p>
            <a:pPr marL="0" indent="0">
              <a:buNone/>
            </a:pPr>
            <a:r>
              <a:rPr lang="sl-SI" sz="4000" dirty="0" smtClean="0"/>
              <a:t>                        </a:t>
            </a:r>
          </a:p>
          <a:p>
            <a:pPr marL="0" indent="0">
              <a:buNone/>
            </a:pPr>
            <a:r>
              <a:rPr lang="sl-SI" sz="4000" dirty="0"/>
              <a:t> </a:t>
            </a:r>
            <a:r>
              <a:rPr lang="sl-SI" sz="4000" dirty="0" smtClean="0"/>
              <a:t>                             </a:t>
            </a:r>
          </a:p>
          <a:p>
            <a:pPr marL="0" indent="0">
              <a:buNone/>
            </a:pPr>
            <a:r>
              <a:rPr lang="sl-SI" sz="4000" dirty="0" smtClean="0"/>
              <a:t> </a:t>
            </a:r>
          </a:p>
          <a:p>
            <a:pPr marL="0" indent="0">
              <a:buNone/>
            </a:pPr>
            <a:endParaRPr lang="sl-SI" sz="4000" dirty="0"/>
          </a:p>
          <a:p>
            <a:pPr marL="0" indent="0">
              <a:buNone/>
            </a:pPr>
            <a:endParaRPr lang="sl-SI" sz="4000" dirty="0" smtClean="0"/>
          </a:p>
          <a:p>
            <a:pPr marL="0" indent="0">
              <a:buNone/>
            </a:pPr>
            <a:endParaRPr lang="sl-SI" sz="4000" dirty="0"/>
          </a:p>
          <a:p>
            <a:pPr marL="0" indent="0">
              <a:buNone/>
            </a:pPr>
            <a:endParaRPr lang="sl-SI" sz="4000" dirty="0" smtClean="0"/>
          </a:p>
          <a:p>
            <a:pPr marL="0" indent="0">
              <a:buNone/>
            </a:pPr>
            <a:endParaRPr lang="sl-SI" sz="7000" dirty="0" smtClean="0"/>
          </a:p>
          <a:p>
            <a:pPr marL="0" indent="0">
              <a:buNone/>
            </a:pPr>
            <a:endParaRPr lang="sl-SI" sz="7000" dirty="0"/>
          </a:p>
          <a:p>
            <a:pPr marL="0" indent="0">
              <a:buNone/>
            </a:pPr>
            <a:endParaRPr lang="sl-SI" sz="7000" dirty="0" smtClean="0"/>
          </a:p>
          <a:p>
            <a:pPr marL="0" indent="0">
              <a:buNone/>
            </a:pPr>
            <a:endParaRPr lang="sl-SI" sz="8600" dirty="0" smtClean="0"/>
          </a:p>
          <a:p>
            <a:pPr marL="0" indent="0">
              <a:buNone/>
            </a:pPr>
            <a:endParaRPr lang="sl-SI" sz="8600" dirty="0"/>
          </a:p>
          <a:p>
            <a:pPr marL="0" indent="0">
              <a:buNone/>
            </a:pPr>
            <a:endParaRPr lang="sl-SI" sz="8000" dirty="0" smtClean="0"/>
          </a:p>
          <a:p>
            <a:pPr marL="0" indent="0">
              <a:buNone/>
            </a:pPr>
            <a:r>
              <a:rPr lang="sl-SI" sz="8000" dirty="0"/>
              <a:t> </a:t>
            </a:r>
            <a:r>
              <a:rPr lang="sl-SI" sz="8000" dirty="0" smtClean="0"/>
              <a:t>                                      </a:t>
            </a:r>
            <a:r>
              <a:rPr lang="sl-SI" sz="8000" dirty="0" smtClean="0"/>
              <a:t>    Ostanki </a:t>
            </a:r>
            <a:r>
              <a:rPr lang="sl-SI" sz="8000" dirty="0" smtClean="0"/>
              <a:t>mestnega obzidja z mestnimi vrati v </a:t>
            </a:r>
            <a:r>
              <a:rPr lang="sl-SI" sz="8000" dirty="0"/>
              <a:t>Kopru</a:t>
            </a:r>
          </a:p>
          <a:p>
            <a:endParaRPr lang="sl-SI" sz="4000" dirty="0"/>
          </a:p>
        </p:txBody>
      </p:sp>
      <p:pic>
        <p:nvPicPr>
          <p:cNvPr id="5122" name="Picture 2" descr="F:\KORONA VIRUS\index.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87824" y="1412775"/>
            <a:ext cx="5857146" cy="4387205"/>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08104" y="5877272"/>
            <a:ext cx="3225800" cy="261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4866300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611560" y="908720"/>
            <a:ext cx="8229600" cy="1143000"/>
          </a:xfrm>
        </p:spPr>
        <p:txBody>
          <a:bodyPr>
            <a:noAutofit/>
          </a:bodyPr>
          <a:lstStyle/>
          <a:p>
            <a:pPr algn="l"/>
            <a:r>
              <a:rPr lang="sl-SI" sz="2800" dirty="0" smtClean="0"/>
              <a:t>Prebivalci </a:t>
            </a:r>
            <a:r>
              <a:rPr lang="sl-SI" sz="2800" dirty="0"/>
              <a:t>mesta so bili trgovci, obrtniki in vojaki. Tem so služili hlapci in dekle. </a:t>
            </a:r>
            <a:r>
              <a:rPr lang="sl-SI" sz="2800" dirty="0" smtClean="0"/>
              <a:t/>
            </a:r>
            <a:br>
              <a:rPr lang="sl-SI" sz="2800" dirty="0" smtClean="0"/>
            </a:br>
            <a:r>
              <a:rPr lang="sl-SI" sz="2800" dirty="0"/>
              <a:t/>
            </a:r>
            <a:br>
              <a:rPr lang="sl-SI" sz="2800" dirty="0"/>
            </a:br>
            <a:r>
              <a:rPr lang="sl-SI" sz="2800" dirty="0" smtClean="0"/>
              <a:t>V </a:t>
            </a:r>
            <a:r>
              <a:rPr lang="sl-SI" sz="2800" dirty="0"/>
              <a:t>mesto so prišli tudi berači. </a:t>
            </a:r>
            <a:r>
              <a:rPr lang="sl-SI" sz="2800" dirty="0" smtClean="0"/>
              <a:t>Ti so se lahko zatekli v mestni </a:t>
            </a:r>
            <a:r>
              <a:rPr lang="sl-SI" sz="2800" dirty="0" err="1" smtClean="0"/>
              <a:t>špital</a:t>
            </a:r>
            <a:r>
              <a:rPr lang="sl-SI" sz="2800" dirty="0" smtClean="0"/>
              <a:t> (nekakšno bolnišnico), kjer so dobili hrano in prenočišče. </a:t>
            </a:r>
            <a:endParaRPr lang="sl-SI" sz="2800" dirty="0"/>
          </a:p>
        </p:txBody>
      </p:sp>
      <p:pic>
        <p:nvPicPr>
          <p:cNvPr id="5122" name="Picture 2" descr="F:\KORONA VIRUS\images.jpg"/>
          <p:cNvPicPr>
            <a:picLocks noChangeAspect="1" noChangeArrowheads="1"/>
          </p:cNvPicPr>
          <p:nvPr/>
        </p:nvPicPr>
        <p:blipFill rotWithShape="1">
          <a:blip r:embed="rId2">
            <a:extLst>
              <a:ext uri="{28A0092B-C50C-407E-A947-70E740481C1C}">
                <a14:useLocalDpi xmlns:a14="http://schemas.microsoft.com/office/drawing/2010/main" val="0"/>
              </a:ext>
            </a:extLst>
          </a:blip>
          <a:srcRect l="44167"/>
          <a:stretch/>
        </p:blipFill>
        <p:spPr bwMode="auto">
          <a:xfrm>
            <a:off x="4800600" y="2348880"/>
            <a:ext cx="3443808" cy="4104501"/>
          </a:xfrm>
          <a:prstGeom prst="rect">
            <a:avLst/>
          </a:prstGeom>
          <a:noFill/>
          <a:extLst>
            <a:ext uri="{909E8E84-426E-40DD-AFC4-6F175D3DCCD1}">
              <a14:hiddenFill xmlns:a14="http://schemas.microsoft.com/office/drawing/2010/main">
                <a:solidFill>
                  <a:srgbClr val="FFFFFF"/>
                </a:solidFill>
              </a14:hiddenFill>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3968" y="6496470"/>
            <a:ext cx="4638675" cy="261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9843026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ova tema">
  <a:themeElements>
    <a:clrScheme name="Pisarn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isarn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isarn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ova tema">
  <a:themeElements>
    <a:clrScheme name="Pisarn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isarn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isarn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1007</TotalTime>
  <Words>803</Words>
  <Application>Microsoft Office PowerPoint</Application>
  <PresentationFormat>Diaprojekcija na zaslonu (4:3)</PresentationFormat>
  <Paragraphs>174</Paragraphs>
  <Slides>31</Slides>
  <Notes>3</Notes>
  <HiddenSlides>0</HiddenSlides>
  <MMClips>0</MMClips>
  <ScaleCrop>false</ScaleCrop>
  <HeadingPairs>
    <vt:vector size="4" baseType="variant">
      <vt:variant>
        <vt:lpstr>Tema</vt:lpstr>
      </vt:variant>
      <vt:variant>
        <vt:i4>1</vt:i4>
      </vt:variant>
      <vt:variant>
        <vt:lpstr>Naslovi diapozitivov</vt:lpstr>
      </vt:variant>
      <vt:variant>
        <vt:i4>31</vt:i4>
      </vt:variant>
    </vt:vector>
  </HeadingPairs>
  <TitlesOfParts>
    <vt:vector size="32" baseType="lpstr">
      <vt:lpstr>Officeova tema</vt:lpstr>
      <vt:lpstr>Pozdravljeni učenci!  Pri družbi nas čaka nova snov, ki jo boste obdelali sami. Ne hitite, na razpolago imate cel teden.   Upam, da se boste v predstavitvi znašli in se naučili veliko novega.          Učiteljica </vt:lpstr>
      <vt:lpstr>IZ ŽIVLJENJA V MESTIH</vt:lpstr>
      <vt:lpstr>Vsi ljudje v srednjem veku niso živeli v gradovih.    Preberi si nekaj o tem, kakšna so bila srednjeveška mesta, kako so nastala ter kdo je v njih prebival.  </vt:lpstr>
      <vt:lpstr>  Prva mesta so nastala ob pomembnih vodnih ali kopnih poteh. Tam so se zbirali obrtniki in trgovci ter prodajali ali menjavali svoje izdelke.    Pogosto so bili v bližini tudi gradovi. Lastnik gradu je trgovcem in obrtnikom dovolil, da so si na teh krajih zgradili hiše. </vt:lpstr>
      <vt:lpstr>Nastala so prva mesta. Da so se meščani počutili varneje pred napadalci, so mesto obdali z obzidjem. Dodali so še stražne stolpe. </vt:lpstr>
      <vt:lpstr>Osrednji del mesta je bil trg z mestno hišo (magistratom) in zvonikom, ter vodnjak.    Meščane so sklicevali na trg z zvonjenjem.   Na mestnem trgu so klicarji razglašali pomembne novice. </vt:lpstr>
      <vt:lpstr> Na trgu je stal tudi  sramotilni steber (pranger),  kamor so vsem na ogled privezali goljufe.  </vt:lpstr>
      <vt:lpstr>V mesto so vodila mestna vrata, ki so jih zaradi varnosti zvečer zapirali.</vt:lpstr>
      <vt:lpstr>Prebivalci mesta so bili trgovci, obrtniki in vojaki. Tem so služili hlapci in dekle.   V mesto so prišli tudi berači. Ti so se lahko zatekli v mestni špital (nekakšno bolnišnico), kjer so dobili hrano in prenočišče. </vt:lpstr>
      <vt:lpstr>PowerPointova predstavitev</vt:lpstr>
      <vt:lpstr> Mesta so imela en dan v tednu določen za  tržni dan – sejem.  </vt:lpstr>
      <vt:lpstr>PowerPointova predstavitev</vt:lpstr>
      <vt:lpstr>In kakšno je bilo srednjeveško mesto?  Največkrat so bile hiše tesno druga ob drugi. Zgrajene so bile iz kamna in lesa, zato je večkrat prihajalo do požarov. Ulice so bile ozke.</vt:lpstr>
      <vt:lpstr>PowerPointova predstavitev</vt:lpstr>
      <vt:lpstr>Kakšno pa je bilo življenje meščanov? </vt:lpstr>
      <vt:lpstr>PowerPointova predstavitev</vt:lpstr>
      <vt:lpstr>PowerPointova predstavitev</vt:lpstr>
      <vt:lpstr>Vrnimo se spet k naši temi – srednjeveškim mestom.</vt:lpstr>
      <vt:lpstr>   Primer tipičnega srednjeveškega mesta je Škofja Loka, ki je eno najbolj pristnih srednjeveških mest v Evropi. Nad mestom stoji srednjeveški Loški grad (13. stoletje), v katerem danes domuje Loški muzej s številnimi zbirkami. </vt:lpstr>
      <vt:lpstr>Tu je doma Škofjeloški pasijon - največja gledališka predstava na prostem. </vt:lpstr>
      <vt:lpstr>Na sliki so lepo vidne značilnosti srednjeveških mest: ozke ulice, hiše tesno druga ob drugi, trg s cerkvijo, v bližini grad …</vt:lpstr>
      <vt:lpstr>Ali veš:  - da so se v Podčetrtku, ki ga danes poznamo po toplicah Terme Olimie, zbirali trgovci ob četrtkih,  - da je Podsreda dobila ime po svojem tržnem dnevu – sredi.</vt:lpstr>
      <vt:lpstr>   Veliko si že izvedel o življenju v srednjeveških mestih.   Preberi si še vsebine v U. str. 82 in 83 (Iz življenja v mestih), potem pa boš moral nekaj narediti tudi sam. </vt:lpstr>
      <vt:lpstr> </vt:lpstr>
      <vt:lpstr>  </vt:lpstr>
      <vt:lpstr> V zvezek zapiši naslov Utrjevanje in reši naloge:  </vt:lpstr>
      <vt:lpstr>PowerPointova predstavitev</vt:lpstr>
      <vt:lpstr>3. Poimenuj z eno besedo. (Uporabi tudi znanje, ki si ga osvojil že v šoli.) Vse prve črke rešitev ti bodo dale novo besedo. </vt:lpstr>
      <vt:lpstr>PowerPointova predstavitev</vt:lpstr>
      <vt:lpstr>- Ustni odgovori na vprašanja: Kdo je živel v srednjeveškem mestu? Obrtniki, trgovci, njihova služničad in vajenci, vojaki.  Kje so ljudje kupovali hrano? Na sejmu. Kaj je tržni dan? Dan, ko se je v mestu trgovalo. Kaj je bilo potrebno upoštevati na tržni dan? Tržni mir – prepovedano je bilo nositi orožje.  Katero hrano so uživali meščani? Kruh, kislo zelje, meso, ribe, zelenjavo in sadje. Katera bolezen je pogosto zajela srednjeveška mesta? Kuga Kaj misliš, zakaj je bila tako nalezljiva in smrtonosna? Ker so ljudje slabo skrbeli za higieno, mesta so bila onesnažena, zdravstvena služba pa slabo razvita.   - Obkrožiti si moral vse, razen orožja, plastičnih izdelkov in telefonov.    - Nepravilne trditve so:  Prva mesta so nastala na vzpetinah.   Pravilno: Prva mesta so nastala ob pomembni vodnih in kopnih poteh. V mesto so vodila mestna vrata, ki so bila ves čas odprta.   Pravilno: V mesto so vodila mestna vrata, ki so jih zaradi varnosti zvečer zapirali.  V Podčetrtku, ki ga danes poznamo po Termah Olimije, so se zbirali trgovci ob sredah.   Pravilno: V Podčetrtku, ki ga danes poznamo po Termah Olimije, so se zbirali trgovci ob četrtkih.    - Rešitve so: magistrat, Emona, špital, črna smrt, arheologija, Neviodunim.    Iz prvih črk dobiš novo besedo: meščan.     </vt:lpstr>
      <vt:lpstr>Upam, da ti je šlo!</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PowerPointova predstavitev</dc:title>
  <dc:creator>Barbara</dc:creator>
  <cp:lastModifiedBy>Barbara</cp:lastModifiedBy>
  <cp:revision>78</cp:revision>
  <dcterms:created xsi:type="dcterms:W3CDTF">2020-03-19T07:39:49Z</dcterms:created>
  <dcterms:modified xsi:type="dcterms:W3CDTF">2020-03-24T11:27:53Z</dcterms:modified>
</cp:coreProperties>
</file>