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50" r:id="rId3"/>
    <p:sldId id="351" r:id="rId4"/>
    <p:sldId id="352" r:id="rId5"/>
    <p:sldId id="354" r:id="rId6"/>
    <p:sldId id="357" r:id="rId7"/>
    <p:sldId id="356" r:id="rId8"/>
    <p:sldId id="355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00"/>
    <a:srgbClr val="FF3300"/>
    <a:srgbClr val="FF9933"/>
    <a:srgbClr val="FFFFCC"/>
    <a:srgbClr val="FFFF99"/>
    <a:srgbClr val="FFCC66"/>
    <a:srgbClr val="FFFF66"/>
    <a:srgbClr val="00FF00"/>
    <a:srgbClr val="D67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otnik 3"/>
          <p:cNvSpPr/>
          <p:nvPr/>
        </p:nvSpPr>
        <p:spPr>
          <a:xfrm>
            <a:off x="437184" y="2169827"/>
            <a:ext cx="3384377" cy="2261010"/>
          </a:xfrm>
          <a:prstGeom prst="roundRect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KAJ PIŠEMO </a:t>
            </a:r>
          </a:p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Z VELIKO ZAČETNICO?</a:t>
            </a:r>
            <a:endParaRPr lang="sl-SI" sz="4000" b="1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4700601" y="2034048"/>
            <a:ext cx="4033930" cy="181093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LASTNA </a:t>
            </a:r>
          </a:p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IMENA </a:t>
            </a:r>
          </a:p>
          <a:p>
            <a:pPr algn="ctr"/>
            <a:r>
              <a:rPr lang="sl-SI" sz="1600" b="1" dirty="0" smtClean="0">
                <a:solidFill>
                  <a:schemeClr val="tx1"/>
                </a:solidFill>
              </a:rPr>
              <a:t>(BITIJ, ZEMLJEPISNA, STVARNA)</a:t>
            </a:r>
            <a:endParaRPr lang="sl-SI" sz="1600" b="1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4679641" y="625281"/>
            <a:ext cx="4036364" cy="108012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ZAČETEK</a:t>
            </a:r>
          </a:p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>
                <a:solidFill>
                  <a:schemeClr val="tx1"/>
                </a:solidFill>
              </a:rPr>
              <a:t>POVEDI</a:t>
            </a:r>
          </a:p>
        </p:txBody>
      </p:sp>
      <p:sp>
        <p:nvSpPr>
          <p:cNvPr id="11" name="Desna puščica 10"/>
          <p:cNvSpPr/>
          <p:nvPr/>
        </p:nvSpPr>
        <p:spPr>
          <a:xfrm>
            <a:off x="3907338" y="2741747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755576" y="191689"/>
            <a:ext cx="2116495" cy="194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 rot="21044802">
            <a:off x="1728988" y="180405"/>
            <a:ext cx="205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Veliko že </a:t>
            </a:r>
          </a:p>
          <a:p>
            <a:r>
              <a:rPr lang="sl-SI" b="1" dirty="0" smtClean="0"/>
              <a:t>znamo …</a:t>
            </a:r>
            <a:endParaRPr lang="sl-SI" b="1" dirty="0"/>
          </a:p>
        </p:txBody>
      </p:sp>
      <p:sp>
        <p:nvSpPr>
          <p:cNvPr id="14" name="Desna puščica 13"/>
          <p:cNvSpPr/>
          <p:nvPr/>
        </p:nvSpPr>
        <p:spPr>
          <a:xfrm rot="19816143">
            <a:off x="3812931" y="1741466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4592260" y="3909902"/>
            <a:ext cx="2211988" cy="203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aobljeni pravokotnik 15"/>
          <p:cNvSpPr/>
          <p:nvPr/>
        </p:nvSpPr>
        <p:spPr>
          <a:xfrm>
            <a:off x="3680071" y="5517232"/>
            <a:ext cx="5054460" cy="1080120"/>
          </a:xfrm>
          <a:prstGeom prst="roundRect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NA SVOJILNE PRIDEVNIKE IZ LASTNIH IMEN</a:t>
            </a:r>
            <a:endParaRPr lang="sl-SI" sz="3200" b="1" dirty="0">
              <a:solidFill>
                <a:schemeClr val="tx1"/>
              </a:solidFill>
            </a:endParaRPr>
          </a:p>
        </p:txBody>
      </p:sp>
      <p:sp>
        <p:nvSpPr>
          <p:cNvPr id="17" name="PoljeZBesedilom 16"/>
          <p:cNvSpPr txBox="1"/>
          <p:nvPr/>
        </p:nvSpPr>
        <p:spPr>
          <a:xfrm rot="21044802">
            <a:off x="5690580" y="3877963"/>
            <a:ext cx="205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Gremo </a:t>
            </a:r>
          </a:p>
          <a:p>
            <a:r>
              <a:rPr lang="sl-SI" b="1" dirty="0" smtClean="0"/>
              <a:t>naprej …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92850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5" y="0"/>
            <a:ext cx="1296143" cy="99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309125" y="378242"/>
            <a:ext cx="7884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Najprej preglej, kako si reševal/a naloge prejšnje ure.</a:t>
            </a:r>
            <a:endParaRPr lang="sl-SI" sz="2800" dirty="0"/>
          </a:p>
        </p:txBody>
      </p:sp>
      <p:sp>
        <p:nvSpPr>
          <p:cNvPr id="6" name="Pravokotnik 5"/>
          <p:cNvSpPr/>
          <p:nvPr/>
        </p:nvSpPr>
        <p:spPr>
          <a:xfrm>
            <a:off x="1277414" y="105273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Črke</a:t>
            </a:r>
            <a:r>
              <a:rPr lang="sl-SI" sz="2800" dirty="0"/>
              <a:t>, ki bi morale biti napisane z veliko začetnico, so obarvane rdeče. </a:t>
            </a:r>
            <a:endParaRPr lang="sl-SI" sz="2800" dirty="0" smtClean="0"/>
          </a:p>
          <a:p>
            <a:endParaRPr lang="sl-SI" sz="2800" dirty="0" smtClean="0"/>
          </a:p>
        </p:txBody>
      </p:sp>
      <p:sp>
        <p:nvSpPr>
          <p:cNvPr id="7" name="PoljeZBesedilom 6"/>
          <p:cNvSpPr txBox="1"/>
          <p:nvPr/>
        </p:nvSpPr>
        <p:spPr>
          <a:xfrm>
            <a:off x="179512" y="2200942"/>
            <a:ext cx="91934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1</a:t>
            </a:r>
            <a:r>
              <a:rPr lang="sl-SI" sz="2800" b="1" dirty="0" smtClean="0"/>
              <a:t>.  </a:t>
            </a:r>
            <a:r>
              <a:rPr lang="sl-SI" sz="2800" b="1" dirty="0" smtClean="0">
                <a:solidFill>
                  <a:srgbClr val="FF0000"/>
                </a:solidFill>
              </a:rPr>
              <a:t>K</a:t>
            </a:r>
            <a:r>
              <a:rPr lang="sl-SI" sz="2800" dirty="0" smtClean="0"/>
              <a:t>EKEC </a:t>
            </a:r>
            <a:r>
              <a:rPr lang="sl-SI" sz="2800" dirty="0"/>
              <a:t>NAD SAMOTNIM BREZNOM, </a:t>
            </a:r>
            <a:r>
              <a:rPr lang="sl-SI" sz="2800" b="1" dirty="0">
                <a:solidFill>
                  <a:srgbClr val="FF0000"/>
                </a:solidFill>
              </a:rPr>
              <a:t>J</a:t>
            </a:r>
            <a:r>
              <a:rPr lang="sl-SI" sz="2800" dirty="0"/>
              <a:t>ANKO IN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ETKA, </a:t>
            </a:r>
            <a:endParaRPr lang="sl-SI" sz="2800" dirty="0" smtClean="0"/>
          </a:p>
          <a:p>
            <a:r>
              <a:rPr lang="sl-SI" sz="2800" dirty="0"/>
              <a:t> </a:t>
            </a:r>
            <a:r>
              <a:rPr lang="sl-SI" sz="2800" dirty="0" smtClean="0"/>
              <a:t>     </a:t>
            </a:r>
            <a:r>
              <a:rPr lang="sl-SI" sz="2800" b="1" dirty="0" smtClean="0">
                <a:solidFill>
                  <a:srgbClr val="FF0000"/>
                </a:solidFill>
              </a:rPr>
              <a:t>Z</a:t>
            </a:r>
            <a:r>
              <a:rPr lang="sl-SI" sz="2800" dirty="0" smtClean="0"/>
              <a:t>LATA </a:t>
            </a:r>
            <a:r>
              <a:rPr lang="sl-SI" sz="2800" dirty="0"/>
              <a:t>LADJA, </a:t>
            </a:r>
            <a:r>
              <a:rPr lang="sl-SI" sz="2800" b="1" dirty="0">
                <a:solidFill>
                  <a:srgbClr val="FF0000"/>
                </a:solidFill>
              </a:rPr>
              <a:t>P</a:t>
            </a:r>
            <a:r>
              <a:rPr lang="sl-SI" sz="2800" dirty="0"/>
              <a:t>RIGODE KOZE </a:t>
            </a:r>
            <a:r>
              <a:rPr lang="sl-SI" sz="2800" b="1" dirty="0">
                <a:solidFill>
                  <a:srgbClr val="FF0000"/>
                </a:solidFill>
              </a:rPr>
              <a:t>K</a:t>
            </a:r>
            <a:r>
              <a:rPr lang="sl-SI" sz="2800" dirty="0"/>
              <a:t>UNIGUNDE, </a:t>
            </a:r>
          </a:p>
          <a:p>
            <a:r>
              <a:rPr lang="sl-SI" sz="2800" dirty="0" smtClean="0"/>
              <a:t>      </a:t>
            </a:r>
            <a:r>
              <a:rPr lang="sl-SI" sz="2800" b="1" dirty="0" smtClean="0">
                <a:solidFill>
                  <a:srgbClr val="FF0000"/>
                </a:solidFill>
              </a:rPr>
              <a:t>Ž</a:t>
            </a:r>
            <a:r>
              <a:rPr lang="sl-SI" sz="2800" dirty="0" smtClean="0"/>
              <a:t>IVALSKE </a:t>
            </a:r>
            <a:r>
              <a:rPr lang="sl-SI" sz="2800" dirty="0"/>
              <a:t>NOVICE, </a:t>
            </a:r>
            <a:r>
              <a:rPr lang="sl-SI" sz="2800" b="1" dirty="0">
                <a:solidFill>
                  <a:srgbClr val="FF0000"/>
                </a:solidFill>
              </a:rPr>
              <a:t>G</a:t>
            </a:r>
            <a:r>
              <a:rPr lang="sl-SI" sz="2800" dirty="0"/>
              <a:t>ENIJI V KRATKIH HLAČAH,</a:t>
            </a:r>
          </a:p>
          <a:p>
            <a:r>
              <a:rPr lang="sl-SI" sz="2800" dirty="0"/>
              <a:t> </a:t>
            </a:r>
            <a:r>
              <a:rPr lang="sl-SI" sz="2800" dirty="0" smtClean="0"/>
              <a:t>     </a:t>
            </a:r>
            <a:r>
              <a:rPr lang="sl-SI" sz="2800" b="1" dirty="0" smtClean="0">
                <a:solidFill>
                  <a:srgbClr val="FF0000"/>
                </a:solidFill>
              </a:rPr>
              <a:t>S</a:t>
            </a:r>
            <a:r>
              <a:rPr lang="sl-SI" sz="2800" dirty="0" smtClean="0"/>
              <a:t>OVICA </a:t>
            </a:r>
            <a:r>
              <a:rPr lang="sl-SI" sz="2800" b="1" dirty="0">
                <a:solidFill>
                  <a:srgbClr val="FF0000"/>
                </a:solidFill>
              </a:rPr>
              <a:t>O</a:t>
            </a:r>
            <a:r>
              <a:rPr lang="sl-SI" sz="2800" dirty="0"/>
              <a:t>KA, </a:t>
            </a:r>
            <a:r>
              <a:rPr lang="sl-SI" sz="2800" b="1" dirty="0">
                <a:solidFill>
                  <a:srgbClr val="FF0000"/>
                </a:solidFill>
              </a:rPr>
              <a:t>D</a:t>
            </a:r>
            <a:r>
              <a:rPr lang="sl-SI" sz="2800" dirty="0"/>
              <a:t>NEVNIK NABRITEGA </a:t>
            </a:r>
            <a:r>
              <a:rPr lang="sl-SI" sz="2800" dirty="0" smtClean="0"/>
              <a:t>MULCA.</a:t>
            </a:r>
          </a:p>
          <a:p>
            <a:endParaRPr lang="sl-SI" sz="2800" dirty="0" smtClean="0"/>
          </a:p>
          <a:p>
            <a:endParaRPr lang="sl-SI" sz="1400" dirty="0" smtClean="0"/>
          </a:p>
          <a:p>
            <a:r>
              <a:rPr lang="sl-SI" sz="2800" dirty="0" smtClean="0"/>
              <a:t>2</a:t>
            </a:r>
            <a:r>
              <a:rPr lang="sl-SI" sz="2800" dirty="0"/>
              <a:t>. </a:t>
            </a:r>
            <a:r>
              <a:rPr lang="sl-SI" sz="2800" b="1" dirty="0">
                <a:solidFill>
                  <a:srgbClr val="FF0000"/>
                </a:solidFill>
              </a:rPr>
              <a:t>I</a:t>
            </a:r>
            <a:r>
              <a:rPr lang="sl-SI" sz="2800" dirty="0"/>
              <a:t>VANA </a:t>
            </a:r>
            <a:r>
              <a:rPr lang="sl-SI" sz="2800" b="1" dirty="0" smtClean="0">
                <a:solidFill>
                  <a:srgbClr val="FF0000"/>
                </a:solidFill>
              </a:rPr>
              <a:t>K</a:t>
            </a:r>
            <a:r>
              <a:rPr lang="sl-SI" sz="2800" dirty="0" smtClean="0"/>
              <a:t>OBILICA, </a:t>
            </a:r>
            <a:r>
              <a:rPr lang="sl-SI" sz="2800" b="1" dirty="0" smtClean="0">
                <a:solidFill>
                  <a:srgbClr val="FF0000"/>
                </a:solidFill>
              </a:rPr>
              <a:t>K</a:t>
            </a:r>
            <a:r>
              <a:rPr lang="sl-SI" sz="2800" dirty="0" smtClean="0"/>
              <a:t>OFETARICA; </a:t>
            </a:r>
            <a:r>
              <a:rPr lang="sl-SI" sz="2800" b="1" dirty="0">
                <a:solidFill>
                  <a:srgbClr val="FF0000"/>
                </a:solidFill>
              </a:rPr>
              <a:t>R</a:t>
            </a:r>
            <a:r>
              <a:rPr lang="sl-SI" sz="2800" dirty="0"/>
              <a:t>IHARD </a:t>
            </a:r>
            <a:r>
              <a:rPr lang="sl-SI" sz="2800" b="1" dirty="0" smtClean="0">
                <a:solidFill>
                  <a:srgbClr val="FF0000"/>
                </a:solidFill>
              </a:rPr>
              <a:t>J</a:t>
            </a:r>
            <a:r>
              <a:rPr lang="sl-SI" sz="2800" dirty="0" smtClean="0"/>
              <a:t>AKOPIČ, </a:t>
            </a:r>
            <a:r>
              <a:rPr lang="sl-SI" sz="2800" b="1" dirty="0" smtClean="0">
                <a:solidFill>
                  <a:srgbClr val="FF0000"/>
                </a:solidFill>
              </a:rPr>
              <a:t>D</a:t>
            </a:r>
            <a:r>
              <a:rPr lang="sl-SI" sz="2800" dirty="0" smtClean="0"/>
              <a:t>RUŽINA;  </a:t>
            </a:r>
          </a:p>
          <a:p>
            <a:r>
              <a:rPr lang="sl-SI" sz="2800" dirty="0" smtClean="0"/>
              <a:t>    </a:t>
            </a:r>
            <a:r>
              <a:rPr lang="sl-SI" sz="2800" b="1" dirty="0" smtClean="0">
                <a:solidFill>
                  <a:srgbClr val="FF0000"/>
                </a:solidFill>
              </a:rPr>
              <a:t>D</a:t>
            </a:r>
            <a:r>
              <a:rPr lang="sl-SI" sz="2800" dirty="0" smtClean="0"/>
              <a:t>ORA </a:t>
            </a:r>
            <a:r>
              <a:rPr lang="sl-SI" sz="2800" b="1" dirty="0" smtClean="0">
                <a:solidFill>
                  <a:srgbClr val="FF0000"/>
                </a:solidFill>
              </a:rPr>
              <a:t>P</a:t>
            </a:r>
            <a:r>
              <a:rPr lang="sl-SI" sz="2800" dirty="0" smtClean="0"/>
              <a:t>LESTENJAK, </a:t>
            </a:r>
            <a:r>
              <a:rPr lang="sl-SI" sz="2800" b="1" dirty="0" smtClean="0">
                <a:solidFill>
                  <a:srgbClr val="FF0000"/>
                </a:solidFill>
              </a:rPr>
              <a:t>Š</a:t>
            </a:r>
            <a:r>
              <a:rPr lang="sl-SI" sz="2800" dirty="0" smtClean="0"/>
              <a:t>KOFJA </a:t>
            </a:r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OKA</a:t>
            </a:r>
          </a:p>
          <a:p>
            <a:endParaRPr lang="sl-SI" sz="1400" dirty="0"/>
          </a:p>
          <a:p>
            <a:pPr algn="ctr"/>
            <a:endParaRPr lang="sl-SI" sz="2800" b="1" dirty="0"/>
          </a:p>
          <a:p>
            <a:pPr algn="ctr"/>
            <a:endParaRPr lang="sl-SI" sz="2800" b="1" dirty="0"/>
          </a:p>
          <a:p>
            <a:pPr algn="ctr"/>
            <a:endParaRPr lang="sl-SI" sz="2800" b="1" dirty="0"/>
          </a:p>
          <a:p>
            <a:endParaRPr lang="sl-SI" sz="2800" dirty="0"/>
          </a:p>
          <a:p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97926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800" dirty="0"/>
              <a:t>3. </a:t>
            </a:r>
            <a:r>
              <a:rPr lang="sl-SI" sz="2800" b="1" cap="all" dirty="0" smtClean="0">
                <a:solidFill>
                  <a:srgbClr val="FF0000"/>
                </a:solidFill>
              </a:rPr>
              <a:t>D</a:t>
            </a:r>
            <a:r>
              <a:rPr lang="sl-SI" sz="2800" cap="all" dirty="0" smtClean="0"/>
              <a:t>edek </a:t>
            </a:r>
            <a:r>
              <a:rPr lang="sl-SI" sz="2800" b="1" cap="all" dirty="0">
                <a:solidFill>
                  <a:srgbClr val="FF0000"/>
                </a:solidFill>
              </a:rPr>
              <a:t>T</a:t>
            </a:r>
            <a:r>
              <a:rPr lang="sl-SI" sz="2800" cap="all" dirty="0"/>
              <a:t>omaž vsako jutro bere </a:t>
            </a:r>
            <a:endParaRPr lang="sl-SI" sz="2800" cap="all" dirty="0" smtClean="0"/>
          </a:p>
          <a:p>
            <a:pPr marL="0" indent="0">
              <a:buNone/>
            </a:pPr>
            <a:r>
              <a:rPr lang="sl-SI" sz="2800" cap="all" dirty="0"/>
              <a:t> </a:t>
            </a:r>
            <a:r>
              <a:rPr lang="sl-SI" sz="2800" cap="all" dirty="0" smtClean="0"/>
              <a:t>    </a:t>
            </a:r>
            <a:r>
              <a:rPr lang="sl-SI" sz="2800" b="1" cap="all" dirty="0" smtClean="0">
                <a:solidFill>
                  <a:srgbClr val="FF0000"/>
                </a:solidFill>
              </a:rPr>
              <a:t>P</a:t>
            </a:r>
            <a:r>
              <a:rPr lang="sl-SI" sz="2800" cap="all" dirty="0" smtClean="0"/>
              <a:t>RIMORSKE NOVICE</a:t>
            </a:r>
            <a:r>
              <a:rPr lang="sl-SI" sz="2800" cap="all" dirty="0"/>
              <a:t>. </a:t>
            </a:r>
            <a:r>
              <a:rPr lang="sl-SI" sz="2800" b="1" cap="all" dirty="0" smtClean="0">
                <a:solidFill>
                  <a:srgbClr val="FF0000"/>
                </a:solidFill>
              </a:rPr>
              <a:t>Z</a:t>
            </a:r>
            <a:r>
              <a:rPr lang="sl-SI" sz="2800" cap="all" dirty="0" smtClean="0"/>
              <a:t>večer </a:t>
            </a:r>
            <a:r>
              <a:rPr lang="sl-SI" sz="2800" cap="all" dirty="0"/>
              <a:t>pa novice </a:t>
            </a:r>
            <a:endParaRPr lang="sl-SI" sz="2800" cap="all" dirty="0" smtClean="0"/>
          </a:p>
          <a:p>
            <a:pPr marL="0" indent="0">
              <a:buNone/>
            </a:pPr>
            <a:r>
              <a:rPr lang="sl-SI" sz="2800" cap="all" dirty="0"/>
              <a:t> </a:t>
            </a:r>
            <a:r>
              <a:rPr lang="sl-SI" sz="2800" cap="all" dirty="0" smtClean="0"/>
              <a:t>    spremlja </a:t>
            </a:r>
            <a:r>
              <a:rPr lang="sl-SI" sz="2800" cap="all" dirty="0"/>
              <a:t>v </a:t>
            </a:r>
            <a:r>
              <a:rPr lang="sl-SI" sz="2800" cap="all" dirty="0" smtClean="0"/>
              <a:t>televizijski oddaji </a:t>
            </a:r>
            <a:r>
              <a:rPr lang="sl-SI" sz="2800" b="1" cap="all" dirty="0">
                <a:solidFill>
                  <a:srgbClr val="FF0000"/>
                </a:solidFill>
              </a:rPr>
              <a:t>O</a:t>
            </a:r>
            <a:r>
              <a:rPr lang="sl-SI" sz="2800" cap="all" dirty="0"/>
              <a:t>DMEVI.</a:t>
            </a:r>
          </a:p>
          <a:p>
            <a:pPr marL="0" indent="0">
              <a:buNone/>
            </a:pPr>
            <a:endParaRPr lang="sl-SI" sz="2800" cap="all" dirty="0"/>
          </a:p>
          <a:p>
            <a:pPr marL="0" indent="0">
              <a:buNone/>
            </a:pPr>
            <a:r>
              <a:rPr lang="sl-SI" sz="2800" cap="all" dirty="0"/>
              <a:t>    </a:t>
            </a:r>
            <a:r>
              <a:rPr lang="sl-SI" sz="2800" b="1" cap="all" dirty="0">
                <a:solidFill>
                  <a:srgbClr val="FF0000"/>
                </a:solidFill>
              </a:rPr>
              <a:t>V</a:t>
            </a:r>
            <a:r>
              <a:rPr lang="sl-SI" sz="2800" cap="all" dirty="0"/>
              <a:t> filmu </a:t>
            </a:r>
            <a:r>
              <a:rPr lang="sl-SI" sz="2800" b="1" cap="all" dirty="0">
                <a:solidFill>
                  <a:srgbClr val="FF0000"/>
                </a:solidFill>
              </a:rPr>
              <a:t>s</a:t>
            </a:r>
            <a:r>
              <a:rPr lang="sl-SI" sz="2800" cap="all" dirty="0"/>
              <a:t>reča na vrvici se je </a:t>
            </a:r>
            <a:r>
              <a:rPr lang="sl-SI" sz="2800" b="1" cap="all" dirty="0">
                <a:solidFill>
                  <a:srgbClr val="FF0000"/>
                </a:solidFill>
              </a:rPr>
              <a:t>m</a:t>
            </a:r>
            <a:r>
              <a:rPr lang="sl-SI" sz="2800" cap="all" dirty="0"/>
              <a:t>atic </a:t>
            </a:r>
            <a:r>
              <a:rPr lang="sl-SI" sz="2800" cap="all" dirty="0" smtClean="0"/>
              <a:t>zaljubil v</a:t>
            </a:r>
          </a:p>
          <a:p>
            <a:pPr marL="0" indent="0">
              <a:buNone/>
            </a:pPr>
            <a:r>
              <a:rPr lang="sl-SI" sz="2800" cap="all" dirty="0"/>
              <a:t> </a:t>
            </a:r>
            <a:r>
              <a:rPr lang="sl-SI" sz="2800" cap="all" dirty="0" smtClean="0"/>
              <a:t>   </a:t>
            </a:r>
            <a:r>
              <a:rPr lang="sl-SI" sz="2800" b="1" cap="all" dirty="0" err="1" smtClean="0">
                <a:solidFill>
                  <a:srgbClr val="FF0000"/>
                </a:solidFill>
              </a:rPr>
              <a:t>m</a:t>
            </a:r>
            <a:r>
              <a:rPr lang="sl-SI" sz="2800" cap="all" dirty="0" err="1" smtClean="0"/>
              <a:t>ileno</a:t>
            </a:r>
            <a:r>
              <a:rPr lang="sl-SI" sz="2800" cap="all" dirty="0"/>
              <a:t>. </a:t>
            </a:r>
          </a:p>
          <a:p>
            <a:pPr marL="0" indent="0">
              <a:buNone/>
            </a:pPr>
            <a:endParaRPr lang="sl-SI" sz="2800" cap="all" dirty="0"/>
          </a:p>
          <a:p>
            <a:pPr marL="0" indent="0">
              <a:buNone/>
            </a:pPr>
            <a:r>
              <a:rPr lang="sl-SI" sz="2800" cap="all" dirty="0"/>
              <a:t>    </a:t>
            </a:r>
            <a:r>
              <a:rPr lang="sl-SI" sz="2800" b="1" cap="all" dirty="0">
                <a:solidFill>
                  <a:srgbClr val="FF0000"/>
                </a:solidFill>
              </a:rPr>
              <a:t>Š</a:t>
            </a:r>
            <a:r>
              <a:rPr lang="sl-SI" sz="2800" cap="all" dirty="0"/>
              <a:t>ESTOŠOLCI SO OBISKALI </a:t>
            </a:r>
            <a:r>
              <a:rPr lang="sl-SI" sz="2800" b="1" cap="all" dirty="0">
                <a:solidFill>
                  <a:srgbClr val="FF0000"/>
                </a:solidFill>
              </a:rPr>
              <a:t>N</a:t>
            </a:r>
            <a:r>
              <a:rPr lang="sl-SI" sz="2800" cap="all" dirty="0"/>
              <a:t>ARODNI MUZEJ V </a:t>
            </a:r>
            <a:endParaRPr lang="sl-SI" sz="2800" cap="all" dirty="0" smtClean="0"/>
          </a:p>
          <a:p>
            <a:pPr marL="0" indent="0">
              <a:buNone/>
            </a:pPr>
            <a:r>
              <a:rPr lang="sl-SI" sz="2800" cap="all" dirty="0"/>
              <a:t> </a:t>
            </a:r>
            <a:r>
              <a:rPr lang="sl-SI" sz="2800" cap="all" dirty="0" smtClean="0"/>
              <a:t>   </a:t>
            </a:r>
            <a:r>
              <a:rPr lang="sl-SI" sz="2800" b="1" cap="all" dirty="0" smtClean="0">
                <a:solidFill>
                  <a:srgbClr val="FF0000"/>
                </a:solidFill>
              </a:rPr>
              <a:t>L</a:t>
            </a:r>
            <a:r>
              <a:rPr lang="sl-SI" sz="2800" cap="all" dirty="0" smtClean="0"/>
              <a:t>JUBLJANI</a:t>
            </a:r>
            <a:r>
              <a:rPr lang="sl-SI" sz="2800" cap="all" dirty="0"/>
              <a:t>.</a:t>
            </a:r>
            <a:endParaRPr lang="sl-SI" sz="2800" dirty="0"/>
          </a:p>
          <a:p>
            <a:pPr marL="0" indent="0">
              <a:buNone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1359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" y="42118"/>
            <a:ext cx="4893036" cy="5187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 rot="21098999">
            <a:off x="2585742" y="195365"/>
            <a:ext cx="2594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Zdaj pa najprej </a:t>
            </a:r>
          </a:p>
          <a:p>
            <a:r>
              <a:rPr lang="sl-SI" sz="2400" b="1" dirty="0" smtClean="0"/>
              <a:t>        ponovimo, </a:t>
            </a:r>
          </a:p>
          <a:p>
            <a:r>
              <a:rPr lang="sl-SI" sz="2400" b="1" dirty="0" smtClean="0"/>
              <a:t>    kaj so svojilni </a:t>
            </a:r>
          </a:p>
          <a:p>
            <a:r>
              <a:rPr lang="sl-SI" sz="2400" b="1" dirty="0"/>
              <a:t> </a:t>
            </a:r>
            <a:r>
              <a:rPr lang="sl-SI" sz="2400" b="1" dirty="0" smtClean="0"/>
              <a:t>        pridevniki.</a:t>
            </a:r>
            <a:endParaRPr lang="sl-SI" sz="2400" b="1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635896" y="3861048"/>
            <a:ext cx="53063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Svojilni</a:t>
            </a:r>
            <a:r>
              <a:rPr lang="sl-SI" sz="2800" dirty="0" smtClean="0"/>
              <a:t> pridevniki so pridevniki, </a:t>
            </a:r>
          </a:p>
          <a:p>
            <a:r>
              <a:rPr lang="sl-SI" sz="2800" dirty="0" smtClean="0"/>
              <a:t>ki izražajo </a:t>
            </a:r>
            <a:r>
              <a:rPr lang="sl-SI" sz="2800" b="1" dirty="0" smtClean="0">
                <a:solidFill>
                  <a:srgbClr val="FF0000"/>
                </a:solidFill>
              </a:rPr>
              <a:t>svojino</a:t>
            </a:r>
            <a:r>
              <a:rPr lang="sl-SI" sz="2800" dirty="0" smtClean="0"/>
              <a:t>.</a:t>
            </a:r>
          </a:p>
          <a:p>
            <a:r>
              <a:rPr lang="sl-SI" sz="2800" dirty="0" smtClean="0"/>
              <a:t>Po njih se sprašujemo z besedami: </a:t>
            </a:r>
            <a:r>
              <a:rPr lang="sl-SI" sz="2800" b="1" dirty="0" smtClean="0">
                <a:solidFill>
                  <a:srgbClr val="FF0000"/>
                </a:solidFill>
              </a:rPr>
              <a:t>ČIGAV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ČIGAVA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ČIGAVO</a:t>
            </a:r>
            <a:r>
              <a:rPr lang="sl-SI" sz="2800" dirty="0" smtClean="0"/>
              <a:t>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72908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91106" y="764704"/>
            <a:ext cx="82296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sl-SI" sz="3100" dirty="0" smtClean="0">
                <a:latin typeface="+mn-lt"/>
              </a:rPr>
              <a:t>Z veliko začetnico pišemo tudi svojilne pridevnike iz lastnih imen. </a:t>
            </a:r>
            <a:br>
              <a:rPr lang="sl-SI" sz="3100" dirty="0" smtClean="0">
                <a:latin typeface="+mn-lt"/>
              </a:rPr>
            </a:b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04500" y="2996952"/>
            <a:ext cx="150227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2800" dirty="0" smtClean="0"/>
          </a:p>
          <a:p>
            <a:r>
              <a:rPr lang="sl-SI" sz="2800" b="1" dirty="0" smtClean="0"/>
              <a:t>Bojan</a:t>
            </a:r>
          </a:p>
          <a:p>
            <a:endParaRPr lang="sl-SI" sz="2800" dirty="0" smtClean="0"/>
          </a:p>
          <a:p>
            <a:r>
              <a:rPr lang="sl-SI" sz="2800" b="1" dirty="0" smtClean="0"/>
              <a:t>Prešeren</a:t>
            </a:r>
          </a:p>
          <a:p>
            <a:endParaRPr lang="sl-SI" sz="2800" dirty="0" smtClean="0"/>
          </a:p>
          <a:p>
            <a:r>
              <a:rPr lang="sl-SI" sz="2800" b="1" dirty="0" smtClean="0"/>
              <a:t>Katja</a:t>
            </a:r>
          </a:p>
          <a:p>
            <a:endParaRPr lang="sl-SI" sz="2800" dirty="0" smtClean="0"/>
          </a:p>
        </p:txBody>
      </p:sp>
      <p:sp>
        <p:nvSpPr>
          <p:cNvPr id="6" name="PoljeZBesedilom 5"/>
          <p:cNvSpPr txBox="1"/>
          <p:nvPr/>
        </p:nvSpPr>
        <p:spPr>
          <a:xfrm>
            <a:off x="4415341" y="2996951"/>
            <a:ext cx="41764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800" b="1" u="sng" dirty="0" smtClean="0">
              <a:solidFill>
                <a:srgbClr val="FF0000"/>
              </a:solidFill>
            </a:endParaRPr>
          </a:p>
          <a:p>
            <a:r>
              <a:rPr lang="sl-SI" sz="2800" b="1" u="sng" dirty="0" smtClean="0">
                <a:solidFill>
                  <a:srgbClr val="FF0000"/>
                </a:solidFill>
              </a:rPr>
              <a:t>B</a:t>
            </a:r>
            <a:r>
              <a:rPr lang="sl-SI" sz="2800" b="1" u="sng" dirty="0" smtClean="0"/>
              <a:t>ojanov</a:t>
            </a:r>
            <a:r>
              <a:rPr lang="sl-SI" sz="2800" b="1" dirty="0" smtClean="0"/>
              <a:t> avto</a:t>
            </a:r>
          </a:p>
          <a:p>
            <a:endParaRPr lang="sl-SI" sz="2800" dirty="0" smtClean="0"/>
          </a:p>
          <a:p>
            <a:r>
              <a:rPr lang="sl-SI" sz="2800" b="1" u="sng" dirty="0" smtClean="0">
                <a:solidFill>
                  <a:srgbClr val="FF0000"/>
                </a:solidFill>
              </a:rPr>
              <a:t>P</a:t>
            </a:r>
            <a:r>
              <a:rPr lang="sl-SI" sz="2800" b="1" u="sng" dirty="0" smtClean="0"/>
              <a:t>rešernova</a:t>
            </a:r>
            <a:r>
              <a:rPr lang="sl-SI" sz="2800" b="1" dirty="0" smtClean="0"/>
              <a:t> pesem</a:t>
            </a:r>
          </a:p>
          <a:p>
            <a:endParaRPr lang="sl-SI" sz="2800" b="1" u="sng" dirty="0" smtClean="0">
              <a:solidFill>
                <a:srgbClr val="FF0000"/>
              </a:solidFill>
            </a:endParaRPr>
          </a:p>
          <a:p>
            <a:r>
              <a:rPr lang="sl-SI" sz="2800" b="1" u="sng" dirty="0" smtClean="0">
                <a:solidFill>
                  <a:srgbClr val="FF0000"/>
                </a:solidFill>
              </a:rPr>
              <a:t>K</a:t>
            </a:r>
            <a:r>
              <a:rPr lang="sl-SI" sz="2800" b="1" u="sng" dirty="0" smtClean="0"/>
              <a:t>atjino </a:t>
            </a:r>
            <a:r>
              <a:rPr lang="sl-SI" sz="2800" b="1" dirty="0" smtClean="0"/>
              <a:t>kolo</a:t>
            </a:r>
          </a:p>
          <a:p>
            <a:endParaRPr lang="sl-SI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9" name="Desna puščica 8"/>
          <p:cNvSpPr/>
          <p:nvPr/>
        </p:nvSpPr>
        <p:spPr>
          <a:xfrm>
            <a:off x="1979712" y="3604829"/>
            <a:ext cx="2376264" cy="216024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Desna puščica 9"/>
          <p:cNvSpPr/>
          <p:nvPr/>
        </p:nvSpPr>
        <p:spPr>
          <a:xfrm>
            <a:off x="2015750" y="4443211"/>
            <a:ext cx="2376264" cy="216024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Desna puščica 10"/>
          <p:cNvSpPr/>
          <p:nvPr/>
        </p:nvSpPr>
        <p:spPr>
          <a:xfrm>
            <a:off x="1973153" y="5295225"/>
            <a:ext cx="2376264" cy="216024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Zaokrožen pravokotni oblaček 1"/>
          <p:cNvSpPr/>
          <p:nvPr/>
        </p:nvSpPr>
        <p:spPr>
          <a:xfrm>
            <a:off x="755576" y="1628800"/>
            <a:ext cx="3071094" cy="936104"/>
          </a:xfrm>
          <a:prstGeom prst="wedgeRoundRectCallout">
            <a:avLst>
              <a:gd name="adj1" fmla="val -36429"/>
              <a:gd name="adj2" fmla="val 11017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800" b="1" dirty="0">
                <a:solidFill>
                  <a:srgbClr val="FF0000"/>
                </a:solidFill>
              </a:rPr>
              <a:t>Primeri lastnih imen:</a:t>
            </a:r>
          </a:p>
        </p:txBody>
      </p:sp>
      <p:sp>
        <p:nvSpPr>
          <p:cNvPr id="12" name="Zaokrožen pravokotni oblaček 11"/>
          <p:cNvSpPr/>
          <p:nvPr/>
        </p:nvSpPr>
        <p:spPr>
          <a:xfrm>
            <a:off x="4211960" y="1628800"/>
            <a:ext cx="4593569" cy="936104"/>
          </a:xfrm>
          <a:prstGeom prst="wedgeRoundRectCallout">
            <a:avLst>
              <a:gd name="adj1" fmla="val -33253"/>
              <a:gd name="adj2" fmla="val 11599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800" b="1" dirty="0">
                <a:solidFill>
                  <a:srgbClr val="FF0000"/>
                </a:solidFill>
              </a:rPr>
              <a:t>Primeri svojilnih pridevnikov iz lastnih imen:</a:t>
            </a:r>
          </a:p>
        </p:txBody>
      </p:sp>
    </p:spTree>
    <p:extLst>
      <p:ext uri="{BB962C8B-B14F-4D97-AF65-F5344CB8AC3E}">
        <p14:creationId xmlns:p14="http://schemas.microsoft.com/office/powerpoint/2010/main" val="114922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" y="116632"/>
            <a:ext cx="2664296" cy="282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 rot="21049484">
            <a:off x="1564902" y="338414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Pozor!</a:t>
            </a:r>
            <a:endParaRPr lang="sl-SI" b="1" dirty="0"/>
          </a:p>
        </p:txBody>
      </p:sp>
      <p:sp>
        <p:nvSpPr>
          <p:cNvPr id="6" name="Pravokotnik 5"/>
          <p:cNvSpPr/>
          <p:nvPr/>
        </p:nvSpPr>
        <p:spPr>
          <a:xfrm>
            <a:off x="2665512" y="1340768"/>
            <a:ext cx="6174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Z veliko začetnico </a:t>
            </a:r>
            <a:r>
              <a:rPr lang="sl-SI" sz="2800" dirty="0" smtClean="0"/>
              <a:t>pišemo samo svojilne </a:t>
            </a:r>
            <a:r>
              <a:rPr lang="sl-SI" sz="2800" dirty="0"/>
              <a:t>pridevnike iz </a:t>
            </a:r>
            <a:r>
              <a:rPr lang="sl-SI" sz="2800" b="1" u="sng" dirty="0" smtClean="0">
                <a:solidFill>
                  <a:srgbClr val="FF0000"/>
                </a:solidFill>
              </a:rPr>
              <a:t>lastnih</a:t>
            </a:r>
            <a:r>
              <a:rPr lang="sl-SI" sz="2800" b="1" u="sng" dirty="0">
                <a:solidFill>
                  <a:srgbClr val="FF0000"/>
                </a:solidFill>
              </a:rPr>
              <a:t> </a:t>
            </a:r>
            <a:r>
              <a:rPr lang="sl-SI" sz="2800" dirty="0" smtClean="0"/>
              <a:t>imen</a:t>
            </a:r>
            <a:r>
              <a:rPr lang="sl-SI" sz="2800" dirty="0"/>
              <a:t>. </a:t>
            </a:r>
            <a:endParaRPr lang="sl-SI" sz="2800" dirty="0" smtClean="0"/>
          </a:p>
          <a:p>
            <a:endParaRPr lang="sl-SI" sz="2800" dirty="0"/>
          </a:p>
          <a:p>
            <a:endParaRPr lang="sl-SI" sz="2800" dirty="0"/>
          </a:p>
          <a:p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755576" y="3083687"/>
            <a:ext cx="79226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 smtClean="0">
                <a:solidFill>
                  <a:srgbClr val="00B0F0"/>
                </a:solidFill>
              </a:rPr>
              <a:t>Se še spomniš?</a:t>
            </a:r>
          </a:p>
          <a:p>
            <a:r>
              <a:rPr lang="sl-SI" sz="2800" b="1" dirty="0" smtClean="0">
                <a:solidFill>
                  <a:srgbClr val="0070C0"/>
                </a:solidFill>
              </a:rPr>
              <a:t>Babica, frizerka, pilot, deček … </a:t>
            </a:r>
          </a:p>
          <a:p>
            <a:r>
              <a:rPr lang="sl-SI" sz="2800" b="1" dirty="0" smtClean="0">
                <a:solidFill>
                  <a:srgbClr val="0070C0"/>
                </a:solidFill>
              </a:rPr>
              <a:t>poimenujejo </a:t>
            </a:r>
            <a:r>
              <a:rPr lang="sl-SI" sz="2800" b="1" dirty="0">
                <a:solidFill>
                  <a:srgbClr val="0070C0"/>
                </a:solidFill>
              </a:rPr>
              <a:t>ljudi na splošno</a:t>
            </a:r>
            <a:r>
              <a:rPr lang="sl-SI" sz="2800" b="1" dirty="0"/>
              <a:t> ─ </a:t>
            </a:r>
            <a:r>
              <a:rPr lang="sl-SI" sz="2800" b="1" dirty="0">
                <a:solidFill>
                  <a:srgbClr val="FF0000"/>
                </a:solidFill>
              </a:rPr>
              <a:t>niso lastna imena</a:t>
            </a:r>
            <a:r>
              <a:rPr lang="sl-SI" sz="2800" dirty="0"/>
              <a:t>.</a:t>
            </a:r>
          </a:p>
          <a:p>
            <a:endParaRPr lang="sl-SI" sz="800" dirty="0" smtClean="0"/>
          </a:p>
          <a:p>
            <a:r>
              <a:rPr lang="sl-SI" sz="2800" b="1" dirty="0" smtClean="0"/>
              <a:t>Zato </a:t>
            </a:r>
            <a:r>
              <a:rPr lang="sl-SI" sz="2800" b="1" dirty="0">
                <a:solidFill>
                  <a:srgbClr val="FF0000"/>
                </a:solidFill>
              </a:rPr>
              <a:t>svojilne pridevnike </a:t>
            </a:r>
            <a:r>
              <a:rPr lang="sl-SI" sz="2800" b="1" dirty="0">
                <a:solidFill>
                  <a:srgbClr val="0070C0"/>
                </a:solidFill>
              </a:rPr>
              <a:t>iz teh imen </a:t>
            </a:r>
            <a:r>
              <a:rPr lang="sl-SI" sz="2800" b="1" dirty="0"/>
              <a:t>pišemo z </a:t>
            </a:r>
            <a:r>
              <a:rPr lang="sl-SI" sz="2800" b="1" dirty="0">
                <a:solidFill>
                  <a:srgbClr val="FF0000"/>
                </a:solidFill>
              </a:rPr>
              <a:t>malo </a:t>
            </a:r>
            <a:r>
              <a:rPr lang="sl-SI" sz="2800" b="1" dirty="0" smtClean="0">
                <a:solidFill>
                  <a:srgbClr val="FF0000"/>
                </a:solidFill>
              </a:rPr>
              <a:t>začetnico</a:t>
            </a:r>
            <a:r>
              <a:rPr lang="sl-SI" sz="2800" b="1" dirty="0" smtClean="0"/>
              <a:t>:</a:t>
            </a:r>
          </a:p>
          <a:p>
            <a:r>
              <a:rPr lang="sl-SI" sz="2800" dirty="0"/>
              <a:t>b</a:t>
            </a:r>
            <a:r>
              <a:rPr lang="sl-SI" sz="2800" dirty="0" smtClean="0"/>
              <a:t>abičina ruta, frizerkin glavnik, pilotova kapa, dečkovo veselje … </a:t>
            </a:r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88277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sl-SI" sz="3100" dirty="0" smtClean="0">
                <a:latin typeface="+mn-lt"/>
              </a:rPr>
              <a:t/>
            </a:r>
            <a:br>
              <a:rPr lang="sl-SI" sz="3100" dirty="0" smtClean="0">
                <a:latin typeface="+mn-lt"/>
              </a:rPr>
            </a:b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30131" y="4405866"/>
            <a:ext cx="813902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Lastna imena: </a:t>
            </a:r>
            <a:r>
              <a:rPr lang="sl-SI" sz="2800" dirty="0" smtClean="0"/>
              <a:t>	</a:t>
            </a:r>
            <a:r>
              <a:rPr lang="sl-SI" sz="2800" dirty="0" smtClean="0"/>
              <a:t>               </a:t>
            </a:r>
            <a:r>
              <a:rPr lang="sl-SI" sz="2800" b="1" dirty="0" smtClean="0">
                <a:solidFill>
                  <a:srgbClr val="FF0000"/>
                </a:solidFill>
              </a:rPr>
              <a:t>Pridevniki </a:t>
            </a:r>
            <a:r>
              <a:rPr lang="sl-SI" sz="2800" b="1" dirty="0" smtClean="0">
                <a:solidFill>
                  <a:srgbClr val="FF0000"/>
                </a:solidFill>
              </a:rPr>
              <a:t>iz lastnih imen:</a:t>
            </a:r>
          </a:p>
          <a:p>
            <a:endParaRPr lang="sl-SI" sz="14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B</a:t>
            </a:r>
            <a:r>
              <a:rPr lang="sl-SI" sz="2800" dirty="0" err="1" smtClean="0"/>
              <a:t>ojan					</a:t>
            </a:r>
            <a:r>
              <a:rPr lang="sl-SI" sz="2800" b="1" u="sng" dirty="0" err="1" smtClean="0">
                <a:solidFill>
                  <a:srgbClr val="FF0000"/>
                </a:solidFill>
              </a:rPr>
              <a:t>B</a:t>
            </a:r>
            <a:r>
              <a:rPr lang="sl-SI" sz="2800" u="sng" dirty="0" err="1" smtClean="0"/>
              <a:t>ojanov</a:t>
            </a:r>
            <a:r>
              <a:rPr lang="sl-SI" sz="2800" dirty="0" smtClean="0"/>
              <a:t> avto</a:t>
            </a:r>
          </a:p>
          <a:p>
            <a:endParaRPr lang="sl-SI" sz="800" dirty="0" smtClean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P</a:t>
            </a:r>
            <a:r>
              <a:rPr lang="sl-SI" sz="2800" dirty="0" err="1" smtClean="0"/>
              <a:t>rešeren				</a:t>
            </a:r>
            <a:r>
              <a:rPr lang="sl-SI" sz="2800" b="1" u="sng" dirty="0" err="1" smtClean="0">
                <a:solidFill>
                  <a:srgbClr val="FF0000"/>
                </a:solidFill>
              </a:rPr>
              <a:t>P</a:t>
            </a:r>
            <a:r>
              <a:rPr lang="sl-SI" sz="2800" u="sng" dirty="0" err="1" smtClean="0"/>
              <a:t>rešernova</a:t>
            </a:r>
            <a:r>
              <a:rPr lang="sl-SI" sz="2800" dirty="0"/>
              <a:t> </a:t>
            </a:r>
            <a:r>
              <a:rPr lang="sl-SI" sz="2800" dirty="0" smtClean="0"/>
              <a:t>pesem</a:t>
            </a:r>
          </a:p>
          <a:p>
            <a:endParaRPr lang="sl-SI" sz="800" dirty="0" smtClean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K</a:t>
            </a:r>
            <a:r>
              <a:rPr lang="sl-SI" sz="2800" dirty="0" err="1" smtClean="0"/>
              <a:t>atja					</a:t>
            </a:r>
            <a:r>
              <a:rPr lang="sl-SI" sz="2800" b="1" u="sng" dirty="0" err="1" smtClean="0">
                <a:solidFill>
                  <a:srgbClr val="FF0000"/>
                </a:solidFill>
              </a:rPr>
              <a:t>K</a:t>
            </a:r>
            <a:r>
              <a:rPr lang="sl-SI" sz="2800" u="sng" dirty="0" err="1" smtClean="0"/>
              <a:t>atjino</a:t>
            </a:r>
            <a:r>
              <a:rPr lang="sl-SI" sz="2800" dirty="0" smtClean="0"/>
              <a:t> kolo</a:t>
            </a:r>
          </a:p>
          <a:p>
            <a:endParaRPr lang="sl-SI" sz="28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0" y="27357"/>
            <a:ext cx="1001414" cy="100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1449478" y="98615"/>
            <a:ext cx="2383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/>
              <a:t>Zapiši v zvezek:</a:t>
            </a:r>
          </a:p>
        </p:txBody>
      </p:sp>
      <p:sp>
        <p:nvSpPr>
          <p:cNvPr id="7" name="Pravokotnik 6"/>
          <p:cNvSpPr/>
          <p:nvPr/>
        </p:nvSpPr>
        <p:spPr>
          <a:xfrm>
            <a:off x="686917" y="1194020"/>
            <a:ext cx="842140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Z veliko začetnico </a:t>
            </a:r>
            <a:r>
              <a:rPr lang="sl-SI" sz="2800" dirty="0"/>
              <a:t>pišemo tudi </a:t>
            </a:r>
            <a:r>
              <a:rPr lang="sl-SI" sz="2800" b="1" dirty="0" smtClean="0">
                <a:solidFill>
                  <a:srgbClr val="FF0000"/>
                </a:solidFill>
              </a:rPr>
              <a:t>svojilne </a:t>
            </a:r>
            <a:r>
              <a:rPr lang="sl-SI" sz="2800" b="1" dirty="0">
                <a:solidFill>
                  <a:srgbClr val="FF0000"/>
                </a:solidFill>
              </a:rPr>
              <a:t>pridevnike </a:t>
            </a:r>
            <a:endParaRPr lang="sl-SI" sz="2800" b="1" dirty="0" smtClean="0">
              <a:solidFill>
                <a:srgbClr val="FF0000"/>
              </a:solidFill>
            </a:endParaRPr>
          </a:p>
          <a:p>
            <a:r>
              <a:rPr lang="sl-SI" sz="2800" b="1" dirty="0" smtClean="0">
                <a:solidFill>
                  <a:srgbClr val="FF0000"/>
                </a:solidFill>
              </a:rPr>
              <a:t>iz </a:t>
            </a:r>
            <a:r>
              <a:rPr lang="sl-SI" sz="2800" b="1" dirty="0">
                <a:solidFill>
                  <a:srgbClr val="FF0000"/>
                </a:solidFill>
              </a:rPr>
              <a:t>lastnih imen</a:t>
            </a:r>
            <a:r>
              <a:rPr lang="sl-SI" sz="2800" dirty="0"/>
              <a:t>. </a:t>
            </a:r>
          </a:p>
          <a:p>
            <a:endParaRPr lang="sl-SI" sz="2000" dirty="0" smtClean="0"/>
          </a:p>
          <a:p>
            <a:r>
              <a:rPr lang="sl-SI" sz="2800" dirty="0" smtClean="0"/>
              <a:t>Svojilni </a:t>
            </a:r>
            <a:r>
              <a:rPr lang="sl-SI" sz="2800" dirty="0"/>
              <a:t>pridevniki so pridevniki, ki </a:t>
            </a:r>
            <a:r>
              <a:rPr lang="sl-SI" sz="2800" dirty="0" smtClean="0"/>
              <a:t>izražajo svojino</a:t>
            </a:r>
            <a:r>
              <a:rPr lang="sl-SI" sz="2800" dirty="0"/>
              <a:t>.</a:t>
            </a:r>
          </a:p>
          <a:p>
            <a:r>
              <a:rPr lang="sl-SI" sz="2800" dirty="0"/>
              <a:t>Po njih se sprašujemo z besedami: </a:t>
            </a:r>
          </a:p>
          <a:p>
            <a:r>
              <a:rPr lang="sl-SI" sz="2800" dirty="0"/>
              <a:t>ČIGAV, ČIGAVA, ČIGAVO</a:t>
            </a:r>
            <a:r>
              <a:rPr lang="sl-SI" sz="2800" dirty="0" smtClean="0"/>
              <a:t>.</a:t>
            </a:r>
          </a:p>
          <a:p>
            <a:endParaRPr lang="sl-SI" sz="1400" dirty="0"/>
          </a:p>
          <a:p>
            <a:r>
              <a:rPr lang="sl-SI" sz="2800" dirty="0" smtClean="0"/>
              <a:t>Primeri:</a:t>
            </a:r>
            <a:endParaRPr lang="sl-SI" sz="2800" dirty="0"/>
          </a:p>
        </p:txBody>
      </p:sp>
      <p:sp>
        <p:nvSpPr>
          <p:cNvPr id="12" name="Pravokotnik 11"/>
          <p:cNvSpPr/>
          <p:nvPr/>
        </p:nvSpPr>
        <p:spPr>
          <a:xfrm>
            <a:off x="1547664" y="659830"/>
            <a:ext cx="5913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SVOJILNI PRIDEVNIKI IZ LASTNIH IMEN</a:t>
            </a:r>
          </a:p>
        </p:txBody>
      </p:sp>
      <p:cxnSp>
        <p:nvCxnSpPr>
          <p:cNvPr id="14" name="Raven puščični povezovalnik 13"/>
          <p:cNvCxnSpPr/>
          <p:nvPr/>
        </p:nvCxnSpPr>
        <p:spPr>
          <a:xfrm>
            <a:off x="2339752" y="5373216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povezovalnik 14"/>
          <p:cNvCxnSpPr/>
          <p:nvPr/>
        </p:nvCxnSpPr>
        <p:spPr>
          <a:xfrm>
            <a:off x="2339752" y="5877272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>
            <a:off x="2339752" y="6453336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/>
          <p:cNvSpPr txBox="1"/>
          <p:nvPr/>
        </p:nvSpPr>
        <p:spPr>
          <a:xfrm>
            <a:off x="827584" y="404664"/>
            <a:ext cx="79928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VAJA:</a:t>
            </a:r>
          </a:p>
          <a:p>
            <a:endParaRPr lang="sl-SI" sz="2800" dirty="0"/>
          </a:p>
          <a:p>
            <a:r>
              <a:rPr lang="sl-SI" sz="2800" dirty="0" smtClean="0"/>
              <a:t>Napačno izraženo svojino napiši pravilno. </a:t>
            </a:r>
          </a:p>
          <a:p>
            <a:r>
              <a:rPr lang="sl-SI" sz="2800" dirty="0" smtClean="0"/>
              <a:t>Piši s pisanimi črkami. </a:t>
            </a:r>
          </a:p>
          <a:p>
            <a:pPr marL="342900" indent="-342900">
              <a:buAutoNum type="arabicPeriod"/>
            </a:pPr>
            <a:endParaRPr lang="sl-SI" sz="2800" dirty="0"/>
          </a:p>
          <a:p>
            <a:r>
              <a:rPr lang="sl-SI" sz="2800" dirty="0" smtClean="0"/>
              <a:t>Primer: BARVICE OD PETRA – Petrove barvice</a:t>
            </a:r>
          </a:p>
          <a:p>
            <a:endParaRPr lang="sl-SI" sz="2800" dirty="0" smtClean="0"/>
          </a:p>
          <a:p>
            <a:r>
              <a:rPr lang="sl-SI" sz="2800" dirty="0" smtClean="0"/>
              <a:t>RAČUNALNIK OD MATJAŽA –</a:t>
            </a:r>
          </a:p>
          <a:p>
            <a:r>
              <a:rPr lang="sl-SI" sz="2800" dirty="0" smtClean="0"/>
              <a:t>ŠMINKA OD MAME – </a:t>
            </a:r>
          </a:p>
          <a:p>
            <a:r>
              <a:rPr lang="sl-SI" sz="2800" dirty="0" smtClean="0"/>
              <a:t>KNJIGA OD BEVKA –</a:t>
            </a:r>
          </a:p>
          <a:p>
            <a:r>
              <a:rPr lang="sl-SI" sz="2800" dirty="0" smtClean="0"/>
              <a:t>PISMO OD KAJE – </a:t>
            </a:r>
          </a:p>
          <a:p>
            <a:r>
              <a:rPr lang="sl-SI" sz="2800" dirty="0" smtClean="0"/>
              <a:t>PRIPOROČILO OD ZDRAVNIKA –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859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367</Words>
  <Application>Microsoft Office PowerPoint</Application>
  <PresentationFormat>Diaprojekcija na zaslonu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Z veliko začetnico pišemo tudi svojilne pridevnike iz lastnih imen.  </vt:lpstr>
      <vt:lpstr>PowerPointova predstavitev</vt:lpstr>
      <vt:lpstr> 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</dc:creator>
  <cp:lastModifiedBy>compjuter</cp:lastModifiedBy>
  <cp:revision>189</cp:revision>
  <dcterms:created xsi:type="dcterms:W3CDTF">2020-04-10T14:32:54Z</dcterms:created>
  <dcterms:modified xsi:type="dcterms:W3CDTF">2020-05-25T07:31:21Z</dcterms:modified>
</cp:coreProperties>
</file>