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3" r:id="rId3"/>
    <p:sldId id="258" r:id="rId4"/>
    <p:sldId id="273" r:id="rId5"/>
    <p:sldId id="264" r:id="rId6"/>
    <p:sldId id="265" r:id="rId7"/>
    <p:sldId id="270" r:id="rId8"/>
    <p:sldId id="271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33"/>
    <a:srgbClr val="FFFF99"/>
    <a:srgbClr val="FFCC66"/>
    <a:srgbClr val="FFFF66"/>
    <a:srgbClr val="FF6600"/>
    <a:srgbClr val="FF0066"/>
    <a:srgbClr val="00FF00"/>
    <a:srgbClr val="FF3300"/>
    <a:srgbClr val="D67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419872" y="2818741"/>
            <a:ext cx="55446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dirty="0"/>
          </a:p>
          <a:p>
            <a:r>
              <a:rPr lang="sl-SI" sz="2800" dirty="0" smtClean="0"/>
              <a:t>V tem tednu pa začnemo pri slovenščini z obravnavo snovi, ki ni popolnoma nova, saj ste se z njo srečevali že v nižjih razredih. Vaše znanje bomo ponovili in ga, kot se za petošolce spodobi, poglobili in razširili.</a:t>
            </a:r>
          </a:p>
          <a:p>
            <a:endParaRPr lang="sl-SI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9"/>
          <a:stretch/>
        </p:blipFill>
        <p:spPr bwMode="auto">
          <a:xfrm>
            <a:off x="0" y="4293096"/>
            <a:ext cx="3065292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jeZBesedilom 5"/>
          <p:cNvSpPr txBox="1"/>
          <p:nvPr/>
        </p:nvSpPr>
        <p:spPr>
          <a:xfrm rot="21044802">
            <a:off x="1442249" y="4480735"/>
            <a:ext cx="205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Jaz bom vaš pomočnik …</a:t>
            </a:r>
            <a:endParaRPr lang="sl-SI" b="1" dirty="0"/>
          </a:p>
        </p:txBody>
      </p:sp>
      <p:sp>
        <p:nvSpPr>
          <p:cNvPr id="7" name="Pravokotnik 6"/>
          <p:cNvSpPr/>
          <p:nvPr/>
        </p:nvSpPr>
        <p:spPr>
          <a:xfrm>
            <a:off x="323528" y="551582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Pozdravljeni učenci in učenke!</a:t>
            </a:r>
          </a:p>
          <a:p>
            <a:endParaRPr lang="sl-SI" sz="2800" dirty="0"/>
          </a:p>
          <a:p>
            <a:r>
              <a:rPr lang="sl-SI" sz="2800" dirty="0"/>
              <a:t>Prejšnji teden </a:t>
            </a:r>
            <a:r>
              <a:rPr lang="sl-SI" sz="2800" dirty="0" smtClean="0"/>
              <a:t>smo imeli skupno uro slovenščine (</a:t>
            </a:r>
            <a:r>
              <a:rPr lang="sl-SI" sz="2800" dirty="0" smtClean="0"/>
              <a:t>samostalnik, pridevnik)</a:t>
            </a:r>
            <a:r>
              <a:rPr lang="sl-SI" sz="2800" dirty="0" smtClean="0"/>
              <a:t>in </a:t>
            </a:r>
            <a:r>
              <a:rPr lang="sl-SI" sz="2800" dirty="0"/>
              <a:t>moram vas pohvaliti ─ kar dobro vam gre</a:t>
            </a:r>
            <a:r>
              <a:rPr lang="sl-SI" sz="2800" dirty="0" smtClean="0"/>
              <a:t>. Prav lepo je bilo ponovno biti skupaj in </a:t>
            </a:r>
            <a:r>
              <a:rPr lang="sl-SI" sz="2800" smtClean="0"/>
              <a:t>imeti pouk.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56518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2" y="42981"/>
            <a:ext cx="5457446" cy="681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796829" y="6610884"/>
            <a:ext cx="7884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</a:t>
            </a:r>
            <a:r>
              <a:rPr lang="sl-SI" sz="1000" dirty="0" smtClean="0"/>
              <a:t>www.google.com/search?q=velika+za%C4%8Detnica&amp;tbm=isch&amp;chips=q:velika+za%C4%8D</a:t>
            </a:r>
            <a:endParaRPr lang="sl-SI" sz="1000" dirty="0"/>
          </a:p>
        </p:txBody>
      </p:sp>
      <p:sp>
        <p:nvSpPr>
          <p:cNvPr id="5" name="PoljeZBesedilom 4"/>
          <p:cNvSpPr txBox="1"/>
          <p:nvPr/>
        </p:nvSpPr>
        <p:spPr>
          <a:xfrm rot="21071616">
            <a:off x="3185256" y="407185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/>
              <a:t>ČRKE IZ                 VISOKE </a:t>
            </a:r>
            <a:endParaRPr lang="sl-SI" sz="4000" b="1" dirty="0"/>
          </a:p>
        </p:txBody>
      </p:sp>
      <p:sp>
        <p:nvSpPr>
          <p:cNvPr id="6" name="Pravokotnik 5"/>
          <p:cNvSpPr/>
          <p:nvPr/>
        </p:nvSpPr>
        <p:spPr>
          <a:xfrm rot="21059817">
            <a:off x="3637370" y="1523219"/>
            <a:ext cx="1914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000" b="1" dirty="0" smtClean="0"/>
              <a:t>DRUŽBE</a:t>
            </a:r>
            <a:endParaRPr lang="sl-SI" sz="4000" b="1" dirty="0"/>
          </a:p>
        </p:txBody>
      </p:sp>
    </p:spTree>
    <p:extLst>
      <p:ext uri="{BB962C8B-B14F-4D97-AF65-F5344CB8AC3E}">
        <p14:creationId xmlns:p14="http://schemas.microsoft.com/office/powerpoint/2010/main" val="103761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611560" y="836712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Črke iz visoke </a:t>
            </a:r>
            <a:r>
              <a:rPr lang="sl-SI" sz="2800" dirty="0" smtClean="0"/>
              <a:t>družbe niso nič drugega kot </a:t>
            </a:r>
            <a:r>
              <a:rPr lang="sl-SI" sz="2800" dirty="0"/>
              <a:t>črke, ki marsikomu od nas povzročajo težave. </a:t>
            </a:r>
            <a:endParaRPr lang="sl-SI" sz="2800" dirty="0" smtClean="0"/>
          </a:p>
          <a:p>
            <a:endParaRPr lang="sl-SI" sz="2800" dirty="0"/>
          </a:p>
          <a:p>
            <a:r>
              <a:rPr lang="sl-SI" sz="2800" dirty="0" smtClean="0"/>
              <a:t>Kar </a:t>
            </a:r>
            <a:r>
              <a:rPr lang="sl-SI" sz="2800" dirty="0"/>
              <a:t>pogosto se vprašamo: </a:t>
            </a:r>
            <a:endParaRPr lang="sl-SI" sz="2800" dirty="0" smtClean="0"/>
          </a:p>
          <a:p>
            <a:r>
              <a:rPr lang="sl-SI" sz="2800" dirty="0" smtClean="0"/>
              <a:t>„Z </a:t>
            </a:r>
            <a:r>
              <a:rPr lang="sl-SI" sz="2800" dirty="0"/>
              <a:t>veliko </a:t>
            </a:r>
            <a:r>
              <a:rPr lang="sl-SI" sz="2800" dirty="0" smtClean="0"/>
              <a:t>začetnico </a:t>
            </a:r>
            <a:r>
              <a:rPr lang="sl-SI" sz="2800" dirty="0"/>
              <a:t>ali ne</a:t>
            </a:r>
            <a:r>
              <a:rPr lang="sl-SI" sz="2800" dirty="0" smtClean="0"/>
              <a:t>?“</a:t>
            </a:r>
          </a:p>
          <a:p>
            <a:endParaRPr lang="sl-SI" sz="2800" dirty="0"/>
          </a:p>
        </p:txBody>
      </p:sp>
      <p:sp>
        <p:nvSpPr>
          <p:cNvPr id="7" name="Pravokotnik 6"/>
          <p:cNvSpPr/>
          <p:nvPr/>
        </p:nvSpPr>
        <p:spPr>
          <a:xfrm rot="21330379">
            <a:off x="3810271" y="3314818"/>
            <a:ext cx="4225684" cy="27788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6000" dirty="0">
                <a:solidFill>
                  <a:schemeClr val="tx1"/>
                </a:solidFill>
                <a:latin typeface="Brush Script Std" pitchFamily="66" charset="0"/>
              </a:rPr>
              <a:t>j</a:t>
            </a:r>
            <a:r>
              <a:rPr lang="sl-SI" sz="6000" dirty="0" smtClean="0">
                <a:solidFill>
                  <a:schemeClr val="tx1"/>
                </a:solidFill>
                <a:latin typeface="Brush Script Std" pitchFamily="66" charset="0"/>
              </a:rPr>
              <a:t>elka ali Jelka?</a:t>
            </a:r>
            <a:endParaRPr lang="sl-SI" sz="6000" dirty="0">
              <a:solidFill>
                <a:schemeClr val="tx1"/>
              </a:solidFill>
              <a:latin typeface="Brush Script St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>
          <a:xfrm>
            <a:off x="160445" y="923726"/>
            <a:ext cx="3960440" cy="3354728"/>
          </a:xfrm>
          <a:prstGeom prst="roundRect">
            <a:avLst/>
          </a:prstGeom>
          <a:solidFill>
            <a:srgbClr val="FF66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000" b="1" dirty="0" smtClean="0">
                <a:solidFill>
                  <a:schemeClr val="tx1"/>
                </a:solidFill>
              </a:rPr>
              <a:t>KAJ PIŠEMO </a:t>
            </a:r>
          </a:p>
          <a:p>
            <a:pPr algn="ctr"/>
            <a:r>
              <a:rPr lang="sl-SI" sz="4000" b="1" dirty="0" smtClean="0">
                <a:solidFill>
                  <a:schemeClr val="tx1"/>
                </a:solidFill>
              </a:rPr>
              <a:t>Z  </a:t>
            </a:r>
            <a:r>
              <a:rPr lang="sl-SI" sz="4000" b="1" dirty="0">
                <a:solidFill>
                  <a:schemeClr val="tx1"/>
                </a:solidFill>
              </a:rPr>
              <a:t>VELIKO </a:t>
            </a:r>
            <a:r>
              <a:rPr lang="sl-SI" sz="4000" b="1" dirty="0" smtClean="0">
                <a:solidFill>
                  <a:schemeClr val="tx1"/>
                </a:solidFill>
              </a:rPr>
              <a:t>ZAČETNICO?</a:t>
            </a:r>
            <a:endParaRPr lang="sl-SI" sz="4000" b="1" dirty="0">
              <a:solidFill>
                <a:schemeClr val="tx1"/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5002563" y="3924432"/>
            <a:ext cx="4033931" cy="1045638"/>
          </a:xfrm>
          <a:prstGeom prst="roundRect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IZRAZE POSEBNEGA SPOŠTOVANJA</a:t>
            </a:r>
            <a:endParaRPr lang="sl-SI" sz="3200" b="1" dirty="0">
              <a:solidFill>
                <a:schemeClr val="tx1"/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5002564" y="1447832"/>
            <a:ext cx="4033930" cy="1065753"/>
          </a:xfrm>
          <a:prstGeom prst="roundRect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LASTNA </a:t>
            </a:r>
          </a:p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IMENA</a:t>
            </a:r>
            <a:endParaRPr lang="sl-SI" sz="3200" b="1" dirty="0">
              <a:solidFill>
                <a:schemeClr val="tx1"/>
              </a:solidFill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5000130" y="2651768"/>
            <a:ext cx="4036365" cy="1080120"/>
          </a:xfrm>
          <a:prstGeom prst="roundRect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SVOJILNE PRIDEVNIKE IZ LASTNIH IMEN</a:t>
            </a:r>
            <a:endParaRPr lang="sl-SI" sz="3200" b="1" dirty="0">
              <a:solidFill>
                <a:schemeClr val="tx1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5000130" y="218288"/>
            <a:ext cx="4036364" cy="1080120"/>
          </a:xfrm>
          <a:prstGeom prst="roundRect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ZAČETEK</a:t>
            </a:r>
          </a:p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 </a:t>
            </a:r>
            <a:r>
              <a:rPr lang="sl-SI" sz="3200" b="1" dirty="0">
                <a:solidFill>
                  <a:schemeClr val="tx1"/>
                </a:solidFill>
              </a:rPr>
              <a:t>POVEDI</a:t>
            </a:r>
          </a:p>
        </p:txBody>
      </p:sp>
      <p:sp>
        <p:nvSpPr>
          <p:cNvPr id="2" name="Desna puščica 1"/>
          <p:cNvSpPr/>
          <p:nvPr/>
        </p:nvSpPr>
        <p:spPr>
          <a:xfrm rot="20443508">
            <a:off x="4268701" y="960474"/>
            <a:ext cx="684922" cy="231372"/>
          </a:xfrm>
          <a:prstGeom prst="rightArrow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Desna puščica 10"/>
          <p:cNvSpPr/>
          <p:nvPr/>
        </p:nvSpPr>
        <p:spPr>
          <a:xfrm rot="21143338">
            <a:off x="4293370" y="2012950"/>
            <a:ext cx="684922" cy="231372"/>
          </a:xfrm>
          <a:prstGeom prst="rightArrow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Desna puščica 11"/>
          <p:cNvSpPr/>
          <p:nvPr/>
        </p:nvSpPr>
        <p:spPr>
          <a:xfrm rot="359918">
            <a:off x="4240653" y="3042957"/>
            <a:ext cx="684922" cy="231372"/>
          </a:xfrm>
          <a:prstGeom prst="rightArrow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Desna puščica 12"/>
          <p:cNvSpPr/>
          <p:nvPr/>
        </p:nvSpPr>
        <p:spPr>
          <a:xfrm rot="1504705">
            <a:off x="4266459" y="4027640"/>
            <a:ext cx="684922" cy="231372"/>
          </a:xfrm>
          <a:prstGeom prst="rightArrow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7"/>
          <a:stretch/>
        </p:blipFill>
        <p:spPr bwMode="auto">
          <a:xfrm>
            <a:off x="1899527" y="4288209"/>
            <a:ext cx="2736304" cy="251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jeZBesedilom 2"/>
          <p:cNvSpPr txBox="1"/>
          <p:nvPr/>
        </p:nvSpPr>
        <p:spPr>
          <a:xfrm rot="21044802">
            <a:off x="2907557" y="4420050"/>
            <a:ext cx="2053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To je tako komplicirano …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595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67" y="260648"/>
            <a:ext cx="5112568" cy="63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 rot="21048742">
            <a:off x="4169962" y="153207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 vrsti …</a:t>
            </a:r>
            <a:endParaRPr lang="sl-SI" sz="3600" b="1" dirty="0"/>
          </a:p>
        </p:txBody>
      </p:sp>
      <p:sp>
        <p:nvSpPr>
          <p:cNvPr id="6" name="PoljeZBesedilom 5"/>
          <p:cNvSpPr txBox="1"/>
          <p:nvPr/>
        </p:nvSpPr>
        <p:spPr>
          <a:xfrm rot="21048742">
            <a:off x="3298237" y="569523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Mi gremo lepo po</a:t>
            </a:r>
            <a:endParaRPr lang="sl-SI" sz="3600" b="1" dirty="0"/>
          </a:p>
        </p:txBody>
      </p:sp>
    </p:spTree>
    <p:extLst>
      <p:ext uri="{BB962C8B-B14F-4D97-AF65-F5344CB8AC3E}">
        <p14:creationId xmlns:p14="http://schemas.microsoft.com/office/powerpoint/2010/main" val="36589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/>
          <p:cNvSpPr/>
          <p:nvPr/>
        </p:nvSpPr>
        <p:spPr>
          <a:xfrm>
            <a:off x="971600" y="404664"/>
            <a:ext cx="7200800" cy="1080120"/>
          </a:xfrm>
          <a:prstGeom prst="roundRect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ZAČETEK POVEDI</a:t>
            </a:r>
            <a:endParaRPr lang="sl-SI" sz="3200" b="1" dirty="0">
              <a:solidFill>
                <a:schemeClr val="tx1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95536" y="191683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Vsaka poved se začne z veliko začetnico.</a:t>
            </a:r>
          </a:p>
        </p:txBody>
      </p:sp>
      <p:sp>
        <p:nvSpPr>
          <p:cNvPr id="7" name="Pergament 1 6"/>
          <p:cNvSpPr/>
          <p:nvPr/>
        </p:nvSpPr>
        <p:spPr>
          <a:xfrm>
            <a:off x="4355976" y="2636912"/>
            <a:ext cx="4464496" cy="3960440"/>
          </a:xfrm>
          <a:prstGeom prst="verticalScroll">
            <a:avLst/>
          </a:pr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2800" b="1" dirty="0" smtClean="0">
              <a:solidFill>
                <a:srgbClr val="FF0000"/>
              </a:solidFill>
            </a:endParaRPr>
          </a:p>
          <a:p>
            <a:endParaRPr lang="sl-SI" sz="2800" b="1" dirty="0" smtClean="0">
              <a:solidFill>
                <a:srgbClr val="FF0000"/>
              </a:solidFill>
            </a:endParaRPr>
          </a:p>
          <a:p>
            <a:r>
              <a:rPr lang="sl-SI" sz="2800" b="1" dirty="0" smtClean="0">
                <a:solidFill>
                  <a:srgbClr val="FF0000"/>
                </a:solidFill>
              </a:rPr>
              <a:t>P</a:t>
            </a:r>
            <a:r>
              <a:rPr lang="sl-SI" sz="2800" dirty="0" smtClean="0">
                <a:solidFill>
                  <a:schemeClr val="tx1"/>
                </a:solidFill>
              </a:rPr>
              <a:t>oleti </a:t>
            </a:r>
            <a:r>
              <a:rPr lang="sl-SI" sz="2800" dirty="0">
                <a:solidFill>
                  <a:schemeClr val="tx1"/>
                </a:solidFill>
              </a:rPr>
              <a:t>se </a:t>
            </a:r>
            <a:r>
              <a:rPr lang="sl-SI" sz="2800" dirty="0" smtClean="0">
                <a:solidFill>
                  <a:schemeClr val="tx1"/>
                </a:solidFill>
              </a:rPr>
              <a:t>v hudi vročini </a:t>
            </a:r>
          </a:p>
          <a:p>
            <a:r>
              <a:rPr lang="sl-SI" sz="2800" dirty="0" smtClean="0">
                <a:solidFill>
                  <a:schemeClr val="tx1"/>
                </a:solidFill>
              </a:rPr>
              <a:t>pojavljajo </a:t>
            </a:r>
            <a:r>
              <a:rPr lang="sl-SI" sz="2800" dirty="0">
                <a:solidFill>
                  <a:schemeClr val="tx1"/>
                </a:solidFill>
              </a:rPr>
              <a:t>nevihte</a:t>
            </a:r>
            <a:r>
              <a:rPr lang="sl-SI" sz="2800" dirty="0" smtClean="0">
                <a:solidFill>
                  <a:schemeClr val="tx1"/>
                </a:solidFill>
              </a:rPr>
              <a:t>.</a:t>
            </a:r>
          </a:p>
          <a:p>
            <a:endParaRPr lang="sl-SI" sz="2800" dirty="0" smtClean="0">
              <a:solidFill>
                <a:schemeClr val="tx1"/>
              </a:solidFill>
            </a:endParaRPr>
          </a:p>
          <a:p>
            <a:r>
              <a:rPr lang="sl-SI" sz="2800" b="1" dirty="0" smtClean="0">
                <a:solidFill>
                  <a:srgbClr val="FF0000"/>
                </a:solidFill>
              </a:rPr>
              <a:t>K</a:t>
            </a:r>
            <a:r>
              <a:rPr lang="sl-SI" sz="2800" dirty="0" smtClean="0">
                <a:solidFill>
                  <a:schemeClr val="tx1"/>
                </a:solidFill>
              </a:rPr>
              <a:t>aj so prodajali na </a:t>
            </a:r>
          </a:p>
          <a:p>
            <a:r>
              <a:rPr lang="sl-SI" sz="2800" dirty="0" smtClean="0">
                <a:solidFill>
                  <a:schemeClr val="tx1"/>
                </a:solidFill>
              </a:rPr>
              <a:t>srednjeveški tržnici?</a:t>
            </a:r>
          </a:p>
          <a:p>
            <a:endParaRPr lang="sl-SI" sz="2800" b="1" dirty="0" smtClean="0">
              <a:solidFill>
                <a:srgbClr val="FF0000"/>
              </a:solidFill>
            </a:endParaRPr>
          </a:p>
          <a:p>
            <a:r>
              <a:rPr lang="sl-SI" sz="2800" b="1" dirty="0" smtClean="0">
                <a:solidFill>
                  <a:srgbClr val="FF0000"/>
                </a:solidFill>
              </a:rPr>
              <a:t>T</a:t>
            </a:r>
            <a:r>
              <a:rPr lang="sl-SI" sz="2800" dirty="0" smtClean="0">
                <a:solidFill>
                  <a:schemeClr val="tx1"/>
                </a:solidFill>
              </a:rPr>
              <a:t>akoj </a:t>
            </a:r>
            <a:r>
              <a:rPr lang="sl-SI" sz="2800" dirty="0">
                <a:solidFill>
                  <a:schemeClr val="tx1"/>
                </a:solidFill>
              </a:rPr>
              <a:t>se preobuj!</a:t>
            </a:r>
          </a:p>
          <a:p>
            <a:pPr algn="ctr"/>
            <a:endParaRPr lang="sl-SI" sz="2800" dirty="0">
              <a:solidFill>
                <a:schemeClr val="tx1"/>
              </a:solidFill>
            </a:endParaRPr>
          </a:p>
          <a:p>
            <a:pPr algn="ctr"/>
            <a:endParaRPr lang="sl-S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0" t="20598" r="23846" b="45781"/>
          <a:stretch/>
        </p:blipFill>
        <p:spPr bwMode="auto">
          <a:xfrm>
            <a:off x="17848" y="162217"/>
            <a:ext cx="1524397" cy="152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410477" y="403035"/>
            <a:ext cx="50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Zapiši v zvezek:</a:t>
            </a:r>
            <a:endParaRPr lang="sl-SI" sz="28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744955" y="915980"/>
            <a:ext cx="83529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b="1" dirty="0" smtClean="0">
                <a:solidFill>
                  <a:srgbClr val="FF0000"/>
                </a:solidFill>
              </a:rPr>
              <a:t>ČRKE IZ VISOKE DRUŽBE ─</a:t>
            </a:r>
          </a:p>
          <a:p>
            <a:pPr algn="ctr"/>
            <a:r>
              <a:rPr lang="sl-SI" sz="6000" b="1" dirty="0" smtClean="0">
                <a:solidFill>
                  <a:srgbClr val="FF0000"/>
                </a:solidFill>
              </a:rPr>
              <a:t>VELIKA ZAČETNICA</a:t>
            </a:r>
          </a:p>
          <a:p>
            <a:endParaRPr lang="sl-SI" sz="1000" b="1" dirty="0">
              <a:solidFill>
                <a:srgbClr val="FF0000"/>
              </a:solidFill>
            </a:endParaRPr>
          </a:p>
          <a:p>
            <a:r>
              <a:rPr lang="sl-SI" sz="4000" b="1" dirty="0" smtClean="0">
                <a:solidFill>
                  <a:srgbClr val="FF0000"/>
                </a:solidFill>
              </a:rPr>
              <a:t>                 ZAČETEK POVEDI</a:t>
            </a:r>
            <a:endParaRPr lang="sl-SI" sz="4000" b="1" dirty="0">
              <a:solidFill>
                <a:srgbClr val="FF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899592" y="3642805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Vsaka poved se začne z veliko začetnico</a:t>
            </a:r>
            <a:r>
              <a:rPr lang="sl-SI" sz="2800" dirty="0" smtClean="0"/>
              <a:t>.</a:t>
            </a:r>
          </a:p>
          <a:p>
            <a:endParaRPr lang="sl-SI" sz="2800" dirty="0"/>
          </a:p>
          <a:p>
            <a:endParaRPr lang="sl-SI" sz="28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899592" y="4221088"/>
            <a:ext cx="73641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Primeri:</a:t>
            </a:r>
          </a:p>
          <a:p>
            <a:pPr>
              <a:lnSpc>
                <a:spcPct val="150000"/>
              </a:lnSpc>
            </a:pPr>
            <a:r>
              <a:rPr lang="sl-SI" sz="2800" b="1" dirty="0" smtClean="0">
                <a:solidFill>
                  <a:srgbClr val="FF0000"/>
                </a:solidFill>
              </a:rPr>
              <a:t>P</a:t>
            </a:r>
            <a:r>
              <a:rPr lang="sl-SI" sz="2800" dirty="0" smtClean="0"/>
              <a:t>oleti </a:t>
            </a:r>
            <a:r>
              <a:rPr lang="sl-SI" sz="2800" dirty="0"/>
              <a:t>se v hudi vročini </a:t>
            </a:r>
            <a:r>
              <a:rPr lang="sl-SI" sz="2800" dirty="0" smtClean="0"/>
              <a:t>pojavljajo </a:t>
            </a:r>
            <a:r>
              <a:rPr lang="sl-SI" sz="2800" dirty="0"/>
              <a:t>nevihte</a:t>
            </a:r>
            <a:r>
              <a:rPr lang="sl-SI" sz="2800" dirty="0" smtClean="0"/>
              <a:t>.</a:t>
            </a:r>
            <a:endParaRPr lang="sl-SI" sz="2800" dirty="0"/>
          </a:p>
          <a:p>
            <a:pPr>
              <a:lnSpc>
                <a:spcPct val="150000"/>
              </a:lnSpc>
            </a:pPr>
            <a:r>
              <a:rPr lang="sl-SI" sz="2800" b="1" dirty="0">
                <a:solidFill>
                  <a:srgbClr val="FF0000"/>
                </a:solidFill>
              </a:rPr>
              <a:t>K</a:t>
            </a:r>
            <a:r>
              <a:rPr lang="sl-SI" sz="2800" dirty="0"/>
              <a:t>aj so prodajali na </a:t>
            </a:r>
            <a:r>
              <a:rPr lang="sl-SI" sz="2800" dirty="0" smtClean="0"/>
              <a:t>srednjeveški </a:t>
            </a:r>
            <a:r>
              <a:rPr lang="sl-SI" sz="2800" dirty="0"/>
              <a:t>tržnici</a:t>
            </a:r>
            <a:r>
              <a:rPr lang="sl-SI" sz="2800" dirty="0" smtClean="0"/>
              <a:t>?</a:t>
            </a:r>
            <a:endParaRPr lang="sl-SI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800" b="1" dirty="0">
                <a:solidFill>
                  <a:srgbClr val="FF0000"/>
                </a:solidFill>
              </a:rPr>
              <a:t>T</a:t>
            </a:r>
            <a:r>
              <a:rPr lang="sl-SI" sz="2800" dirty="0"/>
              <a:t>akoj se preobuj!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464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2051720" y="1229611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Vaja:</a:t>
            </a:r>
            <a:endParaRPr lang="sl-SI" sz="28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39552" y="2348880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Prepiši s pisanimi črkami:</a:t>
            </a:r>
          </a:p>
          <a:p>
            <a:endParaRPr lang="sl-SI" sz="2800" dirty="0"/>
          </a:p>
          <a:p>
            <a:r>
              <a:rPr lang="sl-SI" sz="2800" dirty="0" smtClean="0"/>
              <a:t>ODŠEL JE, NE DA BI SE OZRL. TRMASTO JE VZTRAJAL PRI SVOJEM. MU BO RES USPELO?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9697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255</Words>
  <Application>Microsoft Office PowerPoint</Application>
  <PresentationFormat>Diaprojekcija na zaslonu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Brush Script Std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Barbara</dc:creator>
  <cp:lastModifiedBy>compjuter</cp:lastModifiedBy>
  <cp:revision>42</cp:revision>
  <dcterms:created xsi:type="dcterms:W3CDTF">2020-04-10T14:32:54Z</dcterms:created>
  <dcterms:modified xsi:type="dcterms:W3CDTF">2020-04-17T09:35:41Z</dcterms:modified>
</cp:coreProperties>
</file>