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285" r:id="rId4"/>
    <p:sldId id="286" r:id="rId5"/>
    <p:sldId id="287" r:id="rId6"/>
    <p:sldId id="288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33"/>
    <a:srgbClr val="FF3300"/>
    <a:srgbClr val="FFFFCC"/>
    <a:srgbClr val="FFFF99"/>
    <a:srgbClr val="FFCC66"/>
    <a:srgbClr val="FFFF66"/>
    <a:srgbClr val="FF0066"/>
    <a:srgbClr val="00FF00"/>
    <a:srgbClr val="D67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jeni pravokotnik 9"/>
          <p:cNvSpPr/>
          <p:nvPr/>
        </p:nvSpPr>
        <p:spPr>
          <a:xfrm>
            <a:off x="5000130" y="218288"/>
            <a:ext cx="4036364" cy="1080120"/>
          </a:xfrm>
          <a:prstGeom prst="roundRect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 smtClean="0">
                <a:solidFill>
                  <a:schemeClr val="tx1"/>
                </a:solidFill>
              </a:rPr>
              <a:t>ZAČETEK</a:t>
            </a:r>
          </a:p>
          <a:p>
            <a:pPr algn="ctr"/>
            <a:r>
              <a:rPr lang="sl-SI" sz="3200" b="1" dirty="0" smtClean="0">
                <a:solidFill>
                  <a:schemeClr val="tx1"/>
                </a:solidFill>
              </a:rPr>
              <a:t> </a:t>
            </a:r>
            <a:r>
              <a:rPr lang="sl-SI" sz="3200" b="1" dirty="0">
                <a:solidFill>
                  <a:schemeClr val="tx1"/>
                </a:solidFill>
              </a:rPr>
              <a:t>POVEDI</a:t>
            </a:r>
          </a:p>
        </p:txBody>
      </p:sp>
      <p:sp>
        <p:nvSpPr>
          <p:cNvPr id="2" name="Desna puščica 1"/>
          <p:cNvSpPr/>
          <p:nvPr/>
        </p:nvSpPr>
        <p:spPr>
          <a:xfrm rot="19933901">
            <a:off x="3823005" y="1464325"/>
            <a:ext cx="684922" cy="231372"/>
          </a:xfrm>
          <a:prstGeom prst="rightArrow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67"/>
          <a:stretch/>
        </p:blipFill>
        <p:spPr bwMode="auto">
          <a:xfrm>
            <a:off x="969427" y="214037"/>
            <a:ext cx="2736304" cy="2517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jeZBesedilom 2"/>
          <p:cNvSpPr txBox="1"/>
          <p:nvPr/>
        </p:nvSpPr>
        <p:spPr>
          <a:xfrm rot="21044802">
            <a:off x="2381223" y="435183"/>
            <a:ext cx="1278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Nekaj že znamo … </a:t>
            </a:r>
            <a:endParaRPr lang="sl-SI" b="1" dirty="0"/>
          </a:p>
        </p:txBody>
      </p:sp>
      <p:sp>
        <p:nvSpPr>
          <p:cNvPr id="14" name="Zaobljeni pravokotnik 13"/>
          <p:cNvSpPr/>
          <p:nvPr/>
        </p:nvSpPr>
        <p:spPr>
          <a:xfrm>
            <a:off x="208650" y="2832859"/>
            <a:ext cx="3800706" cy="3354728"/>
          </a:xfrm>
          <a:prstGeom prst="roundRect">
            <a:avLst/>
          </a:prstGeom>
          <a:solidFill>
            <a:srgbClr val="FF66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tx1"/>
                </a:solidFill>
              </a:rPr>
              <a:t>KAJ PIŠEMO </a:t>
            </a:r>
          </a:p>
          <a:p>
            <a:pPr algn="ctr"/>
            <a:r>
              <a:rPr lang="sl-SI" sz="4000" b="1" dirty="0" smtClean="0">
                <a:solidFill>
                  <a:schemeClr val="tx1"/>
                </a:solidFill>
              </a:rPr>
              <a:t>Z  </a:t>
            </a:r>
            <a:r>
              <a:rPr lang="sl-SI" sz="4000" b="1" dirty="0">
                <a:solidFill>
                  <a:schemeClr val="tx1"/>
                </a:solidFill>
              </a:rPr>
              <a:t>VELIKO </a:t>
            </a:r>
            <a:r>
              <a:rPr lang="sl-SI" sz="4000" b="1" dirty="0" smtClean="0">
                <a:solidFill>
                  <a:schemeClr val="tx1"/>
                </a:solidFill>
              </a:rPr>
              <a:t>ZAČETNICO?</a:t>
            </a:r>
            <a:endParaRPr lang="sl-SI" sz="4000" b="1" dirty="0">
              <a:solidFill>
                <a:schemeClr val="tx1"/>
              </a:solidFill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67"/>
          <a:stretch/>
        </p:blipFill>
        <p:spPr bwMode="auto">
          <a:xfrm>
            <a:off x="4811676" y="2473605"/>
            <a:ext cx="3517300" cy="3236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PoljeZBesedilom 16"/>
          <p:cNvSpPr txBox="1"/>
          <p:nvPr/>
        </p:nvSpPr>
        <p:spPr>
          <a:xfrm rot="21044802">
            <a:off x="6611741" y="2857760"/>
            <a:ext cx="1621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Lahko gremo naprej … </a:t>
            </a:r>
            <a:endParaRPr lang="sl-SI" b="1" dirty="0"/>
          </a:p>
        </p:txBody>
      </p:sp>
      <p:sp>
        <p:nvSpPr>
          <p:cNvPr id="11" name="Zaobljeni pravokotnik 10"/>
          <p:cNvSpPr/>
          <p:nvPr/>
        </p:nvSpPr>
        <p:spPr>
          <a:xfrm>
            <a:off x="4786327" y="1472821"/>
            <a:ext cx="4239140" cy="896113"/>
          </a:xfrm>
          <a:prstGeom prst="roundRect">
            <a:avLst/>
          </a:prstGeom>
          <a:solidFill>
            <a:srgbClr val="00B0F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tx1"/>
                </a:solidFill>
              </a:rPr>
              <a:t>LASTNA IMENA BITIJ</a:t>
            </a:r>
            <a:endParaRPr lang="sl-SI" sz="2800" b="1" dirty="0">
              <a:solidFill>
                <a:schemeClr val="tx1"/>
              </a:solidFill>
            </a:endParaRPr>
          </a:p>
        </p:txBody>
      </p:sp>
      <p:sp>
        <p:nvSpPr>
          <p:cNvPr id="12" name="Desna puščica 11"/>
          <p:cNvSpPr/>
          <p:nvPr/>
        </p:nvSpPr>
        <p:spPr>
          <a:xfrm rot="20254690">
            <a:off x="4022932" y="2168154"/>
            <a:ext cx="684922" cy="231372"/>
          </a:xfrm>
          <a:prstGeom prst="rightArrow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Zaobljeni pravokotnik 12"/>
          <p:cNvSpPr/>
          <p:nvPr/>
        </p:nvSpPr>
        <p:spPr>
          <a:xfrm>
            <a:off x="4165466" y="5814409"/>
            <a:ext cx="4657458" cy="89611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tx1"/>
                </a:solidFill>
              </a:rPr>
              <a:t> ZEMLJEPISNA LASTNA IMENA</a:t>
            </a:r>
            <a:endParaRPr lang="sl-SI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44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otnik 4"/>
          <p:cNvSpPr/>
          <p:nvPr/>
        </p:nvSpPr>
        <p:spPr>
          <a:xfrm>
            <a:off x="179512" y="718862"/>
            <a:ext cx="2479932" cy="25202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tx1"/>
                </a:solidFill>
              </a:rPr>
              <a:t>ZEMLJEPISNA LASTNA IMENA </a:t>
            </a:r>
          </a:p>
          <a:p>
            <a:pPr algn="ctr"/>
            <a:endParaRPr lang="sl-SI" sz="2800" b="1" dirty="0">
              <a:solidFill>
                <a:schemeClr val="tx1"/>
              </a:solidFill>
            </a:endParaRPr>
          </a:p>
        </p:txBody>
      </p:sp>
      <p:sp>
        <p:nvSpPr>
          <p:cNvPr id="8" name="Zaobljeni pravokotnik 7"/>
          <p:cNvSpPr/>
          <p:nvPr/>
        </p:nvSpPr>
        <p:spPr>
          <a:xfrm>
            <a:off x="3491880" y="260648"/>
            <a:ext cx="5472608" cy="5760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b="1" dirty="0" smtClean="0">
                <a:solidFill>
                  <a:schemeClr val="tx1"/>
                </a:solidFill>
              </a:rPr>
              <a:t>1. IMENA KRAJEV </a:t>
            </a:r>
            <a:r>
              <a:rPr lang="sl-SI" b="1" dirty="0" smtClean="0">
                <a:solidFill>
                  <a:schemeClr val="tx1"/>
                </a:solidFill>
              </a:rPr>
              <a:t>(MEST, VASI, ZASELKOV)</a:t>
            </a:r>
            <a:endParaRPr lang="sl-SI" b="1" dirty="0">
              <a:solidFill>
                <a:schemeClr val="tx1"/>
              </a:solidFill>
            </a:endParaRPr>
          </a:p>
        </p:txBody>
      </p:sp>
      <p:sp>
        <p:nvSpPr>
          <p:cNvPr id="9" name="Zaobljeni pravokotnik 8"/>
          <p:cNvSpPr/>
          <p:nvPr/>
        </p:nvSpPr>
        <p:spPr>
          <a:xfrm>
            <a:off x="3425734" y="952398"/>
            <a:ext cx="5688041" cy="57606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b="1" dirty="0" smtClean="0">
                <a:solidFill>
                  <a:schemeClr val="tx1"/>
                </a:solidFill>
              </a:rPr>
              <a:t>2. IMENA VZPETIN, DOLIN, PLANOT, JAM …</a:t>
            </a:r>
            <a:endParaRPr lang="sl-SI" sz="2400" b="1" dirty="0">
              <a:solidFill>
                <a:schemeClr val="tx1"/>
              </a:solidFill>
            </a:endParaRPr>
          </a:p>
        </p:txBody>
      </p:sp>
      <p:sp>
        <p:nvSpPr>
          <p:cNvPr id="10" name="Zaobljeni pravokotnik 9"/>
          <p:cNvSpPr/>
          <p:nvPr/>
        </p:nvSpPr>
        <p:spPr>
          <a:xfrm>
            <a:off x="3491880" y="1735309"/>
            <a:ext cx="5472608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b="1" dirty="0" smtClean="0">
                <a:solidFill>
                  <a:schemeClr val="tx1"/>
                </a:solidFill>
              </a:rPr>
              <a:t>3. IMENA VOD </a:t>
            </a:r>
            <a:r>
              <a:rPr lang="sl-SI" b="1" dirty="0" smtClean="0">
                <a:solidFill>
                  <a:schemeClr val="tx1"/>
                </a:solidFill>
              </a:rPr>
              <a:t>(REK, MORIJ, JEZER, OCEANOV …)</a:t>
            </a:r>
            <a:endParaRPr lang="sl-SI" b="1" dirty="0">
              <a:solidFill>
                <a:schemeClr val="tx1"/>
              </a:solidFill>
            </a:endParaRPr>
          </a:p>
        </p:txBody>
      </p:sp>
      <p:sp>
        <p:nvSpPr>
          <p:cNvPr id="12" name="Pergament 1 11"/>
          <p:cNvSpPr/>
          <p:nvPr/>
        </p:nvSpPr>
        <p:spPr>
          <a:xfrm>
            <a:off x="3724038" y="4437112"/>
            <a:ext cx="1561348" cy="1598676"/>
          </a:xfrm>
          <a:prstGeom prst="vertic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2800" dirty="0">
              <a:solidFill>
                <a:schemeClr val="tx1"/>
              </a:solidFill>
            </a:endParaRPr>
          </a:p>
        </p:txBody>
      </p:sp>
      <p:sp>
        <p:nvSpPr>
          <p:cNvPr id="13" name="Pergament 1 12"/>
          <p:cNvSpPr/>
          <p:nvPr/>
        </p:nvSpPr>
        <p:spPr>
          <a:xfrm>
            <a:off x="-41403" y="4382668"/>
            <a:ext cx="2173029" cy="1987281"/>
          </a:xfrm>
          <a:prstGeom prst="verticalScroll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>L</a:t>
            </a:r>
            <a:r>
              <a:rPr lang="sl-SI" sz="2800" dirty="0" smtClean="0">
                <a:solidFill>
                  <a:schemeClr val="tx1"/>
                </a:solidFill>
              </a:rPr>
              <a:t>jubljana</a:t>
            </a:r>
          </a:p>
          <a:p>
            <a:r>
              <a:rPr lang="sl-SI" sz="2800" b="1" dirty="0" smtClean="0">
                <a:solidFill>
                  <a:srgbClr val="FF0000"/>
                </a:solidFill>
              </a:rPr>
              <a:t>S</a:t>
            </a:r>
            <a:r>
              <a:rPr lang="sl-SI" sz="2800" dirty="0" smtClean="0">
                <a:solidFill>
                  <a:schemeClr val="tx1"/>
                </a:solidFill>
              </a:rPr>
              <a:t>olkan</a:t>
            </a:r>
          </a:p>
          <a:p>
            <a:r>
              <a:rPr lang="sl-SI" sz="2800" b="1" dirty="0" smtClean="0">
                <a:solidFill>
                  <a:srgbClr val="FF0000"/>
                </a:solidFill>
              </a:rPr>
              <a:t>Č</a:t>
            </a:r>
            <a:r>
              <a:rPr lang="sl-SI" sz="2800" dirty="0" smtClean="0">
                <a:solidFill>
                  <a:schemeClr val="tx1"/>
                </a:solidFill>
              </a:rPr>
              <a:t>rniče</a:t>
            </a:r>
          </a:p>
          <a:p>
            <a:r>
              <a:rPr lang="sl-SI" sz="2800" b="1" dirty="0" smtClean="0">
                <a:solidFill>
                  <a:srgbClr val="FF0000"/>
                </a:solidFill>
              </a:rPr>
              <a:t>B</a:t>
            </a:r>
            <a:r>
              <a:rPr lang="sl-SI" sz="2800" dirty="0" smtClean="0">
                <a:solidFill>
                  <a:schemeClr val="tx1"/>
                </a:solidFill>
              </a:rPr>
              <a:t>ilje</a:t>
            </a:r>
            <a:endParaRPr lang="sl-SI" sz="2800" dirty="0">
              <a:solidFill>
                <a:srgbClr val="FF0000"/>
              </a:solidFill>
            </a:endParaRPr>
          </a:p>
        </p:txBody>
      </p:sp>
      <p:sp>
        <p:nvSpPr>
          <p:cNvPr id="14" name="Pergament 1 13"/>
          <p:cNvSpPr/>
          <p:nvPr/>
        </p:nvSpPr>
        <p:spPr>
          <a:xfrm>
            <a:off x="5097946" y="5021930"/>
            <a:ext cx="1944216" cy="1407914"/>
          </a:xfrm>
          <a:prstGeom prst="verticalScroll">
            <a:avLst/>
          </a:prstGeom>
          <a:solidFill>
            <a:schemeClr val="bg1">
              <a:lumMod val="75000"/>
            </a:scheme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2800" b="1" dirty="0" smtClean="0">
              <a:solidFill>
                <a:srgbClr val="FF0000"/>
              </a:solidFill>
            </a:endParaRPr>
          </a:p>
          <a:p>
            <a:pPr algn="ctr"/>
            <a:endParaRPr lang="sl-SI" sz="2800" b="1" dirty="0">
              <a:solidFill>
                <a:srgbClr val="FF0000"/>
              </a:solidFill>
            </a:endParaRPr>
          </a:p>
          <a:p>
            <a:endParaRPr lang="sl-SI" sz="2800" b="1" dirty="0" smtClean="0">
              <a:solidFill>
                <a:srgbClr val="FF0000"/>
              </a:solidFill>
            </a:endParaRPr>
          </a:p>
          <a:p>
            <a:pPr algn="ctr"/>
            <a:r>
              <a:rPr lang="sl-SI" sz="2800" dirty="0" smtClean="0">
                <a:solidFill>
                  <a:schemeClr val="tx1"/>
                </a:solidFill>
              </a:rPr>
              <a:t> </a:t>
            </a:r>
            <a:endParaRPr lang="sl-SI" sz="2800" dirty="0">
              <a:solidFill>
                <a:schemeClr val="tx1"/>
              </a:solidFill>
            </a:endParaRPr>
          </a:p>
        </p:txBody>
      </p:sp>
      <p:sp>
        <p:nvSpPr>
          <p:cNvPr id="11" name="Desna puščica 10"/>
          <p:cNvSpPr/>
          <p:nvPr/>
        </p:nvSpPr>
        <p:spPr>
          <a:xfrm rot="20613968">
            <a:off x="2681958" y="689010"/>
            <a:ext cx="684922" cy="231372"/>
          </a:xfrm>
          <a:prstGeom prst="rightArrow">
            <a:avLst/>
          </a:prstGeom>
          <a:solidFill>
            <a:srgbClr val="FFFF99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Desna puščica 14"/>
          <p:cNvSpPr/>
          <p:nvPr/>
        </p:nvSpPr>
        <p:spPr>
          <a:xfrm>
            <a:off x="2701633" y="1252753"/>
            <a:ext cx="684922" cy="231372"/>
          </a:xfrm>
          <a:prstGeom prst="rightArrow">
            <a:avLst/>
          </a:prstGeom>
          <a:solidFill>
            <a:srgbClr val="FFFF99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Desna puščica 15"/>
          <p:cNvSpPr/>
          <p:nvPr/>
        </p:nvSpPr>
        <p:spPr>
          <a:xfrm>
            <a:off x="2717667" y="1907655"/>
            <a:ext cx="684922" cy="231372"/>
          </a:xfrm>
          <a:prstGeom prst="rightArrow">
            <a:avLst/>
          </a:prstGeom>
          <a:solidFill>
            <a:srgbClr val="FFFF99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" name="Zaobljeni pravokotnik 16"/>
          <p:cNvSpPr/>
          <p:nvPr/>
        </p:nvSpPr>
        <p:spPr>
          <a:xfrm>
            <a:off x="3491879" y="2484288"/>
            <a:ext cx="5544617" cy="57606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b="1" dirty="0" smtClean="0">
                <a:solidFill>
                  <a:schemeClr val="tx1"/>
                </a:solidFill>
              </a:rPr>
              <a:t>4. IMENA DELOV KRAJEV </a:t>
            </a:r>
            <a:r>
              <a:rPr lang="sl-SI" b="1" dirty="0" smtClean="0">
                <a:solidFill>
                  <a:schemeClr val="tx1"/>
                </a:solidFill>
              </a:rPr>
              <a:t>(ULIC, CEST, TRGOV …)</a:t>
            </a:r>
            <a:endParaRPr lang="sl-SI" b="1" dirty="0">
              <a:solidFill>
                <a:schemeClr val="tx1"/>
              </a:solidFill>
            </a:endParaRPr>
          </a:p>
        </p:txBody>
      </p:sp>
      <p:sp>
        <p:nvSpPr>
          <p:cNvPr id="18" name="Zaobljeni pravokotnik 17"/>
          <p:cNvSpPr/>
          <p:nvPr/>
        </p:nvSpPr>
        <p:spPr>
          <a:xfrm>
            <a:off x="3491880" y="3239142"/>
            <a:ext cx="5472608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b="1" dirty="0" smtClean="0">
                <a:solidFill>
                  <a:schemeClr val="tx1"/>
                </a:solidFill>
              </a:rPr>
              <a:t>5. IMENA DRŽAV, CELIN …</a:t>
            </a:r>
            <a:endParaRPr lang="sl-SI" sz="2400" b="1" dirty="0">
              <a:solidFill>
                <a:schemeClr val="tx1"/>
              </a:solidFill>
            </a:endParaRPr>
          </a:p>
        </p:txBody>
      </p:sp>
      <p:sp>
        <p:nvSpPr>
          <p:cNvPr id="19" name="Desna puščica 18"/>
          <p:cNvSpPr/>
          <p:nvPr/>
        </p:nvSpPr>
        <p:spPr>
          <a:xfrm rot="269818">
            <a:off x="2709650" y="2533651"/>
            <a:ext cx="684922" cy="231372"/>
          </a:xfrm>
          <a:prstGeom prst="rightArrow">
            <a:avLst/>
          </a:prstGeom>
          <a:solidFill>
            <a:srgbClr val="FFFF99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0" name="Desna puščica 19"/>
          <p:cNvSpPr/>
          <p:nvPr/>
        </p:nvSpPr>
        <p:spPr>
          <a:xfrm rot="1144310">
            <a:off x="2662921" y="3086847"/>
            <a:ext cx="684922" cy="231372"/>
          </a:xfrm>
          <a:prstGeom prst="rightArrow">
            <a:avLst/>
          </a:prstGeom>
          <a:solidFill>
            <a:srgbClr val="FFFF99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1" name="Pergament 1 20"/>
          <p:cNvSpPr/>
          <p:nvPr/>
        </p:nvSpPr>
        <p:spPr>
          <a:xfrm>
            <a:off x="1907704" y="4043056"/>
            <a:ext cx="2031748" cy="2550813"/>
          </a:xfrm>
          <a:prstGeom prst="verticalScroll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2800" dirty="0">
              <a:solidFill>
                <a:schemeClr val="tx1"/>
              </a:solidFill>
            </a:endParaRPr>
          </a:p>
        </p:txBody>
      </p:sp>
      <p:sp>
        <p:nvSpPr>
          <p:cNvPr id="22" name="Pergament 1 21"/>
          <p:cNvSpPr/>
          <p:nvPr/>
        </p:nvSpPr>
        <p:spPr>
          <a:xfrm>
            <a:off x="7028453" y="4382667"/>
            <a:ext cx="2088233" cy="2232248"/>
          </a:xfrm>
          <a:prstGeom prst="vertic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2800" dirty="0">
              <a:solidFill>
                <a:schemeClr val="tx1"/>
              </a:solidFill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2179057" y="4382667"/>
            <a:ext cx="15103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err="1" smtClean="0">
                <a:solidFill>
                  <a:srgbClr val="FF0000"/>
                </a:solidFill>
              </a:rPr>
              <a:t>Š</a:t>
            </a:r>
            <a:r>
              <a:rPr lang="sl-SI" sz="2800" dirty="0" err="1" smtClean="0"/>
              <a:t>kabrijel</a:t>
            </a:r>
            <a:endParaRPr lang="sl-SI" sz="2800" dirty="0" smtClean="0"/>
          </a:p>
          <a:p>
            <a:r>
              <a:rPr lang="sl-SI" sz="2800" b="1" dirty="0" smtClean="0">
                <a:solidFill>
                  <a:srgbClr val="FF0000"/>
                </a:solidFill>
              </a:rPr>
              <a:t>T</a:t>
            </a:r>
            <a:r>
              <a:rPr lang="sl-SI" sz="2800" dirty="0" smtClean="0"/>
              <a:t>riglav</a:t>
            </a:r>
          </a:p>
          <a:p>
            <a:r>
              <a:rPr lang="sl-SI" sz="2800" b="1" dirty="0" smtClean="0">
                <a:solidFill>
                  <a:srgbClr val="FF0000"/>
                </a:solidFill>
              </a:rPr>
              <a:t>T</a:t>
            </a:r>
            <a:r>
              <a:rPr lang="sl-SI" sz="2800" dirty="0" smtClean="0"/>
              <a:t>renta</a:t>
            </a:r>
          </a:p>
          <a:p>
            <a:r>
              <a:rPr lang="sl-SI" sz="2800" b="1" dirty="0" smtClean="0">
                <a:solidFill>
                  <a:srgbClr val="FF0000"/>
                </a:solidFill>
              </a:rPr>
              <a:t>S</a:t>
            </a:r>
            <a:r>
              <a:rPr lang="sl-SI" sz="2800" dirty="0" smtClean="0"/>
              <a:t>nežnik</a:t>
            </a:r>
          </a:p>
          <a:p>
            <a:r>
              <a:rPr lang="sl-SI" sz="2800" b="1" dirty="0" err="1" smtClean="0">
                <a:solidFill>
                  <a:srgbClr val="FF0000"/>
                </a:solidFill>
              </a:rPr>
              <a:t>V</a:t>
            </a:r>
            <a:r>
              <a:rPr lang="sl-SI" sz="2800" dirty="0" err="1" smtClean="0"/>
              <a:t>ilenica</a:t>
            </a:r>
            <a:endParaRPr lang="sl-SI" sz="28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3977545" y="4683812"/>
            <a:ext cx="15841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>S</a:t>
            </a:r>
            <a:r>
              <a:rPr lang="sl-SI" sz="2800" dirty="0" smtClean="0"/>
              <a:t>oča</a:t>
            </a:r>
          </a:p>
          <a:p>
            <a:r>
              <a:rPr lang="sl-SI" sz="2800" b="1" dirty="0" smtClean="0">
                <a:solidFill>
                  <a:srgbClr val="FF0000"/>
                </a:solidFill>
              </a:rPr>
              <a:t>S</a:t>
            </a:r>
            <a:r>
              <a:rPr lang="sl-SI" sz="2800" dirty="0" smtClean="0"/>
              <a:t>ava</a:t>
            </a:r>
          </a:p>
          <a:p>
            <a:r>
              <a:rPr lang="sl-SI" sz="2800" b="1" dirty="0" smtClean="0">
                <a:solidFill>
                  <a:srgbClr val="FF0000"/>
                </a:solidFill>
              </a:rPr>
              <a:t>K</a:t>
            </a:r>
            <a:r>
              <a:rPr lang="sl-SI" sz="2800" dirty="0" smtClean="0"/>
              <a:t>oren</a:t>
            </a:r>
            <a:endParaRPr lang="sl-SI" sz="28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7236296" y="4887576"/>
            <a:ext cx="15121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>S</a:t>
            </a:r>
            <a:r>
              <a:rPr lang="sl-SI" sz="2800" dirty="0" smtClean="0"/>
              <a:t>lovenija</a:t>
            </a:r>
          </a:p>
          <a:p>
            <a:r>
              <a:rPr lang="sl-SI" sz="2800" b="1" dirty="0" smtClean="0">
                <a:solidFill>
                  <a:srgbClr val="FF0000"/>
                </a:solidFill>
              </a:rPr>
              <a:t>I</a:t>
            </a:r>
            <a:r>
              <a:rPr lang="sl-SI" sz="2800" dirty="0" smtClean="0"/>
              <a:t>talija</a:t>
            </a:r>
          </a:p>
          <a:p>
            <a:r>
              <a:rPr lang="sl-SI" sz="2800" b="1" dirty="0" smtClean="0">
                <a:solidFill>
                  <a:srgbClr val="FF0000"/>
                </a:solidFill>
              </a:rPr>
              <a:t>E</a:t>
            </a:r>
            <a:r>
              <a:rPr lang="sl-SI" sz="2800" dirty="0" smtClean="0"/>
              <a:t>vropa</a:t>
            </a:r>
          </a:p>
          <a:p>
            <a:r>
              <a:rPr lang="sl-SI" sz="2800" b="1" dirty="0" smtClean="0">
                <a:solidFill>
                  <a:srgbClr val="FF0000"/>
                </a:solidFill>
              </a:rPr>
              <a:t>A</a:t>
            </a:r>
            <a:r>
              <a:rPr lang="sl-SI" sz="2800" dirty="0" smtClean="0"/>
              <a:t>frika</a:t>
            </a:r>
            <a:endParaRPr lang="sl-SI" sz="2800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5332817" y="5318463"/>
            <a:ext cx="1474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>B</a:t>
            </a:r>
            <a:r>
              <a:rPr lang="sl-SI" sz="2800" dirty="0" smtClean="0"/>
              <a:t>ežigrad</a:t>
            </a:r>
          </a:p>
          <a:p>
            <a:r>
              <a:rPr lang="sl-SI" sz="2800" b="1" dirty="0" smtClean="0">
                <a:solidFill>
                  <a:srgbClr val="FF0000"/>
                </a:solidFill>
              </a:rPr>
              <a:t>M</a:t>
            </a:r>
            <a:r>
              <a:rPr lang="sl-SI" sz="2800" dirty="0" smtClean="0"/>
              <a:t>oste</a:t>
            </a:r>
            <a:endParaRPr lang="sl-SI" sz="2800" dirty="0"/>
          </a:p>
        </p:txBody>
      </p:sp>
      <p:sp>
        <p:nvSpPr>
          <p:cNvPr id="24" name="PoljeZBesedilom 23"/>
          <p:cNvSpPr txBox="1"/>
          <p:nvPr/>
        </p:nvSpPr>
        <p:spPr>
          <a:xfrm>
            <a:off x="915422" y="381520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1.</a:t>
            </a:r>
            <a:endParaRPr lang="sl-SI" sz="2400" b="1" dirty="0"/>
          </a:p>
        </p:txBody>
      </p:sp>
      <p:sp>
        <p:nvSpPr>
          <p:cNvPr id="25" name="PoljeZBesedilom 24"/>
          <p:cNvSpPr txBox="1"/>
          <p:nvPr/>
        </p:nvSpPr>
        <p:spPr>
          <a:xfrm>
            <a:off x="2772391" y="355635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/>
              <a:t>2</a:t>
            </a:r>
            <a:r>
              <a:rPr lang="sl-SI" sz="2400" b="1" dirty="0" smtClean="0"/>
              <a:t>.</a:t>
            </a:r>
            <a:endParaRPr lang="sl-SI" sz="2400" b="1" dirty="0"/>
          </a:p>
        </p:txBody>
      </p:sp>
      <p:sp>
        <p:nvSpPr>
          <p:cNvPr id="26" name="PoljeZBesedilom 25"/>
          <p:cNvSpPr txBox="1"/>
          <p:nvPr/>
        </p:nvSpPr>
        <p:spPr>
          <a:xfrm>
            <a:off x="4301840" y="399399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/>
              <a:t>3</a:t>
            </a:r>
            <a:r>
              <a:rPr lang="sl-SI" sz="2400" b="1" dirty="0" smtClean="0"/>
              <a:t>.</a:t>
            </a:r>
            <a:endParaRPr lang="sl-SI" sz="2400" b="1" dirty="0"/>
          </a:p>
        </p:txBody>
      </p:sp>
      <p:sp>
        <p:nvSpPr>
          <p:cNvPr id="27" name="PoljeZBesedilom 26"/>
          <p:cNvSpPr txBox="1"/>
          <p:nvPr/>
        </p:nvSpPr>
        <p:spPr>
          <a:xfrm>
            <a:off x="5911947" y="455546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/>
              <a:t>4</a:t>
            </a:r>
            <a:r>
              <a:rPr lang="sl-SI" sz="2400" b="1" dirty="0" smtClean="0"/>
              <a:t>.</a:t>
            </a:r>
            <a:endParaRPr lang="sl-SI" sz="2400" b="1" dirty="0"/>
          </a:p>
        </p:txBody>
      </p:sp>
      <p:sp>
        <p:nvSpPr>
          <p:cNvPr id="28" name="PoljeZBesedilom 27"/>
          <p:cNvSpPr txBox="1"/>
          <p:nvPr/>
        </p:nvSpPr>
        <p:spPr>
          <a:xfrm>
            <a:off x="7992380" y="397544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/>
              <a:t>5</a:t>
            </a:r>
            <a:r>
              <a:rPr lang="sl-SI" sz="2400" b="1" dirty="0" smtClean="0"/>
              <a:t>.</a:t>
            </a:r>
            <a:endParaRPr lang="sl-SI" sz="2400" b="1" dirty="0"/>
          </a:p>
        </p:txBody>
      </p:sp>
    </p:spTree>
    <p:extLst>
      <p:ext uri="{BB962C8B-B14F-4D97-AF65-F5344CB8AC3E}">
        <p14:creationId xmlns:p14="http://schemas.microsoft.com/office/powerpoint/2010/main" val="18707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539552" y="2014012"/>
            <a:ext cx="846043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sz="2400" dirty="0" smtClean="0"/>
          </a:p>
          <a:p>
            <a:endParaRPr lang="sl-SI" sz="2400" dirty="0" smtClean="0"/>
          </a:p>
          <a:p>
            <a:endParaRPr lang="sl-SI" sz="2400" b="1" dirty="0" smtClean="0"/>
          </a:p>
          <a:p>
            <a:endParaRPr lang="sl-SI" sz="2400" b="1" dirty="0" smtClean="0"/>
          </a:p>
          <a:p>
            <a:r>
              <a:rPr lang="sl-SI" sz="3200" b="1" dirty="0" smtClean="0"/>
              <a:t>Občna imena</a:t>
            </a:r>
            <a:endParaRPr lang="sl-SI" sz="3200" b="1" dirty="0"/>
          </a:p>
          <a:p>
            <a:r>
              <a:rPr lang="sl-SI" sz="2800" b="1" dirty="0" smtClean="0"/>
              <a:t>Primeri: </a:t>
            </a:r>
          </a:p>
          <a:p>
            <a:r>
              <a:rPr lang="sl-SI" sz="2800" dirty="0" smtClean="0"/>
              <a:t>Naselje, gora, dolina, reka, morje, jezero, država … poimenujejo zemljepisne pojave na splošno </a:t>
            </a:r>
            <a:r>
              <a:rPr lang="sl-SI" sz="2800" dirty="0"/>
              <a:t>─ </a:t>
            </a:r>
            <a:r>
              <a:rPr lang="sl-SI" sz="2800" dirty="0" smtClean="0"/>
              <a:t> </a:t>
            </a:r>
            <a:r>
              <a:rPr lang="sl-SI" sz="2800" dirty="0" smtClean="0">
                <a:solidFill>
                  <a:srgbClr val="FF0000"/>
                </a:solidFill>
              </a:rPr>
              <a:t>niso </a:t>
            </a:r>
          </a:p>
          <a:p>
            <a:r>
              <a:rPr lang="sl-SI" sz="2800" dirty="0" smtClean="0">
                <a:solidFill>
                  <a:srgbClr val="FF0000"/>
                </a:solidFill>
              </a:rPr>
              <a:t>lastna imena</a:t>
            </a:r>
            <a:r>
              <a:rPr lang="sl-SI" sz="2800" dirty="0" smtClean="0"/>
              <a:t>.</a:t>
            </a:r>
          </a:p>
          <a:p>
            <a:endParaRPr lang="sl-SI" sz="2800" dirty="0" smtClean="0"/>
          </a:p>
          <a:p>
            <a:endParaRPr lang="sl-SI" sz="2400" dirty="0" smtClean="0"/>
          </a:p>
          <a:p>
            <a:endParaRPr lang="sl-SI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2108"/>
            <a:ext cx="2013366" cy="2514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PoljeZBesedilom 7"/>
          <p:cNvSpPr txBox="1"/>
          <p:nvPr/>
        </p:nvSpPr>
        <p:spPr>
          <a:xfrm rot="20937143">
            <a:off x="1403648" y="194831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Pazi!</a:t>
            </a:r>
            <a:endParaRPr lang="sl-SI" b="1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2608099" y="490518"/>
            <a:ext cx="604867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b="1" dirty="0">
                <a:solidFill>
                  <a:srgbClr val="FF0000"/>
                </a:solidFill>
              </a:rPr>
              <a:t>Lastna imena so imena nečesa posameznega, točno določenega</a:t>
            </a:r>
            <a:r>
              <a:rPr lang="sl-SI" sz="3200" b="1" dirty="0" smtClean="0">
                <a:solidFill>
                  <a:srgbClr val="FF0000"/>
                </a:solidFill>
              </a:rPr>
              <a:t>.</a:t>
            </a:r>
          </a:p>
          <a:p>
            <a:endParaRPr lang="sl-SI" sz="1400" dirty="0" smtClean="0"/>
          </a:p>
          <a:p>
            <a:r>
              <a:rPr lang="sl-SI" sz="3200" b="1" dirty="0" smtClean="0">
                <a:solidFill>
                  <a:srgbClr val="7030A0"/>
                </a:solidFill>
              </a:rPr>
              <a:t>Poimenovanja </a:t>
            </a:r>
            <a:r>
              <a:rPr lang="sl-SI" sz="3200" b="1" dirty="0">
                <a:solidFill>
                  <a:srgbClr val="7030A0"/>
                </a:solidFill>
              </a:rPr>
              <a:t>na splošno </a:t>
            </a:r>
            <a:r>
              <a:rPr lang="sl-SI" sz="3200" b="1" dirty="0">
                <a:solidFill>
                  <a:srgbClr val="FF0000"/>
                </a:solidFill>
              </a:rPr>
              <a:t>(</a:t>
            </a:r>
            <a:r>
              <a:rPr lang="sl-SI" sz="3200" b="1" dirty="0" smtClean="0">
                <a:solidFill>
                  <a:srgbClr val="FF0000"/>
                </a:solidFill>
              </a:rPr>
              <a:t>občna imena) </a:t>
            </a:r>
            <a:r>
              <a:rPr lang="sl-SI" sz="3200" b="1" dirty="0" smtClean="0">
                <a:solidFill>
                  <a:srgbClr val="7030A0"/>
                </a:solidFill>
              </a:rPr>
              <a:t>pa </a:t>
            </a:r>
            <a:r>
              <a:rPr lang="sl-SI" sz="3200" b="1" dirty="0">
                <a:solidFill>
                  <a:srgbClr val="7030A0"/>
                </a:solidFill>
              </a:rPr>
              <a:t>pišemo z malo začetnico</a:t>
            </a:r>
            <a:r>
              <a:rPr lang="sl-SI" sz="3200" b="1" dirty="0" smtClean="0">
                <a:solidFill>
                  <a:srgbClr val="7030A0"/>
                </a:solidFill>
              </a:rPr>
              <a:t>. </a:t>
            </a:r>
            <a:endParaRPr lang="sl-SI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37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1403648" y="900365"/>
            <a:ext cx="698477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800" b="1" dirty="0" smtClean="0">
                <a:solidFill>
                  <a:srgbClr val="FF0000"/>
                </a:solidFill>
              </a:rPr>
              <a:t>ZEMLJEPISNA LASTNA </a:t>
            </a:r>
            <a:r>
              <a:rPr lang="sl-SI" sz="2800" b="1" dirty="0">
                <a:solidFill>
                  <a:srgbClr val="FF0000"/>
                </a:solidFill>
              </a:rPr>
              <a:t>IMENA </a:t>
            </a:r>
            <a:endParaRPr lang="sl-SI" sz="2800" b="1" dirty="0" smtClean="0">
              <a:solidFill>
                <a:srgbClr val="FF0000"/>
              </a:solidFill>
            </a:endParaRPr>
          </a:p>
          <a:p>
            <a:endParaRPr lang="sl-SI" sz="800" b="1" dirty="0">
              <a:solidFill>
                <a:srgbClr val="FF0000"/>
              </a:solidFill>
            </a:endParaRPr>
          </a:p>
          <a:p>
            <a:r>
              <a:rPr lang="sl-SI" sz="2800" dirty="0" smtClean="0"/>
              <a:t>Zemljepisna lastna imena </a:t>
            </a:r>
            <a:r>
              <a:rPr lang="sl-SI" sz="2800" dirty="0"/>
              <a:t>so:</a:t>
            </a:r>
          </a:p>
          <a:p>
            <a:pPr marL="457200" lvl="0" indent="-457200">
              <a:buFontTx/>
              <a:buChar char="-"/>
            </a:pPr>
            <a:r>
              <a:rPr lang="sl-SI" sz="2800" dirty="0" smtClean="0"/>
              <a:t>imena krajev (mest, vasi, zaselkov),</a:t>
            </a:r>
          </a:p>
          <a:p>
            <a:pPr marL="457200" lvl="0" indent="-457200">
              <a:buFontTx/>
              <a:buChar char="-"/>
            </a:pPr>
            <a:r>
              <a:rPr lang="sl-SI" sz="2800" dirty="0" smtClean="0"/>
              <a:t>imena </a:t>
            </a:r>
            <a:r>
              <a:rPr lang="sl-SI" sz="2800" dirty="0"/>
              <a:t>vzpetin, dolin, </a:t>
            </a:r>
            <a:r>
              <a:rPr lang="sl-SI" sz="2800" dirty="0" smtClean="0"/>
              <a:t>planot</a:t>
            </a:r>
            <a:r>
              <a:rPr lang="sl-SI" sz="2800" dirty="0"/>
              <a:t>, </a:t>
            </a:r>
            <a:r>
              <a:rPr lang="sl-SI" sz="2800" dirty="0" smtClean="0"/>
              <a:t>jam ...</a:t>
            </a:r>
          </a:p>
          <a:p>
            <a:pPr marL="457200" lvl="0" indent="-457200">
              <a:buFontTx/>
              <a:buChar char="-"/>
            </a:pPr>
            <a:r>
              <a:rPr lang="sl-SI" sz="2800" dirty="0" smtClean="0"/>
              <a:t>imena </a:t>
            </a:r>
            <a:r>
              <a:rPr lang="sl-SI" sz="2800" dirty="0"/>
              <a:t>vod (</a:t>
            </a:r>
            <a:r>
              <a:rPr lang="sl-SI" sz="2800" dirty="0" smtClean="0"/>
              <a:t>rek, morij, jezer, oceanov ...),</a:t>
            </a:r>
          </a:p>
          <a:p>
            <a:pPr marL="457200" lvl="0" indent="-457200">
              <a:buFontTx/>
              <a:buChar char="-"/>
            </a:pPr>
            <a:r>
              <a:rPr lang="sl-SI" sz="2800" dirty="0"/>
              <a:t>i</a:t>
            </a:r>
            <a:r>
              <a:rPr lang="sl-SI" sz="2800" dirty="0" smtClean="0"/>
              <a:t>mena delov </a:t>
            </a:r>
            <a:r>
              <a:rPr lang="sl-SI" sz="2800" dirty="0"/>
              <a:t>krajev (</a:t>
            </a:r>
            <a:r>
              <a:rPr lang="sl-SI" sz="2800" dirty="0" smtClean="0"/>
              <a:t>ulic, cest, trgov ...),</a:t>
            </a:r>
          </a:p>
          <a:p>
            <a:pPr marL="457200" lvl="0" indent="-457200">
              <a:buFontTx/>
              <a:buChar char="-"/>
            </a:pPr>
            <a:r>
              <a:rPr lang="sl-SI" sz="2800" dirty="0" smtClean="0"/>
              <a:t>imena držav, celin.</a:t>
            </a:r>
            <a:endParaRPr lang="sl-SI" sz="2800" dirty="0"/>
          </a:p>
        </p:txBody>
      </p:sp>
      <p:sp>
        <p:nvSpPr>
          <p:cNvPr id="2" name="PoljeZBesedilom 1"/>
          <p:cNvSpPr txBox="1"/>
          <p:nvPr/>
        </p:nvSpPr>
        <p:spPr>
          <a:xfrm>
            <a:off x="811931" y="4132019"/>
            <a:ext cx="67687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/>
              <a:t>Primeri:</a:t>
            </a:r>
          </a:p>
          <a:p>
            <a:r>
              <a:rPr lang="sl-SI" sz="2800" b="1" dirty="0" smtClean="0">
                <a:solidFill>
                  <a:srgbClr val="FF0000"/>
                </a:solidFill>
              </a:rPr>
              <a:t>L</a:t>
            </a:r>
            <a:r>
              <a:rPr lang="sl-SI" sz="2800" dirty="0" smtClean="0"/>
              <a:t>jubljana, </a:t>
            </a:r>
            <a:r>
              <a:rPr lang="sl-SI" sz="2800" b="1" dirty="0" smtClean="0">
                <a:solidFill>
                  <a:srgbClr val="FF0000"/>
                </a:solidFill>
              </a:rPr>
              <a:t>S</a:t>
            </a:r>
            <a:r>
              <a:rPr lang="sl-SI" sz="2800" dirty="0" smtClean="0"/>
              <a:t>olkan, </a:t>
            </a:r>
            <a:r>
              <a:rPr lang="sl-SI" sz="2800" b="1" dirty="0" smtClean="0">
                <a:solidFill>
                  <a:srgbClr val="FF0000"/>
                </a:solidFill>
              </a:rPr>
              <a:t>Č</a:t>
            </a:r>
            <a:r>
              <a:rPr lang="sl-SI" sz="2800" dirty="0" smtClean="0"/>
              <a:t>rniče, </a:t>
            </a:r>
            <a:r>
              <a:rPr lang="sl-SI" sz="2800" b="1" dirty="0" smtClean="0">
                <a:solidFill>
                  <a:srgbClr val="FF0000"/>
                </a:solidFill>
              </a:rPr>
              <a:t>B</a:t>
            </a:r>
            <a:r>
              <a:rPr lang="sl-SI" sz="2800" dirty="0" smtClean="0"/>
              <a:t>ilje …</a:t>
            </a:r>
            <a:endParaRPr lang="sl-SI" sz="2800" dirty="0"/>
          </a:p>
          <a:p>
            <a:r>
              <a:rPr lang="sl-SI" sz="2800" b="1" dirty="0" err="1" smtClean="0">
                <a:solidFill>
                  <a:srgbClr val="FF0000"/>
                </a:solidFill>
              </a:rPr>
              <a:t>Š</a:t>
            </a:r>
            <a:r>
              <a:rPr lang="sl-SI" sz="2800" dirty="0" err="1" smtClean="0"/>
              <a:t>kabrijel</a:t>
            </a:r>
            <a:r>
              <a:rPr lang="sl-SI" sz="2800" dirty="0" smtClean="0"/>
              <a:t>, </a:t>
            </a:r>
            <a:r>
              <a:rPr lang="sl-SI" sz="2800" b="1" dirty="0" smtClean="0">
                <a:solidFill>
                  <a:srgbClr val="FF0000"/>
                </a:solidFill>
              </a:rPr>
              <a:t>T</a:t>
            </a:r>
            <a:r>
              <a:rPr lang="sl-SI" sz="2800" dirty="0" smtClean="0"/>
              <a:t>riglav, </a:t>
            </a:r>
            <a:r>
              <a:rPr lang="sl-SI" sz="2800" b="1" dirty="0" smtClean="0">
                <a:solidFill>
                  <a:srgbClr val="FF0000"/>
                </a:solidFill>
              </a:rPr>
              <a:t>T</a:t>
            </a:r>
            <a:r>
              <a:rPr lang="sl-SI" sz="2800" dirty="0" smtClean="0"/>
              <a:t>renta, </a:t>
            </a:r>
            <a:r>
              <a:rPr lang="sl-SI" sz="2800" b="1" dirty="0" smtClean="0">
                <a:solidFill>
                  <a:srgbClr val="FF0000"/>
                </a:solidFill>
              </a:rPr>
              <a:t>S</a:t>
            </a:r>
            <a:r>
              <a:rPr lang="sl-SI" sz="2800" dirty="0" smtClean="0"/>
              <a:t>nežnik, </a:t>
            </a:r>
            <a:r>
              <a:rPr lang="sl-SI" sz="2800" b="1" dirty="0" err="1" smtClean="0">
                <a:solidFill>
                  <a:srgbClr val="FF0000"/>
                </a:solidFill>
              </a:rPr>
              <a:t>V</a:t>
            </a:r>
            <a:r>
              <a:rPr lang="sl-SI" sz="2800" dirty="0" err="1" smtClean="0"/>
              <a:t>ilenica</a:t>
            </a:r>
            <a:r>
              <a:rPr lang="sl-SI" sz="2800" dirty="0" smtClean="0"/>
              <a:t> …</a:t>
            </a:r>
            <a:endParaRPr lang="sl-SI" sz="2800" dirty="0"/>
          </a:p>
          <a:p>
            <a:r>
              <a:rPr lang="sl-SI" sz="2800" b="1" dirty="0" smtClean="0">
                <a:solidFill>
                  <a:srgbClr val="FF0000"/>
                </a:solidFill>
              </a:rPr>
              <a:t>S</a:t>
            </a:r>
            <a:r>
              <a:rPr lang="sl-SI" sz="2800" dirty="0" smtClean="0"/>
              <a:t>oča, </a:t>
            </a:r>
            <a:r>
              <a:rPr lang="sl-SI" sz="2800" b="1" dirty="0" smtClean="0">
                <a:solidFill>
                  <a:srgbClr val="FF0000"/>
                </a:solidFill>
              </a:rPr>
              <a:t>S</a:t>
            </a:r>
            <a:r>
              <a:rPr lang="sl-SI" sz="2800" dirty="0" smtClean="0"/>
              <a:t>ava, </a:t>
            </a:r>
            <a:r>
              <a:rPr lang="sl-SI" sz="2800" b="1" dirty="0" smtClean="0">
                <a:solidFill>
                  <a:srgbClr val="FF0000"/>
                </a:solidFill>
              </a:rPr>
              <a:t>K</a:t>
            </a:r>
            <a:r>
              <a:rPr lang="sl-SI" sz="2800" dirty="0" smtClean="0"/>
              <a:t>oren …</a:t>
            </a:r>
            <a:endParaRPr lang="sl-SI" sz="2800" dirty="0"/>
          </a:p>
          <a:p>
            <a:r>
              <a:rPr lang="sl-SI" sz="2800" b="1" dirty="0" smtClean="0">
                <a:solidFill>
                  <a:srgbClr val="FF0000"/>
                </a:solidFill>
              </a:rPr>
              <a:t>B</a:t>
            </a:r>
            <a:r>
              <a:rPr lang="sl-SI" sz="2800" dirty="0" smtClean="0"/>
              <a:t>ežigrad, </a:t>
            </a:r>
            <a:r>
              <a:rPr lang="sl-SI" sz="2800" b="1" dirty="0" smtClean="0">
                <a:solidFill>
                  <a:srgbClr val="FF0000"/>
                </a:solidFill>
              </a:rPr>
              <a:t>M</a:t>
            </a:r>
            <a:r>
              <a:rPr lang="sl-SI" sz="2800" dirty="0" smtClean="0"/>
              <a:t>oste …</a:t>
            </a:r>
            <a:endParaRPr lang="sl-SI" sz="2800" dirty="0"/>
          </a:p>
          <a:p>
            <a:r>
              <a:rPr lang="sl-SI" sz="2800" b="1" dirty="0" smtClean="0">
                <a:solidFill>
                  <a:srgbClr val="FF0000"/>
                </a:solidFill>
              </a:rPr>
              <a:t>S</a:t>
            </a:r>
            <a:r>
              <a:rPr lang="sl-SI" sz="2800" dirty="0" smtClean="0"/>
              <a:t>lovenija, </a:t>
            </a:r>
            <a:r>
              <a:rPr lang="sl-SI" sz="2800" b="1" dirty="0" smtClean="0">
                <a:solidFill>
                  <a:srgbClr val="FF0000"/>
                </a:solidFill>
              </a:rPr>
              <a:t>I</a:t>
            </a:r>
            <a:r>
              <a:rPr lang="sl-SI" sz="2800" dirty="0" smtClean="0"/>
              <a:t>talija, </a:t>
            </a:r>
            <a:r>
              <a:rPr lang="sl-SI" sz="2800" b="1" dirty="0" smtClean="0">
                <a:solidFill>
                  <a:srgbClr val="FF0000"/>
                </a:solidFill>
              </a:rPr>
              <a:t>E</a:t>
            </a:r>
            <a:r>
              <a:rPr lang="sl-SI" sz="2800" dirty="0" smtClean="0"/>
              <a:t>vropa, </a:t>
            </a:r>
            <a:r>
              <a:rPr lang="sl-SI" sz="2800" b="1" dirty="0" smtClean="0">
                <a:solidFill>
                  <a:srgbClr val="FF0000"/>
                </a:solidFill>
              </a:rPr>
              <a:t>A</a:t>
            </a:r>
            <a:r>
              <a:rPr lang="sl-SI" sz="2800" dirty="0" smtClean="0"/>
              <a:t>frika …</a:t>
            </a:r>
            <a:endParaRPr lang="sl-SI" sz="2800" dirty="0"/>
          </a:p>
          <a:p>
            <a:endParaRPr lang="sl-SI" sz="28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15"/>
            <a:ext cx="1368152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jeZBesedilom 2"/>
          <p:cNvSpPr txBox="1"/>
          <p:nvPr/>
        </p:nvSpPr>
        <p:spPr>
          <a:xfrm>
            <a:off x="1660747" y="332656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Zapiši v zvezek: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201056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672"/>
            <a:ext cx="152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2843808" y="1249083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Vaja:</a:t>
            </a:r>
            <a:endParaRPr lang="sl-SI" sz="28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539552" y="2348880"/>
            <a:ext cx="79928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Prepiši s pisanimi črkami:</a:t>
            </a:r>
          </a:p>
          <a:p>
            <a:endParaRPr lang="sl-SI" sz="2800" dirty="0" smtClean="0"/>
          </a:p>
          <a:p>
            <a:r>
              <a:rPr lang="sl-SI" sz="2800" dirty="0" smtClean="0"/>
              <a:t>ŠPELO JE </a:t>
            </a:r>
            <a:r>
              <a:rPr lang="sl-SI" sz="2800" smtClean="0"/>
              <a:t>OBISKAL BRATRANEC </a:t>
            </a:r>
            <a:r>
              <a:rPr lang="sl-SI" sz="2800" dirty="0" smtClean="0"/>
              <a:t>RENE IZ FRANCIJE. SKUPAJ STA SE ODPRAVILA NA SABOTIN. S SEBOJ STA VZELA TUDI PSA BOLTA. Z VRHA JE BIL LEP POGLED NA REKO SOČO. ŠPELA JE RENEJU POVEDALA, DA TA ČUDOVITA REKA IZVIRA V TRENTI.  </a:t>
            </a:r>
          </a:p>
        </p:txBody>
      </p:sp>
    </p:spTree>
    <p:extLst>
      <p:ext uri="{BB962C8B-B14F-4D97-AF65-F5344CB8AC3E}">
        <p14:creationId xmlns:p14="http://schemas.microsoft.com/office/powerpoint/2010/main" val="187722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9" t="20065" r="9673" b="33740"/>
          <a:stretch/>
        </p:blipFill>
        <p:spPr bwMode="auto">
          <a:xfrm rot="20628830">
            <a:off x="101940" y="202704"/>
            <a:ext cx="1590496" cy="957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avokotnik 3"/>
          <p:cNvSpPr/>
          <p:nvPr/>
        </p:nvSpPr>
        <p:spPr>
          <a:xfrm>
            <a:off x="5868144" y="6617809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l-SI" sz="1100" dirty="0"/>
              <a:t>https://www.dreamstime.com/print-image173024386</a:t>
            </a:r>
          </a:p>
        </p:txBody>
      </p:sp>
      <p:sp>
        <p:nvSpPr>
          <p:cNvPr id="2" name="PoljeZBesedilom 1"/>
          <p:cNvSpPr txBox="1"/>
          <p:nvPr/>
        </p:nvSpPr>
        <p:spPr>
          <a:xfrm>
            <a:off x="1907703" y="459418"/>
            <a:ext cx="6912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Preglej (v rešitvah sta tudi nalogi prejšnjih ur):</a:t>
            </a:r>
            <a:endParaRPr lang="sl-SI" sz="2800" dirty="0"/>
          </a:p>
        </p:txBody>
      </p:sp>
      <p:sp>
        <p:nvSpPr>
          <p:cNvPr id="3" name="Pravokotnik 2"/>
          <p:cNvSpPr/>
          <p:nvPr/>
        </p:nvSpPr>
        <p:spPr>
          <a:xfrm>
            <a:off x="539552" y="1052736"/>
            <a:ext cx="8280919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 smtClean="0"/>
              <a:t>	      Velike začetnice so označene rdeče. </a:t>
            </a:r>
          </a:p>
          <a:p>
            <a:endParaRPr lang="sl-SI" sz="1000" dirty="0"/>
          </a:p>
          <a:p>
            <a:r>
              <a:rPr lang="sl-SI" sz="2800" b="1" dirty="0">
                <a:solidFill>
                  <a:srgbClr val="FF0000"/>
                </a:solidFill>
              </a:rPr>
              <a:t>O</a:t>
            </a:r>
            <a:r>
              <a:rPr lang="sl-SI" sz="2800" dirty="0"/>
              <a:t>DŠEL JE, NE DA BI SE OZRL. </a:t>
            </a:r>
            <a:r>
              <a:rPr lang="sl-SI" sz="2800" b="1" dirty="0">
                <a:solidFill>
                  <a:srgbClr val="FF0000"/>
                </a:solidFill>
              </a:rPr>
              <a:t>T</a:t>
            </a:r>
            <a:r>
              <a:rPr lang="sl-SI" sz="2800" dirty="0"/>
              <a:t>RMASTO JE VZTRAJAL PRI SVOJEM. </a:t>
            </a:r>
            <a:r>
              <a:rPr lang="sl-SI" sz="2800" b="1" dirty="0">
                <a:solidFill>
                  <a:srgbClr val="FF0000"/>
                </a:solidFill>
              </a:rPr>
              <a:t>M</a:t>
            </a:r>
            <a:r>
              <a:rPr lang="sl-SI" sz="2800" dirty="0"/>
              <a:t>U BO RES USPELO</a:t>
            </a:r>
            <a:r>
              <a:rPr lang="sl-SI" sz="2800" dirty="0" smtClean="0"/>
              <a:t>?</a:t>
            </a:r>
          </a:p>
          <a:p>
            <a:endParaRPr lang="sl-SI" sz="1400" dirty="0"/>
          </a:p>
          <a:p>
            <a:r>
              <a:rPr lang="sl-SI" sz="2800" b="1" dirty="0">
                <a:solidFill>
                  <a:srgbClr val="FF0000"/>
                </a:solidFill>
              </a:rPr>
              <a:t>N</a:t>
            </a:r>
            <a:r>
              <a:rPr lang="sl-SI" sz="2800" dirty="0"/>
              <a:t>A TEKMI SE JE ZBRALO VELIKO </a:t>
            </a:r>
            <a:r>
              <a:rPr lang="sl-SI" sz="2800" b="1" dirty="0">
                <a:solidFill>
                  <a:srgbClr val="FF0000"/>
                </a:solidFill>
              </a:rPr>
              <a:t>I</a:t>
            </a:r>
            <a:r>
              <a:rPr lang="sl-SI" sz="2800" dirty="0"/>
              <a:t>TALIJANOV IN </a:t>
            </a:r>
            <a:r>
              <a:rPr lang="sl-SI" sz="2800" b="1" dirty="0">
                <a:solidFill>
                  <a:srgbClr val="FF0000"/>
                </a:solidFill>
              </a:rPr>
              <a:t>S</a:t>
            </a:r>
            <a:r>
              <a:rPr lang="sl-SI" sz="2800" dirty="0"/>
              <a:t>LOVENCEV. </a:t>
            </a:r>
            <a:r>
              <a:rPr lang="sl-SI" sz="2800" b="1" dirty="0">
                <a:solidFill>
                  <a:srgbClr val="FF0000"/>
                </a:solidFill>
              </a:rPr>
              <a:t>U</a:t>
            </a:r>
            <a:r>
              <a:rPr lang="sl-SI" sz="2800" dirty="0"/>
              <a:t>DELEŽILA STA SE JE TUDI TETA </a:t>
            </a:r>
            <a:r>
              <a:rPr lang="sl-SI" sz="2800" b="1" dirty="0">
                <a:solidFill>
                  <a:srgbClr val="FF0000"/>
                </a:solidFill>
              </a:rPr>
              <a:t>V</a:t>
            </a:r>
            <a:r>
              <a:rPr lang="sl-SI" sz="2800" dirty="0"/>
              <a:t>IDA IN STRIC </a:t>
            </a:r>
            <a:r>
              <a:rPr lang="sl-SI" sz="2800" b="1" dirty="0">
                <a:solidFill>
                  <a:srgbClr val="FF0000"/>
                </a:solidFill>
              </a:rPr>
              <a:t>B</a:t>
            </a:r>
            <a:r>
              <a:rPr lang="sl-SI" sz="2800" dirty="0"/>
              <a:t>OJAN. </a:t>
            </a:r>
            <a:r>
              <a:rPr lang="sl-SI" sz="2800" b="1" dirty="0">
                <a:solidFill>
                  <a:srgbClr val="FF0000"/>
                </a:solidFill>
              </a:rPr>
              <a:t>N</a:t>
            </a:r>
            <a:r>
              <a:rPr lang="sl-SI" sz="2800" dirty="0"/>
              <a:t>JUNEGA PSIČKA </a:t>
            </a:r>
            <a:r>
              <a:rPr lang="sl-SI" sz="2800" b="1" dirty="0">
                <a:solidFill>
                  <a:srgbClr val="FF0000"/>
                </a:solidFill>
              </a:rPr>
              <a:t>R</a:t>
            </a:r>
            <a:r>
              <a:rPr lang="sl-SI" sz="2800" dirty="0"/>
              <a:t>ONIJA STA PUSTILA PRI NAS. </a:t>
            </a:r>
          </a:p>
          <a:p>
            <a:endParaRPr lang="sl-SI" sz="1400" dirty="0"/>
          </a:p>
          <a:p>
            <a:r>
              <a:rPr lang="sl-SI" sz="2800" b="1" dirty="0">
                <a:solidFill>
                  <a:srgbClr val="FF0000"/>
                </a:solidFill>
              </a:rPr>
              <a:t>Š</a:t>
            </a:r>
            <a:r>
              <a:rPr lang="sl-SI" sz="2800" dirty="0"/>
              <a:t>PELO JE OBISKAL </a:t>
            </a:r>
            <a:r>
              <a:rPr lang="sl-SI" sz="2800" dirty="0" smtClean="0"/>
              <a:t>BRATRANEC </a:t>
            </a:r>
            <a:r>
              <a:rPr lang="sl-SI" sz="2800" b="1" dirty="0">
                <a:solidFill>
                  <a:srgbClr val="FF0000"/>
                </a:solidFill>
              </a:rPr>
              <a:t>R</a:t>
            </a:r>
            <a:r>
              <a:rPr lang="sl-SI" sz="2800" dirty="0"/>
              <a:t>ENE IZ </a:t>
            </a:r>
            <a:r>
              <a:rPr lang="sl-SI" sz="2800" b="1" dirty="0">
                <a:solidFill>
                  <a:srgbClr val="FF0000"/>
                </a:solidFill>
              </a:rPr>
              <a:t>F</a:t>
            </a:r>
            <a:r>
              <a:rPr lang="sl-SI" sz="2800" dirty="0"/>
              <a:t>RANCIJE. </a:t>
            </a:r>
            <a:r>
              <a:rPr lang="sl-SI" sz="2800" b="1" dirty="0">
                <a:solidFill>
                  <a:srgbClr val="FF0000"/>
                </a:solidFill>
              </a:rPr>
              <a:t>S</a:t>
            </a:r>
            <a:r>
              <a:rPr lang="sl-SI" sz="2800" dirty="0"/>
              <a:t>KUPAJ STA SE ODPRAVILA NA </a:t>
            </a:r>
            <a:r>
              <a:rPr lang="sl-SI" sz="2800" b="1" dirty="0">
                <a:solidFill>
                  <a:srgbClr val="FF0000"/>
                </a:solidFill>
              </a:rPr>
              <a:t>S</a:t>
            </a:r>
            <a:r>
              <a:rPr lang="sl-SI" sz="2800" dirty="0"/>
              <a:t>ABOTIN. </a:t>
            </a:r>
            <a:r>
              <a:rPr lang="sl-SI" sz="2800" b="1" dirty="0">
                <a:solidFill>
                  <a:srgbClr val="FF0000"/>
                </a:solidFill>
              </a:rPr>
              <a:t>S</a:t>
            </a:r>
            <a:r>
              <a:rPr lang="sl-SI" sz="2800" dirty="0"/>
              <a:t> SEBOJ STA VZELA TUDI PSA </a:t>
            </a:r>
            <a:r>
              <a:rPr lang="sl-SI" sz="2800" b="1" dirty="0">
                <a:solidFill>
                  <a:srgbClr val="FF0000"/>
                </a:solidFill>
              </a:rPr>
              <a:t>B</a:t>
            </a:r>
            <a:r>
              <a:rPr lang="sl-SI" sz="2800" dirty="0"/>
              <a:t>OLTA. </a:t>
            </a:r>
            <a:r>
              <a:rPr lang="sl-SI" sz="2800" b="1" dirty="0">
                <a:solidFill>
                  <a:srgbClr val="FF0000"/>
                </a:solidFill>
              </a:rPr>
              <a:t>Z</a:t>
            </a:r>
            <a:r>
              <a:rPr lang="sl-SI" sz="2800" dirty="0"/>
              <a:t> VRHA JE BIL LEP POGLED NA REKO </a:t>
            </a:r>
            <a:r>
              <a:rPr lang="sl-SI" sz="2800" b="1" dirty="0">
                <a:solidFill>
                  <a:srgbClr val="FF0000"/>
                </a:solidFill>
              </a:rPr>
              <a:t>S</a:t>
            </a:r>
            <a:r>
              <a:rPr lang="sl-SI" sz="2800" dirty="0"/>
              <a:t>OČO. </a:t>
            </a:r>
            <a:r>
              <a:rPr lang="sl-SI" sz="2800" b="1" dirty="0">
                <a:solidFill>
                  <a:srgbClr val="FF0000"/>
                </a:solidFill>
              </a:rPr>
              <a:t>Š</a:t>
            </a:r>
            <a:r>
              <a:rPr lang="sl-SI" sz="2800" dirty="0"/>
              <a:t>PELA JE </a:t>
            </a:r>
            <a:r>
              <a:rPr lang="sl-SI" sz="2800" b="1" dirty="0">
                <a:solidFill>
                  <a:srgbClr val="FF0000"/>
                </a:solidFill>
              </a:rPr>
              <a:t>R</a:t>
            </a:r>
            <a:r>
              <a:rPr lang="sl-SI" sz="2800" dirty="0"/>
              <a:t>ENEJU POVEDALA, DA TA ČUDOVITA REKA IZVIRA V </a:t>
            </a:r>
            <a:r>
              <a:rPr lang="sl-SI" sz="2800" b="1" dirty="0">
                <a:solidFill>
                  <a:srgbClr val="FF0000"/>
                </a:solidFill>
              </a:rPr>
              <a:t>T</a:t>
            </a:r>
            <a:r>
              <a:rPr lang="sl-SI" sz="2800" dirty="0"/>
              <a:t>RENTI. 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7680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323</Words>
  <Application>Microsoft Office PowerPoint</Application>
  <PresentationFormat>Diaprojekcija na zaslonu (4:3)</PresentationFormat>
  <Paragraphs>82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Barbara</dc:creator>
  <cp:lastModifiedBy>compjuter</cp:lastModifiedBy>
  <cp:revision>87</cp:revision>
  <dcterms:created xsi:type="dcterms:W3CDTF">2020-04-10T14:32:54Z</dcterms:created>
  <dcterms:modified xsi:type="dcterms:W3CDTF">2020-05-03T21:47:43Z</dcterms:modified>
</cp:coreProperties>
</file>