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11.5.2020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si/url?sa=i&amp;url=https://pixy.org/1372249/&amp;psig=AOvVaw1uDP1-eUBgzNALY3f9qKUG&amp;ust=1588404097652000&amp;source=images&amp;cd=vfe&amp;ved=0CAIQjRxqFwoTCLiTj96QkukCFQAAAAAdAAAAABA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</a:rPr>
              <a:t>IZRAČUNAJMO VREDNOST CELOTE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2052" name="Picture 4" descr="Clipart of Equivalent Fractions fre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1714488"/>
            <a:ext cx="6429420" cy="4822065"/>
          </a:xfrm>
          <a:prstGeom prst="rect">
            <a:avLst/>
          </a:prstGeom>
          <a:noFill/>
        </p:spPr>
      </p:pic>
      <p:sp>
        <p:nvSpPr>
          <p:cNvPr id="6" name="PoljeZBesedilom 5"/>
          <p:cNvSpPr txBox="1"/>
          <p:nvPr/>
        </p:nvSpPr>
        <p:spPr>
          <a:xfrm>
            <a:off x="2571704" y="6611779"/>
            <a:ext cx="6572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00" dirty="0" smtClean="0"/>
              <a:t>https://www.google.si/search?q=DELI%20CELOTE&amp;tbm=isch&amp;tbs=rimg%3ACRlaIKSrFEnDImBvxQ4Rli6l1</a:t>
            </a:r>
            <a:endParaRPr lang="sl-SI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sl-SI" sz="3600" dirty="0" smtClean="0"/>
          </a:p>
          <a:p>
            <a:pPr>
              <a:buNone/>
            </a:pPr>
            <a:r>
              <a:rPr lang="sl-SI" sz="3600" dirty="0" smtClean="0"/>
              <a:t>2. Reši 1. nalogo v učbeniku, str. 76.</a:t>
            </a:r>
          </a:p>
          <a:p>
            <a:pPr>
              <a:buNone/>
            </a:pPr>
            <a:endParaRPr lang="sl-SI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785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sl-SI" sz="3200" dirty="0" smtClean="0">
                <a:latin typeface="+mn-lt"/>
              </a:rPr>
              <a:t>Preberi besedilno nalogo.</a:t>
            </a:r>
            <a:endParaRPr lang="sl-SI" sz="3200" dirty="0"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395784" y="908720"/>
                <a:ext cx="8568703" cy="56166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l-SI" sz="2800" b="1" dirty="0" smtClean="0">
                    <a:solidFill>
                      <a:srgbClr val="7030A0"/>
                    </a:solidFill>
                  </a:rPr>
                  <a:t>V 6. </a:t>
                </a:r>
                <a:r>
                  <a:rPr lang="sl-SI" sz="2800" b="1" dirty="0">
                    <a:solidFill>
                      <a:srgbClr val="7030A0"/>
                    </a:solidFill>
                  </a:rPr>
                  <a:t>c</a:t>
                </a:r>
                <a:r>
                  <a:rPr lang="sl-SI" sz="2800" b="1" dirty="0" smtClean="0">
                    <a:solidFill>
                      <a:srgbClr val="7030A0"/>
                    </a:solidFill>
                  </a:rPr>
                  <a:t> razredu je četrtina učencev vstala in želela oditi na svež zrak (ali vam je kaj znano </a:t>
                </a:r>
                <a:r>
                  <a:rPr lang="sl-SI" sz="2800" b="1" dirty="0" smtClean="0">
                    <a:solidFill>
                      <a:srgbClr val="7030A0"/>
                    </a:solidFill>
                    <a:sym typeface="Wingdings" panose="05000000000000000000" pitchFamily="2" charset="2"/>
                  </a:rPr>
                  <a:t>). To je 7 učencev. Koliko učencev je v 6. c razredu?</a:t>
                </a:r>
              </a:p>
              <a:p>
                <a:pPr marL="0" indent="0">
                  <a:buNone/>
                </a:pPr>
                <a:endParaRPr lang="sl-SI" sz="800" dirty="0" smtClean="0">
                  <a:sym typeface="Wingdings" panose="05000000000000000000" pitchFamily="2" charset="2"/>
                </a:endParaRPr>
              </a:p>
              <a:p>
                <a:pPr marL="0" indent="0">
                  <a:buNone/>
                </a:pPr>
                <a:r>
                  <a:rPr lang="sl-SI" sz="2800" dirty="0" smtClean="0">
                    <a:sym typeface="Wingdings" panose="05000000000000000000" pitchFamily="2" charset="2"/>
                  </a:rPr>
                  <a:t>Pa poglejmo.</a:t>
                </a:r>
              </a:p>
              <a:p>
                <a:pPr marL="0" indent="0">
                  <a:buNone/>
                </a:pPr>
                <a:r>
                  <a:rPr lang="sl-SI" sz="2800" b="1" dirty="0" smtClean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Imamo del celote</a:t>
                </a:r>
                <a:r>
                  <a:rPr lang="sl-SI" sz="2800" dirty="0" smtClean="0">
                    <a:sym typeface="Wingdings" panose="05000000000000000000" pitchFamily="2" charset="2"/>
                  </a:rPr>
                  <a:t>: - četrtina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𝟏</m:t>
                        </m:r>
                      </m:num>
                      <m:den>
                        <m:r>
                          <a:rPr lang="sl-SI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𝟒</m:t>
                        </m:r>
                      </m:den>
                    </m:f>
                  </m:oMath>
                </a14:m>
                <a:r>
                  <a:rPr lang="sl-SI" dirty="0" smtClean="0"/>
                  <a:t>.</a:t>
                </a:r>
              </a:p>
              <a:p>
                <a:pPr marL="0" indent="0">
                  <a:buNone/>
                </a:pPr>
                <a:r>
                  <a:rPr lang="sl-SI" sz="2800" b="1" dirty="0" smtClean="0">
                    <a:solidFill>
                      <a:srgbClr val="0070C0"/>
                    </a:solidFill>
                  </a:rPr>
                  <a:t>Imamo vrednost dela celote</a:t>
                </a:r>
                <a:r>
                  <a:rPr lang="sl-SI" sz="2800" dirty="0" smtClean="0"/>
                  <a:t>: </a:t>
                </a:r>
                <a:r>
                  <a:rPr lang="sl-SI" sz="2800" b="1" dirty="0" smtClean="0">
                    <a:solidFill>
                      <a:srgbClr val="FF0000"/>
                    </a:solidFill>
                  </a:rPr>
                  <a:t>7 učencev</a:t>
                </a:r>
                <a:r>
                  <a:rPr lang="sl-SI" sz="2800" dirty="0" smtClean="0"/>
                  <a:t>.</a:t>
                </a:r>
              </a:p>
              <a:p>
                <a:pPr marL="0" indent="0">
                  <a:buNone/>
                </a:pPr>
                <a:endParaRPr lang="sl-SI" sz="800" dirty="0" smtClean="0"/>
              </a:p>
              <a:p>
                <a:pPr marL="0" indent="0">
                  <a:buNone/>
                </a:pPr>
                <a:r>
                  <a:rPr lang="sl-SI" sz="2800" b="1" dirty="0" smtClean="0">
                    <a:solidFill>
                      <a:srgbClr val="0070C0"/>
                    </a:solidFill>
                  </a:rPr>
                  <a:t>Manjka nam celota</a:t>
                </a:r>
                <a:r>
                  <a:rPr lang="sl-SI" sz="2800" dirty="0" smtClean="0"/>
                  <a:t>: </a:t>
                </a:r>
                <a:r>
                  <a:rPr lang="sl-SI" sz="2800" b="1" dirty="0" smtClean="0">
                    <a:solidFill>
                      <a:srgbClr val="FF0000"/>
                    </a:solidFill>
                  </a:rPr>
                  <a:t>Število učencev v razredu?</a:t>
                </a:r>
              </a:p>
              <a:p>
                <a:pPr marL="0" indent="0">
                  <a:buNone/>
                </a:pPr>
                <a:endParaRPr lang="sl-SI" sz="800" dirty="0" smtClean="0"/>
              </a:p>
              <a:p>
                <a:pPr marL="0" indent="0">
                  <a:buNone/>
                </a:pPr>
                <a:r>
                  <a:rPr lang="sl-SI" sz="2800" b="1" dirty="0" smtClean="0">
                    <a:solidFill>
                      <a:srgbClr val="7030A0"/>
                    </a:solidFill>
                  </a:rPr>
                  <a:t>Kako bomo to izračunali?</a:t>
                </a:r>
              </a:p>
            </p:txBody>
          </p:sp>
        </mc:Choice>
        <mc:Fallback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784" y="908720"/>
                <a:ext cx="8568703" cy="5616624"/>
              </a:xfrm>
              <a:blipFill rotWithShape="0">
                <a:blip r:embed="rId2"/>
                <a:stretch>
                  <a:fillRect l="-1494" t="-977" r="-199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1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ravokotnik 30"/>
          <p:cNvSpPr/>
          <p:nvPr/>
        </p:nvSpPr>
        <p:spPr>
          <a:xfrm>
            <a:off x="5292080" y="1347815"/>
            <a:ext cx="2110815" cy="16759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Elipsa 27"/>
          <p:cNvSpPr/>
          <p:nvPr/>
        </p:nvSpPr>
        <p:spPr>
          <a:xfrm>
            <a:off x="5292080" y="1405862"/>
            <a:ext cx="2028418" cy="491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avokotnik 1"/>
              <p:cNvSpPr/>
              <p:nvPr/>
            </p:nvSpPr>
            <p:spPr>
              <a:xfrm>
                <a:off x="611560" y="548680"/>
                <a:ext cx="7200800" cy="787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ct val="2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sl-SI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sl-SI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sl-SI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sl-SI" sz="3200" dirty="0">
                    <a:solidFill>
                      <a:prstClr val="black"/>
                    </a:solidFill>
                  </a:rPr>
                  <a:t> </a:t>
                </a:r>
                <a:r>
                  <a:rPr lang="sl-SI" sz="2800" dirty="0">
                    <a:solidFill>
                      <a:prstClr val="black"/>
                    </a:solidFill>
                  </a:rPr>
                  <a:t>je 7 učencev, torej     </a:t>
                </a:r>
                <a:endParaRPr lang="sl-SI" sz="28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" name="Pravokotni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48680"/>
                <a:ext cx="7200800" cy="787716"/>
              </a:xfrm>
              <a:prstGeom prst="rect">
                <a:avLst/>
              </a:prstGeom>
              <a:blipFill rotWithShape="0">
                <a:blip r:embed="rId2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ravokotnik 2"/>
          <p:cNvSpPr/>
          <p:nvPr/>
        </p:nvSpPr>
        <p:spPr>
          <a:xfrm>
            <a:off x="3851920" y="680928"/>
            <a:ext cx="1699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sl-SI" sz="2800" dirty="0">
                <a:solidFill>
                  <a:prstClr val="black"/>
                </a:solidFill>
              </a:rPr>
              <a:t>●●●●●●●</a:t>
            </a:r>
            <a:endParaRPr lang="sl-SI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PoljeZBesedilom 3"/>
              <p:cNvSpPr txBox="1"/>
              <p:nvPr/>
            </p:nvSpPr>
            <p:spPr>
              <a:xfrm>
                <a:off x="467544" y="1497244"/>
                <a:ext cx="8064896" cy="800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sz="2800" dirty="0" smtClean="0"/>
                  <a:t>Celota je 1 (to že vemo), torej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3200" i="1" smtClean="0"/>
                        </m:ctrlPr>
                      </m:fPr>
                      <m:num>
                        <m:r>
                          <a:rPr lang="sl-SI" sz="3200" b="0" i="1" smtClean="0"/>
                          <m:t>4</m:t>
                        </m:r>
                      </m:num>
                      <m:den>
                        <m:r>
                          <a:rPr lang="sl-SI" sz="3200" b="0" i="1" smtClean="0"/>
                          <m:t>4</m:t>
                        </m:r>
                      </m:den>
                    </m:f>
                  </m:oMath>
                </a14:m>
                <a:r>
                  <a:rPr lang="sl-SI" sz="3200" dirty="0" smtClean="0"/>
                  <a:t>   </a:t>
                </a:r>
                <a:endParaRPr lang="sl-SI" sz="3200" dirty="0"/>
              </a:p>
            </p:txBody>
          </p:sp>
        </mc:Choice>
        <mc:Fallback>
          <p:sp>
            <p:nvSpPr>
              <p:cNvPr id="4" name="PoljeZBesedilom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97244"/>
                <a:ext cx="8064896" cy="800027"/>
              </a:xfrm>
              <a:prstGeom prst="rect">
                <a:avLst/>
              </a:prstGeom>
              <a:blipFill rotWithShape="0">
                <a:blip r:embed="rId3"/>
                <a:stretch>
                  <a:fillRect l="-1587" b="-6870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1336396"/>
            <a:ext cx="1920406" cy="749873"/>
          </a:xfrm>
          <a:prstGeom prst="rect">
            <a:avLst/>
          </a:prstGeom>
        </p:spPr>
      </p:pic>
      <p:sp>
        <p:nvSpPr>
          <p:cNvPr id="7" name="Pravokotnik 6"/>
          <p:cNvSpPr/>
          <p:nvPr/>
        </p:nvSpPr>
        <p:spPr>
          <a:xfrm>
            <a:off x="5402531" y="1730254"/>
            <a:ext cx="1699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sl-SI" sz="2800" dirty="0" smtClean="0">
                <a:solidFill>
                  <a:prstClr val="black"/>
                </a:solidFill>
              </a:rPr>
              <a:t>●●●●●●●</a:t>
            </a:r>
            <a:endParaRPr lang="sl-SI" sz="2800" dirty="0">
              <a:solidFill>
                <a:prstClr val="black"/>
              </a:solidFill>
            </a:endParaRPr>
          </a:p>
        </p:txBody>
      </p:sp>
      <p:sp>
        <p:nvSpPr>
          <p:cNvPr id="8" name="Pravokotnik 7"/>
          <p:cNvSpPr/>
          <p:nvPr/>
        </p:nvSpPr>
        <p:spPr>
          <a:xfrm>
            <a:off x="5411845" y="2057669"/>
            <a:ext cx="1699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sl-SI" sz="2800" dirty="0">
                <a:solidFill>
                  <a:prstClr val="black"/>
                </a:solidFill>
              </a:rPr>
              <a:t>●●●●●●●</a:t>
            </a:r>
            <a:endParaRPr lang="sl-SI" sz="2800" dirty="0">
              <a:solidFill>
                <a:prstClr val="black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5402531" y="2379998"/>
            <a:ext cx="1699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sl-SI" sz="2800" dirty="0">
                <a:solidFill>
                  <a:prstClr val="black"/>
                </a:solidFill>
              </a:rPr>
              <a:t>●●●●●●●</a:t>
            </a:r>
            <a:endParaRPr lang="sl-SI" sz="28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oljeZBesedilom 9"/>
              <p:cNvSpPr txBox="1"/>
              <p:nvPr/>
            </p:nvSpPr>
            <p:spPr>
              <a:xfrm>
                <a:off x="395536" y="3955585"/>
                <a:ext cx="7416824" cy="700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l-SI" sz="2800" dirty="0" smtClean="0"/>
                  <a:t>Napišemo račun: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sl-SI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sl-SI" sz="28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sl-SI" sz="2800" dirty="0" smtClean="0"/>
                  <a:t> od           = 7    </a:t>
                </a:r>
                <a:endParaRPr lang="sl-SI" sz="2800" dirty="0"/>
              </a:p>
            </p:txBody>
          </p:sp>
        </mc:Choice>
        <mc:Fallback>
          <p:sp>
            <p:nvSpPr>
              <p:cNvPr id="10" name="PoljeZBesedilom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955585"/>
                <a:ext cx="7416824" cy="700705"/>
              </a:xfrm>
              <a:prstGeom prst="rect">
                <a:avLst/>
              </a:prstGeom>
              <a:blipFill rotWithShape="0">
                <a:blip r:embed="rId5"/>
                <a:stretch>
                  <a:fillRect l="-1726" b="-1217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oševen rob 10"/>
          <p:cNvSpPr/>
          <p:nvPr/>
        </p:nvSpPr>
        <p:spPr>
          <a:xfrm>
            <a:off x="3805188" y="3912447"/>
            <a:ext cx="597520" cy="60238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oljeZBesedilom 11"/>
          <p:cNvSpPr txBox="1"/>
          <p:nvPr/>
        </p:nvSpPr>
        <p:spPr>
          <a:xfrm>
            <a:off x="1431953" y="3237059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rgbClr val="7030A0"/>
                </a:solidFill>
              </a:rPr>
              <a:t>del celote</a:t>
            </a:r>
            <a:endParaRPr lang="sl-SI" sz="2000" b="1" dirty="0">
              <a:solidFill>
                <a:srgbClr val="7030A0"/>
              </a:solidFill>
            </a:endParaRPr>
          </a:p>
        </p:txBody>
      </p:sp>
      <p:sp>
        <p:nvSpPr>
          <p:cNvPr id="13" name="PoljeZBesedilom 12"/>
          <p:cNvSpPr txBox="1"/>
          <p:nvPr/>
        </p:nvSpPr>
        <p:spPr>
          <a:xfrm>
            <a:off x="5794703" y="3715367"/>
            <a:ext cx="213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7030A0"/>
                </a:solidFill>
              </a:rPr>
              <a:t>v</a:t>
            </a:r>
            <a:r>
              <a:rPr lang="sl-SI" b="1" dirty="0" smtClean="0">
                <a:solidFill>
                  <a:srgbClr val="7030A0"/>
                </a:solidFill>
              </a:rPr>
              <a:t>rednost dela celote</a:t>
            </a:r>
            <a:endParaRPr lang="sl-SI" b="1" dirty="0">
              <a:solidFill>
                <a:srgbClr val="7030A0"/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2819550" y="4901265"/>
            <a:ext cx="2851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</a:t>
            </a:r>
            <a:r>
              <a:rPr lang="sl-SI" sz="2000" b="1" dirty="0" smtClean="0">
                <a:solidFill>
                  <a:srgbClr val="FF0000"/>
                </a:solidFill>
              </a:rPr>
              <a:t>celota – število učencev</a:t>
            </a:r>
            <a:endParaRPr lang="sl-SI" sz="2000" b="1" dirty="0">
              <a:solidFill>
                <a:srgbClr val="FF0000"/>
              </a:solidFill>
            </a:endParaRPr>
          </a:p>
        </p:txBody>
      </p:sp>
      <p:cxnSp>
        <p:nvCxnSpPr>
          <p:cNvPr id="18" name="Raven puščični povezovalnik 17"/>
          <p:cNvCxnSpPr/>
          <p:nvPr/>
        </p:nvCxnSpPr>
        <p:spPr>
          <a:xfrm>
            <a:off x="2618634" y="3540265"/>
            <a:ext cx="342038" cy="3937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povezovalnik 22"/>
          <p:cNvCxnSpPr/>
          <p:nvPr/>
        </p:nvCxnSpPr>
        <p:spPr>
          <a:xfrm flipH="1">
            <a:off x="5062711" y="3900313"/>
            <a:ext cx="679639" cy="31332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uščični povezovalnik 25"/>
          <p:cNvCxnSpPr/>
          <p:nvPr/>
        </p:nvCxnSpPr>
        <p:spPr>
          <a:xfrm flipH="1" flipV="1">
            <a:off x="4122192" y="4471689"/>
            <a:ext cx="2344" cy="52829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jeZBesedilom 28"/>
          <p:cNvSpPr txBox="1"/>
          <p:nvPr/>
        </p:nvSpPr>
        <p:spPr>
          <a:xfrm>
            <a:off x="6816153" y="980159"/>
            <a:ext cx="213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rgbClr val="7030A0"/>
                </a:solidFill>
              </a:rPr>
              <a:t>v</a:t>
            </a:r>
            <a:r>
              <a:rPr lang="sl-SI" b="1" dirty="0" smtClean="0">
                <a:solidFill>
                  <a:srgbClr val="7030A0"/>
                </a:solidFill>
              </a:rPr>
              <a:t>rednost dela celote</a:t>
            </a:r>
            <a:endParaRPr lang="sl-SI" b="1" dirty="0">
              <a:solidFill>
                <a:srgbClr val="7030A0"/>
              </a:solidFill>
            </a:endParaRPr>
          </a:p>
        </p:txBody>
      </p:sp>
      <p:cxnSp>
        <p:nvCxnSpPr>
          <p:cNvPr id="30" name="Raven puščični povezovalnik 29"/>
          <p:cNvCxnSpPr/>
          <p:nvPr/>
        </p:nvCxnSpPr>
        <p:spPr>
          <a:xfrm flipH="1">
            <a:off x="7063076" y="1340145"/>
            <a:ext cx="679639" cy="31332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jeZBesedilom 31"/>
          <p:cNvSpPr txBox="1"/>
          <p:nvPr/>
        </p:nvSpPr>
        <p:spPr>
          <a:xfrm>
            <a:off x="6365088" y="3318753"/>
            <a:ext cx="2851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 </a:t>
            </a:r>
            <a:r>
              <a:rPr lang="sl-SI" sz="2000" b="1" dirty="0" smtClean="0">
                <a:solidFill>
                  <a:srgbClr val="FF0000"/>
                </a:solidFill>
              </a:rPr>
              <a:t>celota – število učencev</a:t>
            </a:r>
            <a:endParaRPr lang="sl-SI" sz="2000" b="1" dirty="0">
              <a:solidFill>
                <a:srgbClr val="FF0000"/>
              </a:solidFill>
            </a:endParaRPr>
          </a:p>
        </p:txBody>
      </p:sp>
      <p:cxnSp>
        <p:nvCxnSpPr>
          <p:cNvPr id="33" name="Raven puščični povezovalnik 32"/>
          <p:cNvCxnSpPr/>
          <p:nvPr/>
        </p:nvCxnSpPr>
        <p:spPr>
          <a:xfrm flipH="1" flipV="1">
            <a:off x="7428510" y="2783735"/>
            <a:ext cx="854545" cy="59629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PoljeZBesedilom 35"/>
          <p:cNvSpPr txBox="1"/>
          <p:nvPr/>
        </p:nvSpPr>
        <p:spPr>
          <a:xfrm>
            <a:off x="431540" y="5816679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Izračunamo:   </a:t>
            </a:r>
            <a:endParaRPr lang="sl-SI" sz="2800" dirty="0"/>
          </a:p>
        </p:txBody>
      </p:sp>
      <p:pic>
        <p:nvPicPr>
          <p:cNvPr id="37" name="Slika 3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44226" y="5725205"/>
            <a:ext cx="2475191" cy="749873"/>
          </a:xfrm>
          <a:prstGeom prst="rect">
            <a:avLst/>
          </a:prstGeom>
        </p:spPr>
      </p:pic>
      <p:sp>
        <p:nvSpPr>
          <p:cNvPr id="39" name="PoljeZBesedilom 38"/>
          <p:cNvSpPr txBox="1"/>
          <p:nvPr/>
        </p:nvSpPr>
        <p:spPr>
          <a:xfrm>
            <a:off x="5264023" y="5743013"/>
            <a:ext cx="828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u="sng" dirty="0" smtClean="0">
                <a:solidFill>
                  <a:srgbClr val="00B050"/>
                </a:solidFill>
              </a:rPr>
              <a:t>28</a:t>
            </a:r>
            <a:endParaRPr lang="sl-SI" sz="3200" b="1" u="sng" dirty="0">
              <a:solidFill>
                <a:srgbClr val="00B050"/>
              </a:solidFill>
            </a:endParaRPr>
          </a:p>
        </p:txBody>
      </p:sp>
      <p:sp>
        <p:nvSpPr>
          <p:cNvPr id="40" name="Navzgor ukrivljena puščica 39"/>
          <p:cNvSpPr/>
          <p:nvPr/>
        </p:nvSpPr>
        <p:spPr>
          <a:xfrm rot="206634" flipH="1" flipV="1">
            <a:off x="4727927" y="5369446"/>
            <a:ext cx="1794888" cy="449001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41" name="PoljeZBesedilom 40"/>
          <p:cNvSpPr txBox="1"/>
          <p:nvPr/>
        </p:nvSpPr>
        <p:spPr>
          <a:xfrm>
            <a:off x="5991231" y="5088207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1. </a:t>
            </a:r>
            <a:r>
              <a:rPr lang="sl-SI" sz="2000" b="1" dirty="0" smtClean="0">
                <a:solidFill>
                  <a:srgbClr val="0070C0"/>
                </a:solidFill>
              </a:rPr>
              <a:t>delimo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42" name="Navzdol ukrivljena puščica 41"/>
          <p:cNvSpPr/>
          <p:nvPr/>
        </p:nvSpPr>
        <p:spPr>
          <a:xfrm rot="5666548" flipV="1">
            <a:off x="3998030" y="5941921"/>
            <a:ext cx="558719" cy="310409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43" name="PoljeZBesedilom 42"/>
          <p:cNvSpPr txBox="1"/>
          <p:nvPr/>
        </p:nvSpPr>
        <p:spPr>
          <a:xfrm>
            <a:off x="2585872" y="5888330"/>
            <a:ext cx="1500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2. </a:t>
            </a:r>
            <a:r>
              <a:rPr lang="sl-SI" sz="2000" b="1" dirty="0" smtClean="0">
                <a:solidFill>
                  <a:srgbClr val="FF0000"/>
                </a:solidFill>
              </a:rPr>
              <a:t>množimo</a:t>
            </a:r>
            <a:endParaRPr lang="sl-SI" sz="2000" b="1" dirty="0">
              <a:solidFill>
                <a:srgbClr val="FF0000"/>
              </a:solidFill>
            </a:endParaRPr>
          </a:p>
        </p:txBody>
      </p:sp>
      <p:sp>
        <p:nvSpPr>
          <p:cNvPr id="44" name="PoljeZBesedilom 43"/>
          <p:cNvSpPr txBox="1"/>
          <p:nvPr/>
        </p:nvSpPr>
        <p:spPr>
          <a:xfrm>
            <a:off x="6365088" y="5836476"/>
            <a:ext cx="277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, </a:t>
            </a:r>
            <a:r>
              <a:rPr lang="sl-SI" sz="2400" dirty="0" smtClean="0"/>
              <a:t>ker je </a:t>
            </a:r>
            <a:r>
              <a:rPr lang="sl-SI" sz="2400" b="1" dirty="0" smtClean="0">
                <a:solidFill>
                  <a:srgbClr val="0070C0"/>
                </a:solidFill>
              </a:rPr>
              <a:t>7 : 1 </a:t>
            </a:r>
            <a:r>
              <a:rPr lang="sl-SI" sz="2400" dirty="0" smtClean="0">
                <a:solidFill>
                  <a:srgbClr val="FF0000"/>
                </a:solidFill>
              </a:rPr>
              <a:t>∙ 4</a:t>
            </a:r>
            <a:r>
              <a:rPr lang="sl-SI" sz="2400" dirty="0" smtClean="0"/>
              <a:t> = </a:t>
            </a:r>
            <a:r>
              <a:rPr lang="sl-SI" sz="2400" dirty="0" smtClean="0">
                <a:solidFill>
                  <a:srgbClr val="00B050"/>
                </a:solidFill>
              </a:rPr>
              <a:t>28</a:t>
            </a:r>
          </a:p>
          <a:p>
            <a:endParaRPr lang="sl-SI" sz="2400" dirty="0">
              <a:solidFill>
                <a:srgbClr val="00B050"/>
              </a:solidFill>
            </a:endParaRPr>
          </a:p>
        </p:txBody>
      </p:sp>
      <p:sp>
        <p:nvSpPr>
          <p:cNvPr id="45" name="PoljeZBesedilom 44"/>
          <p:cNvSpPr txBox="1"/>
          <p:nvPr/>
        </p:nvSpPr>
        <p:spPr>
          <a:xfrm>
            <a:off x="422896" y="626999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b="1" dirty="0" smtClean="0">
                <a:solidFill>
                  <a:srgbClr val="7030A0"/>
                </a:solidFill>
              </a:rPr>
              <a:t>V 6. c razredu je 28 učencev.</a:t>
            </a:r>
            <a:endParaRPr lang="sl-SI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6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0">
              <a:buNone/>
            </a:pPr>
            <a:r>
              <a:rPr lang="sl-SI" dirty="0" smtClean="0"/>
              <a:t>Imam škatlo z </a:t>
            </a:r>
            <a:r>
              <a:rPr lang="sl-SI" dirty="0" err="1" smtClean="0"/>
              <a:t>magnetki</a:t>
            </a:r>
            <a:r>
              <a:rPr lang="sl-SI" dirty="0" smtClean="0"/>
              <a:t>, </a:t>
            </a:r>
            <a:r>
              <a:rPr lang="sl-SI" b="1" u="sng" dirty="0" smtClean="0"/>
              <a:t>a števila </a:t>
            </a:r>
            <a:r>
              <a:rPr lang="sl-SI" b="1" u="sng" dirty="0" err="1" smtClean="0"/>
              <a:t>magnetkov</a:t>
            </a:r>
            <a:r>
              <a:rPr lang="sl-SI" b="1" u="sng" dirty="0" smtClean="0"/>
              <a:t> ne vem.</a:t>
            </a:r>
            <a:r>
              <a:rPr lang="sl-SI" dirty="0" smtClean="0"/>
              <a:t>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Iz škatle vzamem 6 </a:t>
            </a:r>
            <a:r>
              <a:rPr lang="sl-SI" dirty="0" err="1" smtClean="0"/>
              <a:t>magnetkov</a:t>
            </a:r>
            <a:r>
              <a:rPr lang="sl-SI" dirty="0" smtClean="0"/>
              <a:t> in jih pritrdim na tablo.                                           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Vem, da je to tretjina vseh </a:t>
            </a:r>
            <a:r>
              <a:rPr lang="sl-SI" dirty="0" err="1" smtClean="0"/>
              <a:t>magnetkov</a:t>
            </a:r>
            <a:r>
              <a:rPr lang="sl-SI" dirty="0" smtClean="0"/>
              <a:t>, ki so bili v škatli.</a:t>
            </a:r>
          </a:p>
          <a:p>
            <a:pPr marL="0"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1857356" y="857232"/>
            <a:ext cx="1785950" cy="135732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Konektor 5"/>
          <p:cNvSpPr/>
          <p:nvPr/>
        </p:nvSpPr>
        <p:spPr>
          <a:xfrm>
            <a:off x="214310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250029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285748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321467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357186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3929058" y="364331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en oblaček 11"/>
          <p:cNvSpPr/>
          <p:nvPr/>
        </p:nvSpPr>
        <p:spPr>
          <a:xfrm>
            <a:off x="2071670" y="3571876"/>
            <a:ext cx="2286016" cy="571504"/>
          </a:xfrm>
          <a:prstGeom prst="wedgeRectCallout">
            <a:avLst>
              <a:gd name="adj1" fmla="val -89491"/>
              <a:gd name="adj2" fmla="val 17357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l-SI" dirty="0" smtClean="0"/>
              <a:t>Koliko </a:t>
            </a:r>
            <a:r>
              <a:rPr lang="sl-SI" dirty="0" err="1" smtClean="0"/>
              <a:t>magnetkov</a:t>
            </a:r>
            <a:r>
              <a:rPr lang="sl-SI" dirty="0" smtClean="0"/>
              <a:t> je bilo v škatli?</a:t>
            </a:r>
          </a:p>
          <a:p>
            <a:pPr>
              <a:buNone/>
            </a:pPr>
            <a:r>
              <a:rPr lang="sl-SI" dirty="0" smtClean="0"/>
              <a:t>                        </a:t>
            </a:r>
          </a:p>
          <a:p>
            <a:pPr>
              <a:buNone/>
            </a:pPr>
            <a:r>
              <a:rPr lang="sl-SI" dirty="0" smtClean="0"/>
              <a:t>                                               od </a:t>
            </a:r>
            <a:r>
              <a:rPr lang="sl-SI" u="sng" dirty="0">
                <a:solidFill>
                  <a:srgbClr val="FF0000"/>
                </a:solidFill>
              </a:rPr>
              <a:t> </a:t>
            </a:r>
            <a:r>
              <a:rPr lang="sl-SI" u="sng" dirty="0" smtClean="0">
                <a:solidFill>
                  <a:srgbClr val="FF0000"/>
                </a:solidFill>
                <a:sym typeface="Symbol"/>
              </a:rPr>
              <a:t> </a:t>
            </a:r>
            <a:r>
              <a:rPr lang="sl-SI" u="sng" dirty="0" smtClean="0">
                <a:solidFill>
                  <a:srgbClr val="FF0000"/>
                </a:solidFill>
              </a:rPr>
              <a:t> </a:t>
            </a:r>
            <a:r>
              <a:rPr lang="sl-SI" dirty="0" smtClean="0"/>
              <a:t>= 6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</a:t>
            </a:r>
          </a:p>
          <a:p>
            <a:pPr marL="0">
              <a:buNone/>
            </a:pPr>
            <a:r>
              <a:rPr lang="sl-SI" dirty="0" smtClean="0"/>
              <a:t> Celota je sestavljena iz treh tretjin, zato moramo 6 </a:t>
            </a:r>
            <a:r>
              <a:rPr lang="sl-SI" dirty="0" err="1" smtClean="0"/>
              <a:t>magnetkov</a:t>
            </a:r>
            <a:r>
              <a:rPr lang="sl-SI" dirty="0" smtClean="0"/>
              <a:t>, ki pomenijo eno tretjino, pomnožiti s 3. Pri takih nalogah si pomagamo s pravilom.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              </a:t>
            </a:r>
          </a:p>
          <a:p>
            <a:pPr>
              <a:buNone/>
            </a:pPr>
            <a:r>
              <a:rPr lang="sl-SI" dirty="0" smtClean="0"/>
              <a:t>                               od </a:t>
            </a:r>
            <a:r>
              <a:rPr lang="sl-SI" u="sng" dirty="0">
                <a:solidFill>
                  <a:srgbClr val="FF0000"/>
                </a:solidFill>
              </a:rPr>
              <a:t> </a:t>
            </a:r>
            <a:r>
              <a:rPr lang="sl-SI" u="sng" dirty="0" smtClean="0">
                <a:solidFill>
                  <a:srgbClr val="FF0000"/>
                </a:solidFill>
              </a:rPr>
              <a:t>18  </a:t>
            </a:r>
            <a:r>
              <a:rPr lang="sl-SI" dirty="0" smtClean="0"/>
              <a:t>= 6, ker je 6 : </a:t>
            </a:r>
            <a:r>
              <a:rPr lang="sl-SI" dirty="0" smtClean="0">
                <a:solidFill>
                  <a:srgbClr val="0070C0"/>
                </a:solidFill>
              </a:rPr>
              <a:t>1</a:t>
            </a:r>
            <a:r>
              <a:rPr lang="sl-SI" dirty="0" smtClean="0"/>
              <a:t> · </a:t>
            </a:r>
            <a:r>
              <a:rPr lang="sl-SI" dirty="0" smtClean="0">
                <a:solidFill>
                  <a:srgbClr val="FF0000"/>
                </a:solidFill>
              </a:rPr>
              <a:t>3</a:t>
            </a:r>
            <a:r>
              <a:rPr lang="sl-SI" dirty="0" smtClean="0"/>
              <a:t> = 18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Odgovor: V škatli je bilo 18 </a:t>
            </a:r>
            <a:r>
              <a:rPr lang="sl-SI" dirty="0" err="1" smtClean="0"/>
              <a:t>magnetkov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1142976" y="857232"/>
            <a:ext cx="2857520" cy="171451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>
                <a:solidFill>
                  <a:srgbClr val="FF0000"/>
                </a:solidFill>
                <a:sym typeface="Symbol"/>
              </a:rPr>
              <a:t></a:t>
            </a:r>
            <a:endParaRPr lang="sl-SI" sz="3200" dirty="0">
              <a:solidFill>
                <a:srgbClr val="FF0000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286248" y="1000108"/>
          <a:ext cx="233350" cy="625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načba" r:id="rId3" imgW="164880" imgH="558720" progId="Equation.3">
                  <p:embed/>
                </p:oleObj>
              </mc:Choice>
              <mc:Fallback>
                <p:oleObj name="Enačba" r:id="rId3" imgW="164880" imgH="558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1000108"/>
                        <a:ext cx="233350" cy="6254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Konektor 5"/>
          <p:cNvSpPr/>
          <p:nvPr/>
        </p:nvSpPr>
        <p:spPr>
          <a:xfrm>
            <a:off x="6357950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6786578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7215206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764383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800102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8429652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928926" y="4857760"/>
          <a:ext cx="23336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načba" r:id="rId5" imgW="164880" imgH="558720" progId="Equation.3">
                  <p:embed/>
                </p:oleObj>
              </mc:Choice>
              <mc:Fallback>
                <p:oleObj name="Enačba" r:id="rId5" imgW="164880" imgH="5587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4857760"/>
                        <a:ext cx="233363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oljeZBesedilom 11"/>
          <p:cNvSpPr txBox="1"/>
          <p:nvPr/>
        </p:nvSpPr>
        <p:spPr>
          <a:xfrm>
            <a:off x="3214678" y="4214818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1. </a:t>
            </a:r>
            <a:r>
              <a:rPr lang="sl-SI" sz="2000" b="1" dirty="0" smtClean="0">
                <a:solidFill>
                  <a:srgbClr val="0070C0"/>
                </a:solidFill>
              </a:rPr>
              <a:t>delimo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3" name="Navzgor ukrivljena puščica 12"/>
          <p:cNvSpPr/>
          <p:nvPr/>
        </p:nvSpPr>
        <p:spPr>
          <a:xfrm rot="206634" flipH="1" flipV="1">
            <a:off x="3007465" y="4554073"/>
            <a:ext cx="1794888" cy="449001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1214414" y="5000636"/>
            <a:ext cx="1500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2. </a:t>
            </a:r>
            <a:r>
              <a:rPr lang="sl-SI" sz="2000" b="1" dirty="0" smtClean="0">
                <a:solidFill>
                  <a:srgbClr val="FF0000"/>
                </a:solidFill>
              </a:rPr>
              <a:t>množimo</a:t>
            </a:r>
            <a:endParaRPr lang="sl-SI" sz="2000" b="1" dirty="0">
              <a:solidFill>
                <a:srgbClr val="FF0000"/>
              </a:solidFill>
            </a:endParaRPr>
          </a:p>
        </p:txBody>
      </p:sp>
      <p:sp>
        <p:nvSpPr>
          <p:cNvPr id="15" name="Navzdol ukrivljena puščica 14"/>
          <p:cNvSpPr/>
          <p:nvPr/>
        </p:nvSpPr>
        <p:spPr>
          <a:xfrm rot="5666548" flipV="1">
            <a:off x="2540191" y="5064536"/>
            <a:ext cx="558719" cy="310409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0">
              <a:buNone/>
            </a:pPr>
            <a:r>
              <a:rPr lang="sl-SI" dirty="0" smtClean="0"/>
              <a:t>Imam škatlo z </a:t>
            </a:r>
            <a:r>
              <a:rPr lang="sl-SI" dirty="0" err="1" smtClean="0"/>
              <a:t>magnetki</a:t>
            </a:r>
            <a:r>
              <a:rPr lang="sl-SI" dirty="0" smtClean="0"/>
              <a:t>, </a:t>
            </a:r>
            <a:r>
              <a:rPr lang="sl-SI" b="1" u="sng" dirty="0" smtClean="0"/>
              <a:t>a števila </a:t>
            </a:r>
            <a:r>
              <a:rPr lang="sl-SI" b="1" u="sng" dirty="0" err="1" smtClean="0"/>
              <a:t>magnetkov</a:t>
            </a:r>
            <a:r>
              <a:rPr lang="sl-SI" b="1" u="sng" dirty="0" smtClean="0"/>
              <a:t> ne vem.</a:t>
            </a:r>
            <a:r>
              <a:rPr lang="sl-SI" dirty="0" smtClean="0"/>
              <a:t>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Iz škatle vzamem 6 </a:t>
            </a:r>
            <a:r>
              <a:rPr lang="sl-SI" dirty="0" err="1" smtClean="0"/>
              <a:t>magnetkov</a:t>
            </a:r>
            <a:r>
              <a:rPr lang="sl-SI" dirty="0" smtClean="0"/>
              <a:t> in jih pritrdim na tablo.                                           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Vem, da sta to dve četrtini vseh </a:t>
            </a:r>
            <a:r>
              <a:rPr lang="sl-SI" dirty="0" err="1" smtClean="0"/>
              <a:t>magnetkov</a:t>
            </a:r>
            <a:r>
              <a:rPr lang="sl-SI" dirty="0" smtClean="0"/>
              <a:t>, ki so bili v škatli.</a:t>
            </a:r>
          </a:p>
          <a:p>
            <a:pPr marL="0"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1857356" y="857232"/>
            <a:ext cx="1785950" cy="135732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Konektor 5"/>
          <p:cNvSpPr/>
          <p:nvPr/>
        </p:nvSpPr>
        <p:spPr>
          <a:xfrm>
            <a:off x="2428860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2857488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3286116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3714744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4143372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4572000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en oblaček 11"/>
          <p:cNvSpPr/>
          <p:nvPr/>
        </p:nvSpPr>
        <p:spPr>
          <a:xfrm>
            <a:off x="2285984" y="3500438"/>
            <a:ext cx="2786082" cy="571504"/>
          </a:xfrm>
          <a:prstGeom prst="wedgeRectCallout">
            <a:avLst>
              <a:gd name="adj1" fmla="val -85118"/>
              <a:gd name="adj2" fmla="val 18150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Koliko </a:t>
            </a:r>
            <a:r>
              <a:rPr lang="sl-SI" dirty="0" err="1" smtClean="0"/>
              <a:t>magnetkov</a:t>
            </a:r>
            <a:r>
              <a:rPr lang="sl-SI" dirty="0" smtClean="0"/>
              <a:t> je bilo v škatli?</a:t>
            </a:r>
          </a:p>
          <a:p>
            <a:pPr>
              <a:buNone/>
            </a:pPr>
            <a:r>
              <a:rPr lang="sl-SI" dirty="0" smtClean="0"/>
              <a:t>                        </a:t>
            </a:r>
          </a:p>
          <a:p>
            <a:pPr>
              <a:buNone/>
            </a:pPr>
            <a:r>
              <a:rPr lang="sl-SI" dirty="0" smtClean="0"/>
              <a:t>                                               od </a:t>
            </a:r>
            <a:r>
              <a:rPr lang="sl-SI" u="sng" dirty="0">
                <a:solidFill>
                  <a:srgbClr val="FF0000"/>
                </a:solidFill>
              </a:rPr>
              <a:t>_</a:t>
            </a:r>
            <a:r>
              <a:rPr lang="sl-SI" u="sng" dirty="0" smtClean="0">
                <a:solidFill>
                  <a:srgbClr val="FF0000"/>
                </a:solidFill>
                <a:sym typeface="Symbol"/>
              </a:rPr>
              <a:t>_</a:t>
            </a:r>
            <a:r>
              <a:rPr lang="sl-SI" dirty="0" smtClean="0"/>
              <a:t> = 6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Pri takih nalogah si pomagamo s pravilom.</a:t>
            </a:r>
          </a:p>
          <a:p>
            <a:pPr>
              <a:buNone/>
            </a:pPr>
            <a:r>
              <a:rPr lang="sl-SI" dirty="0" smtClean="0"/>
              <a:t>                  </a:t>
            </a:r>
          </a:p>
          <a:p>
            <a:pPr>
              <a:buNone/>
            </a:pPr>
            <a:r>
              <a:rPr lang="sl-SI" dirty="0" smtClean="0"/>
              <a:t>                              </a:t>
            </a:r>
          </a:p>
          <a:p>
            <a:pPr>
              <a:buNone/>
            </a:pPr>
            <a:r>
              <a:rPr lang="sl-SI" dirty="0" smtClean="0"/>
              <a:t>                              od </a:t>
            </a:r>
            <a:r>
              <a:rPr lang="sl-SI" u="sng" dirty="0" smtClean="0"/>
              <a:t> 12  </a:t>
            </a:r>
            <a:r>
              <a:rPr lang="sl-SI" dirty="0" smtClean="0"/>
              <a:t>= 6,  ker je 6 : </a:t>
            </a:r>
            <a:r>
              <a:rPr lang="sl-SI" dirty="0" smtClean="0">
                <a:solidFill>
                  <a:srgbClr val="0070C0"/>
                </a:solidFill>
              </a:rPr>
              <a:t>2</a:t>
            </a:r>
            <a:r>
              <a:rPr lang="sl-SI" dirty="0" smtClean="0"/>
              <a:t> ∙ </a:t>
            </a:r>
            <a:r>
              <a:rPr lang="sl-SI" dirty="0" smtClean="0">
                <a:solidFill>
                  <a:srgbClr val="FF0000"/>
                </a:solidFill>
              </a:rPr>
              <a:t>4</a:t>
            </a:r>
            <a:r>
              <a:rPr lang="sl-SI" dirty="0" smtClean="0"/>
              <a:t> = 12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Odgovor: V škatli je bilo 12 </a:t>
            </a:r>
            <a:r>
              <a:rPr lang="sl-SI" dirty="0" err="1" smtClean="0"/>
              <a:t>magnetkov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1142976" y="857232"/>
            <a:ext cx="2857520" cy="171451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>
                <a:solidFill>
                  <a:srgbClr val="FF0000"/>
                </a:solidFill>
                <a:sym typeface="Symbol"/>
              </a:rPr>
              <a:t></a:t>
            </a:r>
            <a:endParaRPr lang="sl-SI" sz="3200" dirty="0">
              <a:solidFill>
                <a:srgbClr val="FF0000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572000" y="1142984"/>
          <a:ext cx="2508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načba" r:id="rId3" imgW="177480" imgH="545760" progId="Equation.3">
                  <p:embed/>
                </p:oleObj>
              </mc:Choice>
              <mc:Fallback>
                <p:oleObj name="Enačba" r:id="rId3" imgW="17748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142984"/>
                        <a:ext cx="250825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Konektor 5"/>
          <p:cNvSpPr/>
          <p:nvPr/>
        </p:nvSpPr>
        <p:spPr>
          <a:xfrm>
            <a:off x="6357950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6786578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7215206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764383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800102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8429652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928926" y="4286256"/>
          <a:ext cx="3937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načba" r:id="rId5" imgW="177480" imgH="545760" progId="Equation.3">
                  <p:embed/>
                </p:oleObj>
              </mc:Choice>
              <mc:Fallback>
                <p:oleObj name="Enačba" r:id="rId5" imgW="177480" imgH="545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4286256"/>
                        <a:ext cx="393700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Navzgor ukrivljena puščica 13"/>
          <p:cNvSpPr/>
          <p:nvPr/>
        </p:nvSpPr>
        <p:spPr>
          <a:xfrm rot="206634" flipH="1" flipV="1">
            <a:off x="2995575" y="3997178"/>
            <a:ext cx="2031157" cy="369699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3286116" y="3643314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1. </a:t>
            </a:r>
            <a:r>
              <a:rPr lang="sl-SI" sz="2000" b="1" dirty="0" smtClean="0">
                <a:solidFill>
                  <a:srgbClr val="0070C0"/>
                </a:solidFill>
              </a:rPr>
              <a:t>delimo</a:t>
            </a:r>
            <a:endParaRPr lang="sl-SI" sz="2000" b="1" dirty="0">
              <a:solidFill>
                <a:srgbClr val="0070C0"/>
              </a:solidFill>
            </a:endParaRPr>
          </a:p>
        </p:txBody>
      </p:sp>
      <p:sp>
        <p:nvSpPr>
          <p:cNvPr id="16" name="Navzdol ukrivljena puščica 15"/>
          <p:cNvSpPr/>
          <p:nvPr/>
        </p:nvSpPr>
        <p:spPr>
          <a:xfrm rot="5666548" flipV="1">
            <a:off x="2468754" y="4493031"/>
            <a:ext cx="558719" cy="310409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7" name="PoljeZBesedilom 16"/>
          <p:cNvSpPr txBox="1"/>
          <p:nvPr/>
        </p:nvSpPr>
        <p:spPr>
          <a:xfrm>
            <a:off x="1142976" y="4429132"/>
            <a:ext cx="1500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2. </a:t>
            </a:r>
            <a:r>
              <a:rPr lang="sl-SI" sz="2000" b="1" dirty="0" smtClean="0">
                <a:solidFill>
                  <a:srgbClr val="FF0000"/>
                </a:solidFill>
              </a:rPr>
              <a:t>množimo</a:t>
            </a:r>
            <a:endParaRPr lang="sl-SI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marL="0">
              <a:buNone/>
            </a:pPr>
            <a:r>
              <a:rPr lang="sl-SI" sz="2000" dirty="0" smtClean="0"/>
              <a:t>ZAPIS V ZVEZEK: </a:t>
            </a:r>
            <a:r>
              <a:rPr lang="sl-SI" sz="2400" b="1" dirty="0" smtClean="0">
                <a:solidFill>
                  <a:srgbClr val="FF0000"/>
                </a:solidFill>
              </a:rPr>
              <a:t>IZRAČUNAJMO VREDNOST CELOTE</a:t>
            </a:r>
            <a:endParaRPr lang="sl-SI" sz="2400" dirty="0" smtClean="0"/>
          </a:p>
          <a:p>
            <a:pPr marL="0">
              <a:buNone/>
            </a:pPr>
            <a:r>
              <a:rPr lang="sl-SI" dirty="0" smtClean="0"/>
              <a:t>1. Imam škatlo z </a:t>
            </a:r>
            <a:r>
              <a:rPr lang="sl-SI" dirty="0" err="1" smtClean="0"/>
              <a:t>magnetki</a:t>
            </a:r>
            <a:r>
              <a:rPr lang="sl-SI" dirty="0" smtClean="0"/>
              <a:t>, </a:t>
            </a:r>
            <a:r>
              <a:rPr lang="sl-SI" b="1" u="sng" dirty="0" smtClean="0"/>
              <a:t>a števila </a:t>
            </a:r>
            <a:r>
              <a:rPr lang="sl-SI" b="1" u="sng" dirty="0" err="1" smtClean="0"/>
              <a:t>magnetkov</a:t>
            </a:r>
            <a:r>
              <a:rPr lang="sl-SI" b="1" u="sng" dirty="0" smtClean="0"/>
              <a:t> ne vem.</a:t>
            </a:r>
            <a:r>
              <a:rPr lang="sl-SI" dirty="0" smtClean="0"/>
              <a:t>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Iz škatle vzamem 6 </a:t>
            </a:r>
            <a:r>
              <a:rPr lang="sl-SI" dirty="0" err="1" smtClean="0"/>
              <a:t>magnetkov</a:t>
            </a:r>
            <a:r>
              <a:rPr lang="sl-SI" dirty="0" smtClean="0"/>
              <a:t> in jih pritrdim na tablo.                                            </a:t>
            </a:r>
          </a:p>
          <a:p>
            <a:pPr marL="0">
              <a:buNone/>
            </a:pPr>
            <a:endParaRPr lang="sl-SI" dirty="0" smtClean="0"/>
          </a:p>
          <a:p>
            <a:pPr marL="0">
              <a:buNone/>
            </a:pPr>
            <a:r>
              <a:rPr lang="sl-SI" dirty="0" smtClean="0"/>
              <a:t>Vem, da sta to dve četrtini vseh </a:t>
            </a:r>
            <a:r>
              <a:rPr lang="sl-SI" dirty="0" err="1" smtClean="0"/>
              <a:t>magnetkov</a:t>
            </a:r>
            <a:r>
              <a:rPr lang="sl-SI" dirty="0" smtClean="0"/>
              <a:t>, ki so bili v škatli.</a:t>
            </a:r>
          </a:p>
          <a:p>
            <a:pPr marL="0"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5" name="Zaokroži kota na isti strani pravokotnika 4"/>
          <p:cNvSpPr/>
          <p:nvPr/>
        </p:nvSpPr>
        <p:spPr>
          <a:xfrm>
            <a:off x="3000364" y="1357298"/>
            <a:ext cx="1785950" cy="135732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Konektor 5"/>
          <p:cNvSpPr/>
          <p:nvPr/>
        </p:nvSpPr>
        <p:spPr>
          <a:xfrm>
            <a:off x="1785918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2214546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2643174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3071802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3500430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3929058" y="3571876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en oblaček 11"/>
          <p:cNvSpPr/>
          <p:nvPr/>
        </p:nvSpPr>
        <p:spPr>
          <a:xfrm>
            <a:off x="1714480" y="3500438"/>
            <a:ext cx="2786082" cy="571504"/>
          </a:xfrm>
          <a:prstGeom prst="wedgeRectCallout">
            <a:avLst>
              <a:gd name="adj1" fmla="val -73454"/>
              <a:gd name="adj2" fmla="val 15506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59118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dirty="0" smtClean="0"/>
              <a:t>Koliko </a:t>
            </a:r>
            <a:r>
              <a:rPr lang="sl-SI" dirty="0" err="1" smtClean="0"/>
              <a:t>magnetkov</a:t>
            </a:r>
            <a:r>
              <a:rPr lang="sl-SI" dirty="0" smtClean="0"/>
              <a:t> je bilo v škatli?</a:t>
            </a:r>
          </a:p>
          <a:p>
            <a:pPr>
              <a:buNone/>
            </a:pPr>
            <a:r>
              <a:rPr lang="sl-SI" dirty="0" smtClean="0"/>
              <a:t>                        </a:t>
            </a:r>
          </a:p>
          <a:p>
            <a:pPr>
              <a:buNone/>
            </a:pPr>
            <a:r>
              <a:rPr lang="sl-SI" dirty="0" smtClean="0"/>
              <a:t>                                               od </a:t>
            </a:r>
            <a:r>
              <a:rPr lang="sl-SI" u="sng" dirty="0" smtClean="0">
                <a:solidFill>
                  <a:srgbClr val="FF0000"/>
                </a:solidFill>
              </a:rPr>
              <a:t>_</a:t>
            </a:r>
            <a:r>
              <a:rPr lang="sl-SI" u="sng" dirty="0" smtClean="0">
                <a:solidFill>
                  <a:srgbClr val="FF0000"/>
                </a:solidFill>
                <a:sym typeface="Symbol"/>
              </a:rPr>
              <a:t>_</a:t>
            </a:r>
            <a:r>
              <a:rPr lang="sl-SI" dirty="0" smtClean="0"/>
              <a:t> = 6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Pri takih nalogah si pomagamo s pravilom.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                 </a:t>
            </a:r>
          </a:p>
          <a:p>
            <a:pPr>
              <a:buNone/>
            </a:pPr>
            <a:r>
              <a:rPr lang="sl-SI" dirty="0" smtClean="0"/>
              <a:t>                  od </a:t>
            </a:r>
            <a:r>
              <a:rPr lang="sl-SI" u="sng" dirty="0" smtClean="0"/>
              <a:t> 12  </a:t>
            </a:r>
            <a:r>
              <a:rPr lang="sl-SI" dirty="0" smtClean="0"/>
              <a:t>= 6,  ker je 6 : </a:t>
            </a:r>
            <a:r>
              <a:rPr lang="sl-SI" dirty="0" smtClean="0">
                <a:solidFill>
                  <a:srgbClr val="0070C0"/>
                </a:solidFill>
              </a:rPr>
              <a:t>2</a:t>
            </a:r>
            <a:r>
              <a:rPr lang="sl-SI" dirty="0" smtClean="0"/>
              <a:t> ∙ </a:t>
            </a:r>
            <a:r>
              <a:rPr lang="sl-SI" dirty="0" smtClean="0">
                <a:solidFill>
                  <a:srgbClr val="FF0000"/>
                </a:solidFill>
              </a:rPr>
              <a:t>4</a:t>
            </a:r>
            <a:r>
              <a:rPr lang="sl-SI" dirty="0" smtClean="0"/>
              <a:t> = 12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Odgovor: V škatli je bilo 12 </a:t>
            </a:r>
            <a:r>
              <a:rPr lang="sl-SI" dirty="0" err="1" smtClean="0"/>
              <a:t>magnetkov</a:t>
            </a:r>
            <a:r>
              <a:rPr lang="sl-SI" dirty="0" smtClean="0"/>
              <a:t>.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4" name="Zaokroži kota na isti strani pravokotnika 3"/>
          <p:cNvSpPr/>
          <p:nvPr/>
        </p:nvSpPr>
        <p:spPr>
          <a:xfrm>
            <a:off x="1142976" y="857232"/>
            <a:ext cx="2857520" cy="1714512"/>
          </a:xfrm>
          <a:prstGeom prst="round2Same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 smtClean="0">
                <a:solidFill>
                  <a:srgbClr val="FF0000"/>
                </a:solidFill>
                <a:sym typeface="Symbol"/>
              </a:rPr>
              <a:t></a:t>
            </a:r>
            <a:endParaRPr lang="sl-SI" sz="3200" dirty="0">
              <a:solidFill>
                <a:srgbClr val="FF0000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4572000" y="1142984"/>
          <a:ext cx="250825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načba" r:id="rId3" imgW="177480" imgH="545760" progId="Equation.3">
                  <p:embed/>
                </p:oleObj>
              </mc:Choice>
              <mc:Fallback>
                <p:oleObj name="Enačba" r:id="rId3" imgW="177480" imgH="545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142984"/>
                        <a:ext cx="250825" cy="61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Konektor 5"/>
          <p:cNvSpPr/>
          <p:nvPr/>
        </p:nvSpPr>
        <p:spPr>
          <a:xfrm>
            <a:off x="6357950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Konektor 6"/>
          <p:cNvSpPr/>
          <p:nvPr/>
        </p:nvSpPr>
        <p:spPr>
          <a:xfrm>
            <a:off x="6786578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Konektor 7"/>
          <p:cNvSpPr/>
          <p:nvPr/>
        </p:nvSpPr>
        <p:spPr>
          <a:xfrm>
            <a:off x="7215206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Konektor 8"/>
          <p:cNvSpPr/>
          <p:nvPr/>
        </p:nvSpPr>
        <p:spPr>
          <a:xfrm>
            <a:off x="764383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Konektor 9"/>
          <p:cNvSpPr/>
          <p:nvPr/>
        </p:nvSpPr>
        <p:spPr>
          <a:xfrm>
            <a:off x="8001024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Konektor 10"/>
          <p:cNvSpPr/>
          <p:nvPr/>
        </p:nvSpPr>
        <p:spPr>
          <a:xfrm>
            <a:off x="8429652" y="785794"/>
            <a:ext cx="28575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928794" y="4429132"/>
          <a:ext cx="2508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načba" r:id="rId5" imgW="177480" imgH="545760" progId="Equation.3">
                  <p:embed/>
                </p:oleObj>
              </mc:Choice>
              <mc:Fallback>
                <p:oleObj name="Enačba" r:id="rId5" imgW="177480" imgH="5457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4429132"/>
                        <a:ext cx="250825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Navzgor ukrivljena puščica 11"/>
          <p:cNvSpPr/>
          <p:nvPr/>
        </p:nvSpPr>
        <p:spPr>
          <a:xfrm rot="206634" flipH="1" flipV="1">
            <a:off x="1945798" y="3863496"/>
            <a:ext cx="2013990" cy="626693"/>
          </a:xfrm>
          <a:prstGeom prst="curvedUpArrow">
            <a:avLst>
              <a:gd name="adj1" fmla="val 25000"/>
              <a:gd name="adj2" fmla="val 50000"/>
              <a:gd name="adj3" fmla="val 1663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3" name="Navzdol ukrivljena puščica 12"/>
          <p:cNvSpPr/>
          <p:nvPr/>
        </p:nvSpPr>
        <p:spPr>
          <a:xfrm rot="5666548" flipV="1">
            <a:off x="1523457" y="4585166"/>
            <a:ext cx="479782" cy="335103"/>
          </a:xfrm>
          <a:prstGeom prst="curvedDownArrow">
            <a:avLst>
              <a:gd name="adj1" fmla="val 12694"/>
              <a:gd name="adj2" fmla="val 47290"/>
              <a:gd name="adj3" fmla="val 5433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4" name="PoljeZBesedilom 13"/>
          <p:cNvSpPr txBox="1"/>
          <p:nvPr/>
        </p:nvSpPr>
        <p:spPr>
          <a:xfrm>
            <a:off x="142844" y="4572008"/>
            <a:ext cx="1500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2. </a:t>
            </a:r>
            <a:r>
              <a:rPr lang="sl-SI" sz="2000" b="1" dirty="0" smtClean="0">
                <a:solidFill>
                  <a:srgbClr val="FF0000"/>
                </a:solidFill>
              </a:rPr>
              <a:t>množimo</a:t>
            </a:r>
            <a:endParaRPr lang="sl-SI" sz="2000" b="1" dirty="0">
              <a:solidFill>
                <a:srgbClr val="FF0000"/>
              </a:solidFill>
            </a:endParaRPr>
          </a:p>
        </p:txBody>
      </p:sp>
      <p:sp>
        <p:nvSpPr>
          <p:cNvPr id="15" name="PoljeZBesedilom 14"/>
          <p:cNvSpPr txBox="1"/>
          <p:nvPr/>
        </p:nvSpPr>
        <p:spPr>
          <a:xfrm>
            <a:off x="2214546" y="3500438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1. </a:t>
            </a:r>
            <a:r>
              <a:rPr lang="sl-SI" sz="2000" b="1" dirty="0" smtClean="0">
                <a:solidFill>
                  <a:srgbClr val="0070C0"/>
                </a:solidFill>
              </a:rPr>
              <a:t>delimo</a:t>
            </a:r>
            <a:endParaRPr lang="sl-SI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441</Words>
  <Application>Microsoft Office PowerPoint</Application>
  <PresentationFormat>Diaprojekcija na zaslonu (4:3)</PresentationFormat>
  <Paragraphs>96</Paragraphs>
  <Slides>10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Symbol</vt:lpstr>
      <vt:lpstr>Wingdings</vt:lpstr>
      <vt:lpstr>Officeova tema</vt:lpstr>
      <vt:lpstr>Enačba</vt:lpstr>
      <vt:lpstr>IZRAČUNAJMO VREDNOST CELOTE</vt:lpstr>
      <vt:lpstr>Preberi besedilno nalogo.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IZRAČUNAJMO VREDNOST CELOTE</dc:title>
  <dc:creator>DOMA</dc:creator>
  <cp:lastModifiedBy>compjuter</cp:lastModifiedBy>
  <cp:revision>19</cp:revision>
  <dcterms:created xsi:type="dcterms:W3CDTF">2020-05-01T07:19:37Z</dcterms:created>
  <dcterms:modified xsi:type="dcterms:W3CDTF">2020-05-11T11:04:13Z</dcterms:modified>
</cp:coreProperties>
</file>