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56" r:id="rId5"/>
    <p:sldId id="258" r:id="rId6"/>
    <p:sldId id="261" r:id="rId7"/>
    <p:sldId id="257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11000">
              <a:schemeClr val="accent1">
                <a:lumMod val="45000"/>
                <a:lumOff val="55000"/>
              </a:schemeClr>
            </a:gs>
            <a:gs pos="38000">
              <a:schemeClr val="accent1">
                <a:lumMod val="30000"/>
                <a:lumOff val="7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si/url?sa=i&amp;url=https://www.vecteezy.com/vector-art/368283-boy-learning-fraction-on-white-background&amp;psig=AOvVaw3pp2tLrcEQswUAGI2QrVur&amp;ust=1588065836365000&amp;source=images&amp;cd=vfe&amp;ved=0CAIQjRxqFwoTCNjd0tOkiOkCFQAAAAAdAAAAABA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RAČUNANJE </a:t>
            </a:r>
            <a:r>
              <a:rPr lang="sl-SI" b="1" dirty="0" smtClean="0">
                <a:solidFill>
                  <a:srgbClr val="FF0000"/>
                </a:solidFill>
              </a:rPr>
              <a:t>DELA </a:t>
            </a:r>
            <a:r>
              <a:rPr lang="sl-SI" b="1" dirty="0" smtClean="0">
                <a:solidFill>
                  <a:srgbClr val="FF0000"/>
                </a:solidFill>
              </a:rPr>
              <a:t>CELOTE</a:t>
            </a:r>
            <a:endParaRPr lang="sl-SI" dirty="0"/>
          </a:p>
        </p:txBody>
      </p:sp>
      <p:pic>
        <p:nvPicPr>
          <p:cNvPr id="3074" name="Picture 2" descr="Boy learning fraction on white background - Download Free Vectors ..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840" y="1700808"/>
            <a:ext cx="7660320" cy="3528392"/>
          </a:xfrm>
          <a:prstGeom prst="rect">
            <a:avLst/>
          </a:prstGeom>
          <a:noFill/>
        </p:spPr>
      </p:pic>
      <p:sp>
        <p:nvSpPr>
          <p:cNvPr id="5" name="PoljeZBesedilom 4"/>
          <p:cNvSpPr txBox="1"/>
          <p:nvPr/>
        </p:nvSpPr>
        <p:spPr>
          <a:xfrm>
            <a:off x="2195736" y="5404648"/>
            <a:ext cx="49292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00" dirty="0" smtClean="0"/>
              <a:t>https://www.google.si/search?q=DELI+CELOTE&amp;newwindow=1&amp;sxsrf=ALeKk02eumfSY7FM1Sso2Het8WsGJuyKWg</a:t>
            </a:r>
            <a:endParaRPr lang="sl-SI" sz="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sl-SI" sz="2800" b="1" dirty="0" smtClean="0"/>
              <a:t>  </a:t>
            </a:r>
            <a:r>
              <a:rPr lang="sl-SI" sz="2800" b="1" dirty="0" smtClean="0">
                <a:solidFill>
                  <a:srgbClr val="FF0000"/>
                </a:solidFill>
              </a:rPr>
              <a:t>Celota</a:t>
            </a:r>
            <a:r>
              <a:rPr lang="sl-SI" sz="2800" dirty="0" smtClean="0">
                <a:solidFill>
                  <a:srgbClr val="FF0000"/>
                </a:solidFill>
              </a:rPr>
              <a:t> </a:t>
            </a:r>
            <a:r>
              <a:rPr lang="sl-SI" sz="2800" dirty="0" smtClean="0"/>
              <a:t>so lahko različna števila.</a:t>
            </a:r>
            <a:endParaRPr lang="sl-SI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135134" y="822527"/>
                <a:ext cx="9144000" cy="576064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800" dirty="0" smtClean="0"/>
                  <a:t>Na primer: 36, 25, 40, 8, 3, 85, 112 …</a:t>
                </a:r>
              </a:p>
              <a:p>
                <a:pPr marL="0" indent="0">
                  <a:buNone/>
                </a:pPr>
                <a:r>
                  <a:rPr lang="sl-SI" sz="2800" dirty="0" smtClean="0">
                    <a:solidFill>
                      <a:srgbClr val="FF0000"/>
                    </a:solidFill>
                  </a:rPr>
                  <a:t>Del celote</a:t>
                </a:r>
                <a:r>
                  <a:rPr lang="sl-SI" sz="2800" dirty="0" smtClean="0"/>
                  <a:t> pa je napisan v obliki ulomk</a:t>
                </a:r>
                <a:r>
                  <a:rPr lang="sl-SI" sz="2800" dirty="0"/>
                  <a:t>a</a:t>
                </a:r>
                <a:r>
                  <a:rPr lang="sl-SI" dirty="0" smtClean="0"/>
                  <a:t>.</a:t>
                </a:r>
              </a:p>
              <a:p>
                <a:pPr marL="0" indent="0">
                  <a:buNone/>
                </a:pPr>
                <a:r>
                  <a:rPr lang="sl-SI" sz="2800" dirty="0" smtClean="0"/>
                  <a:t>Na primer: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sl-SI" dirty="0" smtClean="0"/>
                  <a:t> </a:t>
                </a:r>
                <a:r>
                  <a:rPr lang="sl-SI" sz="2000" dirty="0" smtClean="0"/>
                  <a:t>(ena šestina)</a:t>
                </a:r>
                <a:r>
                  <a:rPr lang="sl-SI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l-SI" dirty="0" smtClean="0"/>
                  <a:t> </a:t>
                </a:r>
                <a:r>
                  <a:rPr lang="sl-SI" sz="2000" dirty="0" smtClean="0"/>
                  <a:t>(tri petine) </a:t>
                </a:r>
                <a:r>
                  <a:rPr lang="sl-SI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l-SI" dirty="0" smtClean="0"/>
                  <a:t> </a:t>
                </a:r>
                <a:r>
                  <a:rPr lang="sl-SI" sz="2000" dirty="0" smtClean="0"/>
                  <a:t>(ena četrtina) </a:t>
                </a:r>
                <a:r>
                  <a:rPr lang="sl-SI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sl-SI" dirty="0" smtClean="0"/>
                  <a:t> </a:t>
                </a:r>
                <a:r>
                  <a:rPr lang="sl-SI" sz="2000" dirty="0" smtClean="0"/>
                  <a:t>(dve sedmini) …</a:t>
                </a:r>
                <a:endParaRPr lang="sl-SI" sz="2800" dirty="0" smtClean="0"/>
              </a:p>
              <a:p>
                <a:pPr marL="0" indent="0">
                  <a:buNone/>
                </a:pPr>
                <a:r>
                  <a:rPr lang="sl-SI" sz="2800" dirty="0" smtClean="0"/>
                  <a:t>Imamo celoto: </a:t>
                </a:r>
                <a:r>
                  <a:rPr lang="sl-SI" sz="2800" dirty="0" smtClean="0">
                    <a:solidFill>
                      <a:srgbClr val="FF0000"/>
                    </a:solidFill>
                  </a:rPr>
                  <a:t>36</a:t>
                </a:r>
                <a:r>
                  <a:rPr lang="sl-SI" sz="2800" dirty="0" smtClean="0"/>
                  <a:t>          Imamo del celote: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sl-SI" sz="2800" dirty="0" smtClean="0"/>
                  <a:t>   </a:t>
                </a:r>
              </a:p>
              <a:p>
                <a:pPr marL="0" indent="0">
                  <a:buNone/>
                </a:pPr>
                <a:r>
                  <a:rPr lang="sl-SI" sz="2800" dirty="0" smtClean="0">
                    <a:solidFill>
                      <a:srgbClr val="FF0000"/>
                    </a:solidFill>
                  </a:rPr>
                  <a:t>Izračunati moramo koliko je ta del. </a:t>
                </a:r>
              </a:p>
              <a:p>
                <a:pPr marL="514350" indent="-514350">
                  <a:buAutoNum type="arabicPeriod"/>
                </a:pPr>
                <a:r>
                  <a:rPr lang="sl-SI" sz="2800" dirty="0" smtClean="0">
                    <a:solidFill>
                      <a:srgbClr val="FF0000"/>
                    </a:solidFill>
                  </a:rPr>
                  <a:t>Sestavimo račun: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sl-SI" sz="2800" dirty="0" smtClean="0"/>
                  <a:t> od 36 = (ena šestina od 36 je …) </a:t>
                </a:r>
              </a:p>
              <a:p>
                <a:pPr marL="0" indent="0">
                  <a:buNone/>
                </a:pPr>
                <a:endParaRPr lang="sl-SI" dirty="0" smtClean="0"/>
              </a:p>
              <a:p>
                <a:pPr marL="0" indent="0">
                  <a:buNone/>
                </a:pPr>
                <a:r>
                  <a:rPr lang="sl-SI" sz="2800" dirty="0"/>
                  <a:t> </a:t>
                </a:r>
                <a:r>
                  <a:rPr lang="sl-SI" sz="2800" dirty="0" smtClean="0"/>
                  <a:t>2. </a:t>
                </a:r>
                <a:r>
                  <a:rPr lang="sl-SI" sz="2800" dirty="0" smtClean="0">
                    <a:solidFill>
                      <a:srgbClr val="FF0000"/>
                    </a:solidFill>
                  </a:rPr>
                  <a:t>Izračunamo del celote: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l-SI" sz="28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sl-SI" sz="2800" dirty="0"/>
                  <a:t> od 36 </a:t>
                </a:r>
                <a:r>
                  <a:rPr lang="sl-SI" sz="2800" dirty="0" smtClean="0"/>
                  <a:t>= 36 : 6 ∙ 1 = 6</a:t>
                </a:r>
              </a:p>
              <a:p>
                <a:pPr marL="0" indent="0">
                  <a:buNone/>
                </a:pPr>
                <a:r>
                  <a:rPr lang="sl-SI" sz="2800" dirty="0" smtClean="0"/>
                  <a:t>     Naš del celote je </a:t>
                </a:r>
                <a:r>
                  <a:rPr lang="sl-SI" sz="2800" dirty="0" smtClean="0">
                    <a:solidFill>
                      <a:srgbClr val="FF0000"/>
                    </a:solidFill>
                  </a:rPr>
                  <a:t>6</a:t>
                </a:r>
                <a:r>
                  <a:rPr lang="sl-SI" sz="2800" dirty="0" smtClean="0"/>
                  <a:t>. </a:t>
                </a:r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134" y="822527"/>
                <a:ext cx="9144000" cy="5760640"/>
              </a:xfrm>
              <a:blipFill rotWithShape="0">
                <a:blip r:embed="rId2"/>
                <a:stretch>
                  <a:fillRect l="-1400" t="-1058" b="-232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ni oblaček 3"/>
          <p:cNvSpPr/>
          <p:nvPr/>
        </p:nvSpPr>
        <p:spPr>
          <a:xfrm>
            <a:off x="971600" y="4725144"/>
            <a:ext cx="1850504" cy="720080"/>
          </a:xfrm>
          <a:prstGeom prst="wedgeEllipseCallout">
            <a:avLst>
              <a:gd name="adj1" fmla="val 70988"/>
              <a:gd name="adj2" fmla="val -71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DEL CELOTE</a:t>
            </a:r>
            <a:endParaRPr lang="sl-SI" dirty="0"/>
          </a:p>
        </p:txBody>
      </p:sp>
      <p:sp>
        <p:nvSpPr>
          <p:cNvPr id="5" name="Ovalni oblaček 4"/>
          <p:cNvSpPr/>
          <p:nvPr/>
        </p:nvSpPr>
        <p:spPr>
          <a:xfrm>
            <a:off x="4250419" y="4759405"/>
            <a:ext cx="1800200" cy="612068"/>
          </a:xfrm>
          <a:prstGeom prst="wedgeEllipseCallout">
            <a:avLst>
              <a:gd name="adj1" fmla="val -54711"/>
              <a:gd name="adj2" fmla="val -77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CELOTA</a:t>
            </a:r>
            <a:endParaRPr lang="sl-SI" dirty="0"/>
          </a:p>
        </p:txBody>
      </p:sp>
      <p:sp>
        <p:nvSpPr>
          <p:cNvPr id="6" name="Navzdol ukrivljena puščica 5"/>
          <p:cNvSpPr/>
          <p:nvPr/>
        </p:nvSpPr>
        <p:spPr>
          <a:xfrm rot="10072923">
            <a:off x="5996388" y="5983064"/>
            <a:ext cx="923986" cy="338008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6903462" y="60004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1.</a:t>
            </a:r>
            <a:r>
              <a:rPr lang="sl-SI" b="1" dirty="0" smtClean="0"/>
              <a:t>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8" name="Navzgor ukrivljena puščica 7"/>
          <p:cNvSpPr/>
          <p:nvPr/>
        </p:nvSpPr>
        <p:spPr>
          <a:xfrm rot="6029079" flipH="1">
            <a:off x="5350240" y="5458325"/>
            <a:ext cx="392649" cy="439949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4028473" y="5534317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2.</a:t>
            </a:r>
            <a:r>
              <a:rPr lang="sl-SI" b="1" dirty="0" smtClean="0"/>
              <a:t>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4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Autofit/>
          </a:bodyPr>
          <a:lstStyle/>
          <a:p>
            <a:pPr algn="l"/>
            <a:r>
              <a:rPr lang="sl-SI" sz="2000" b="1" dirty="0" smtClean="0"/>
              <a:t>Ker se bojim, da si kdo misli, ma ta učiteljica Andreja piše neke čudne številke (</a:t>
            </a:r>
            <a:r>
              <a:rPr lang="sl-SI" sz="2000" b="1" dirty="0" smtClean="0">
                <a:sym typeface="Wingdings" panose="05000000000000000000" pitchFamily="2" charset="2"/>
              </a:rPr>
              <a:t>)</a:t>
            </a:r>
            <a:r>
              <a:rPr lang="sl-SI" sz="2000" b="1" dirty="0" smtClean="0"/>
              <a:t> je najboljše, </a:t>
            </a:r>
            <a:r>
              <a:rPr lang="sl-SI" sz="2000" b="1" dirty="0"/>
              <a:t>da vam vse skupaj razložim na primeru našega razreda.</a:t>
            </a:r>
            <a:br>
              <a:rPr lang="sl-SI" sz="2000" b="1" dirty="0"/>
            </a:br>
            <a:endParaRPr lang="sl-SI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08720"/>
                <a:ext cx="8363272" cy="59492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000" b="1" dirty="0" smtClean="0"/>
                  <a:t>V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5. C </a:t>
                </a:r>
                <a:r>
                  <a:rPr lang="sl-SI" sz="2000" b="1" dirty="0" smtClean="0"/>
                  <a:t>razredu je med poslušanjem učiteljičine razlage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sl-SI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sl-SI" sz="2000" b="1" dirty="0" smtClean="0"/>
                  <a:t> učencev vstalo in reklo, da ne morejo več in gredo na igrišče (</a:t>
                </a:r>
                <a:r>
                  <a:rPr lang="sl-SI" sz="2000" b="1" dirty="0" smtClean="0">
                    <a:sym typeface="Wingdings" panose="05000000000000000000" pitchFamily="2" charset="2"/>
                  </a:rPr>
                  <a:t>  ). Odločili so se, da potrebujejo svež zrak. Koliko učencev je vstalo?</a:t>
                </a:r>
              </a:p>
              <a:p>
                <a:pPr marL="0" indent="0">
                  <a:buNone/>
                </a:pPr>
                <a:r>
                  <a:rPr lang="sl-SI" sz="2000" b="1" dirty="0" smtClean="0">
                    <a:sym typeface="Wingdings" panose="05000000000000000000" pitchFamily="2" charset="2"/>
                  </a:rPr>
                  <a:t>Pa poglejmo:</a:t>
                </a:r>
              </a:p>
              <a:p>
                <a:pPr>
                  <a:buFontTx/>
                  <a:buChar char="-"/>
                </a:pPr>
                <a:r>
                  <a:rPr lang="sl-SI" sz="2000" b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Naša celota je </a:t>
                </a:r>
                <a:r>
                  <a:rPr lang="sl-SI" sz="2000" b="1" dirty="0" smtClean="0">
                    <a:sym typeface="Wingdings" panose="05000000000000000000" pitchFamily="2" charset="2"/>
                  </a:rPr>
                  <a:t>5. C razred, torej število učence</a:t>
                </a:r>
                <a:r>
                  <a:rPr lang="sl-SI" sz="2000" dirty="0" smtClean="0">
                    <a:sym typeface="Wingdings" panose="05000000000000000000" pitchFamily="2" charset="2"/>
                  </a:rPr>
                  <a:t>v, </a:t>
                </a:r>
                <a:r>
                  <a:rPr lang="sl-SI" sz="2000" b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25</a:t>
                </a:r>
                <a:r>
                  <a:rPr lang="sl-SI" sz="2000" dirty="0" smtClean="0">
                    <a:sym typeface="Wingdings" panose="05000000000000000000" pitchFamily="2" charset="2"/>
                  </a:rPr>
                  <a:t>.</a:t>
                </a:r>
              </a:p>
              <a:p>
                <a:pPr>
                  <a:buFontTx/>
                  <a:buChar char="-"/>
                </a:pPr>
                <a:r>
                  <a:rPr lang="sl-SI" sz="2000" b="1" dirty="0" smtClean="0">
                    <a:sym typeface="Wingdings" panose="05000000000000000000" pitchFamily="2" charset="2"/>
                  </a:rPr>
                  <a:t>Naš</a:t>
                </a:r>
                <a:r>
                  <a:rPr lang="sl-SI" sz="2000" dirty="0" smtClean="0">
                    <a:sym typeface="Wingdings" panose="05000000000000000000" pitchFamily="2" charset="2"/>
                  </a:rPr>
                  <a:t> </a:t>
                </a:r>
                <a:r>
                  <a:rPr lang="sl-SI" sz="2000" b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del celote </a:t>
                </a:r>
                <a:r>
                  <a:rPr lang="sl-SI" sz="2000" dirty="0" smtClean="0">
                    <a:sym typeface="Wingdings" panose="05000000000000000000" pitchFamily="2" charset="2"/>
                  </a:rPr>
                  <a:t>je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000" b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sz="20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sl-SI" sz="2000" b="1" i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sl-SI" sz="2000" dirty="0" smtClean="0"/>
                  <a:t> . </a:t>
                </a:r>
                <a:r>
                  <a:rPr lang="sl-SI" sz="2000" b="1" dirty="0" smtClean="0"/>
                  <a:t>Izračunati moramo koliko je to.</a:t>
                </a:r>
              </a:p>
              <a:p>
                <a:pPr marL="0" indent="0">
                  <a:buNone/>
                </a:pPr>
                <a:r>
                  <a:rPr lang="sl-SI" sz="2400" b="1" dirty="0" smtClean="0"/>
                  <a:t>Sestavimo račun</a:t>
                </a:r>
                <a:r>
                  <a:rPr lang="sl-SI" sz="2400" dirty="0" smtClean="0"/>
                  <a:t>:</a:t>
                </a:r>
                <a:r>
                  <a:rPr lang="sl-SI" sz="2000" dirty="0" smtClean="0"/>
                  <a:t>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l-SI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sl-SI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l-SI" dirty="0" smtClean="0"/>
                  <a:t> od 25 = 25 : 5 ∙ 2 = 10 </a:t>
                </a:r>
              </a:p>
              <a:p>
                <a:pPr marL="0" indent="0">
                  <a:buNone/>
                </a:pPr>
                <a:r>
                  <a:rPr lang="sl-SI" sz="2000" b="1" dirty="0" smtClean="0">
                    <a:solidFill>
                      <a:srgbClr val="FF0000"/>
                    </a:solidFill>
                  </a:rPr>
                  <a:t>Razlaga računske operacije:</a:t>
                </a:r>
              </a:p>
              <a:p>
                <a:pPr marL="0" indent="0">
                  <a:buNone/>
                </a:pPr>
                <a:r>
                  <a:rPr lang="sl-SI" sz="2000" dirty="0" smtClean="0">
                    <a:solidFill>
                      <a:srgbClr val="FF0000"/>
                    </a:solidFill>
                  </a:rPr>
                  <a:t>1. delimo </a:t>
                </a:r>
                <a:r>
                  <a:rPr lang="sl-SI" sz="2000" dirty="0" smtClean="0"/>
                  <a:t>25 : 5 = 5 </a:t>
                </a:r>
              </a:p>
              <a:p>
                <a:pPr marL="0" indent="0">
                  <a:buNone/>
                </a:pPr>
                <a:r>
                  <a:rPr lang="sl-SI" sz="2000" dirty="0" smtClean="0">
                    <a:solidFill>
                      <a:srgbClr val="FF0000"/>
                    </a:solidFill>
                  </a:rPr>
                  <a:t>2. </a:t>
                </a:r>
                <a:r>
                  <a:rPr lang="sl-SI" sz="2000" dirty="0">
                    <a:solidFill>
                      <a:srgbClr val="0070C0"/>
                    </a:solidFill>
                  </a:rPr>
                  <a:t>m</a:t>
                </a:r>
                <a:r>
                  <a:rPr lang="sl-SI" sz="2000" dirty="0" smtClean="0">
                    <a:solidFill>
                      <a:srgbClr val="0070C0"/>
                    </a:solidFill>
                  </a:rPr>
                  <a:t>nožimo </a:t>
                </a:r>
                <a:r>
                  <a:rPr lang="sl-SI" sz="2000" dirty="0" smtClean="0"/>
                  <a:t>5 ∙ 2 = 10</a:t>
                </a:r>
              </a:p>
              <a:p>
                <a:pPr marL="0" indent="0">
                  <a:buNone/>
                </a:pPr>
                <a:endParaRPr lang="sl-SI" sz="2000" dirty="0" smtClean="0"/>
              </a:p>
              <a:p>
                <a:pPr marL="0" indent="0">
                  <a:buNone/>
                </a:pPr>
                <a:r>
                  <a:rPr lang="sl-SI" sz="2000" b="1" dirty="0" smtClean="0"/>
                  <a:t>Odgovor:</a:t>
                </a:r>
                <a:r>
                  <a:rPr lang="sl-SI" sz="2000" dirty="0" smtClean="0"/>
                  <a:t> </a:t>
                </a:r>
                <a:r>
                  <a:rPr lang="sl-SI" sz="2000" b="1" dirty="0" smtClean="0"/>
                  <a:t>Vstalo je </a:t>
                </a:r>
                <a:r>
                  <a:rPr lang="sl-SI" sz="2000" b="1" dirty="0" smtClean="0">
                    <a:solidFill>
                      <a:srgbClr val="FF0000"/>
                    </a:solidFill>
                  </a:rPr>
                  <a:t>10</a:t>
                </a:r>
                <a:r>
                  <a:rPr lang="sl-SI" sz="2000" b="1" dirty="0" smtClean="0"/>
                  <a:t> učencev.</a:t>
                </a:r>
              </a:p>
              <a:p>
                <a:pPr marL="0" indent="0">
                  <a:buNone/>
                </a:pPr>
                <a:endParaRPr lang="sl-SI" sz="2000" dirty="0" smtClean="0"/>
              </a:p>
              <a:p>
                <a:pPr marL="0" indent="0">
                  <a:buNone/>
                </a:pPr>
                <a:r>
                  <a:rPr lang="sl-SI" sz="2000" b="1" dirty="0" smtClean="0">
                    <a:solidFill>
                      <a:srgbClr val="7030A0"/>
                    </a:solidFill>
                  </a:rPr>
                  <a:t>Dodatna razlaga: </a:t>
                </a:r>
                <a:r>
                  <a:rPr lang="sl-SI" sz="2000" b="1" dirty="0" smtClean="0">
                    <a:solidFill>
                      <a:srgbClr val="0070C0"/>
                    </a:solidFill>
                  </a:rPr>
                  <a:t>Na svež zrak niso odšli, ker jim nisem dovolila ;).</a:t>
                </a:r>
                <a:endParaRPr lang="sl-SI" sz="2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08720"/>
                <a:ext cx="8363272" cy="5949280"/>
              </a:xfrm>
              <a:blipFill rotWithShape="0">
                <a:blip r:embed="rId2"/>
                <a:stretch>
                  <a:fillRect l="-109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oljeZBesedilom 3"/>
          <p:cNvSpPr txBox="1"/>
          <p:nvPr/>
        </p:nvSpPr>
        <p:spPr>
          <a:xfrm>
            <a:off x="2627784" y="3575373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2.</a:t>
            </a:r>
            <a:r>
              <a:rPr lang="sl-SI" b="1" dirty="0" smtClean="0"/>
              <a:t>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5" name="Navzgor ukrivljena puščica 4"/>
          <p:cNvSpPr/>
          <p:nvPr/>
        </p:nvSpPr>
        <p:spPr>
          <a:xfrm rot="6029079" flipH="1">
            <a:off x="3914231" y="3540064"/>
            <a:ext cx="392649" cy="439949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Navzdol ukrivljena puščica 5"/>
          <p:cNvSpPr/>
          <p:nvPr/>
        </p:nvSpPr>
        <p:spPr>
          <a:xfrm rot="10072923">
            <a:off x="4564271" y="4037923"/>
            <a:ext cx="923986" cy="338008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5413421" y="4022261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1.</a:t>
            </a:r>
            <a:r>
              <a:rPr lang="sl-SI" b="1" dirty="0" smtClean="0"/>
              <a:t>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6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285728"/>
            <a:ext cx="8358246" cy="600079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1. Mama ima 24 piškotov. Rekla je, da otroci lahko pojejo ― piškotov. Koliko piškotov lahko pojejo?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71604" y="7143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571604" y="9286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6" name="Zaobljeni pravokotnik 5"/>
          <p:cNvSpPr/>
          <p:nvPr/>
        </p:nvSpPr>
        <p:spPr>
          <a:xfrm>
            <a:off x="1928794" y="1643050"/>
            <a:ext cx="3033888" cy="19098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785926"/>
            <a:ext cx="317019" cy="26215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785926"/>
            <a:ext cx="317019" cy="26215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1785926"/>
            <a:ext cx="317019" cy="26215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785926"/>
            <a:ext cx="317019" cy="26215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1785926"/>
            <a:ext cx="317019" cy="26215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785926"/>
            <a:ext cx="317019" cy="26215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285992"/>
            <a:ext cx="317019" cy="26215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285992"/>
            <a:ext cx="317019" cy="262151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285992"/>
            <a:ext cx="317019" cy="262151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285992"/>
            <a:ext cx="317019" cy="26215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285992"/>
            <a:ext cx="317019" cy="26215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285992"/>
            <a:ext cx="317019" cy="262151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714620"/>
            <a:ext cx="317019" cy="262151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714620"/>
            <a:ext cx="317019" cy="262151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714620"/>
            <a:ext cx="317019" cy="26215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714620"/>
            <a:ext cx="317019" cy="262151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714620"/>
            <a:ext cx="317019" cy="262151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714620"/>
            <a:ext cx="317019" cy="26215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3143248"/>
            <a:ext cx="317019" cy="262151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143248"/>
            <a:ext cx="317019" cy="262151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143248"/>
            <a:ext cx="317019" cy="26215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143248"/>
            <a:ext cx="317019" cy="26215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143248"/>
            <a:ext cx="317019" cy="262151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143248"/>
            <a:ext cx="317019" cy="262151"/>
          </a:xfrm>
          <a:prstGeom prst="rect">
            <a:avLst/>
          </a:prstGeom>
        </p:spPr>
      </p:pic>
      <p:sp>
        <p:nvSpPr>
          <p:cNvPr id="31" name="Alternativna obdelava 30"/>
          <p:cNvSpPr/>
          <p:nvPr/>
        </p:nvSpPr>
        <p:spPr>
          <a:xfrm>
            <a:off x="2000232" y="1714488"/>
            <a:ext cx="2643206" cy="500066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3" name="Raven puščični konektor 32"/>
          <p:cNvCxnSpPr/>
          <p:nvPr/>
        </p:nvCxnSpPr>
        <p:spPr>
          <a:xfrm rot="10800000" flipV="1">
            <a:off x="4714876" y="1928802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konektor 35"/>
          <p:cNvCxnSpPr/>
          <p:nvPr/>
        </p:nvCxnSpPr>
        <p:spPr>
          <a:xfrm>
            <a:off x="1214414" y="2143116"/>
            <a:ext cx="680888" cy="4738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jeZBesedilom 36"/>
          <p:cNvSpPr txBox="1"/>
          <p:nvPr/>
        </p:nvSpPr>
        <p:spPr>
          <a:xfrm>
            <a:off x="71406" y="18573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</a:t>
            </a:r>
            <a:r>
              <a:rPr lang="sl-SI" b="1" dirty="0" smtClean="0"/>
              <a:t> celota</a:t>
            </a:r>
            <a:endParaRPr lang="sl-SI" b="1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214942" y="171448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ena četrtina</a:t>
            </a:r>
            <a:endParaRPr lang="sl-SI" b="1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5000628" y="2643182"/>
            <a:ext cx="39497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Račun:</a:t>
            </a:r>
          </a:p>
          <a:p>
            <a:endParaRPr lang="sl-SI" sz="2000" dirty="0" smtClean="0"/>
          </a:p>
          <a:p>
            <a:r>
              <a:rPr lang="sl-SI" sz="2000" dirty="0" smtClean="0"/>
              <a:t> ― od 24 = 6, ker je 24 : 4 ∙1 </a:t>
            </a:r>
            <a:r>
              <a:rPr lang="sl-SI" sz="2000" dirty="0" smtClean="0">
                <a:solidFill>
                  <a:prstClr val="black"/>
                </a:solidFill>
              </a:rPr>
              <a:t>= 6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r>
              <a:rPr lang="sl-SI" sz="2000" dirty="0" smtClean="0">
                <a:solidFill>
                  <a:prstClr val="black"/>
                </a:solidFill>
              </a:rPr>
              <a:t>Odgovor: Pojejo lahko 6 piškotov.</a:t>
            </a:r>
          </a:p>
          <a:p>
            <a:endParaRPr lang="sl-SI" dirty="0" smtClean="0">
              <a:solidFill>
                <a:prstClr val="black"/>
              </a:solidFill>
            </a:endParaRPr>
          </a:p>
          <a:p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5072066" y="314324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072066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58" name="PoljeZBesedilom 57"/>
          <p:cNvSpPr txBox="1"/>
          <p:nvPr/>
        </p:nvSpPr>
        <p:spPr>
          <a:xfrm>
            <a:off x="1357290" y="4429132"/>
            <a:ext cx="68580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sz="2800" dirty="0" smtClean="0"/>
              <a:t>                  ― od 24 = 24</a:t>
            </a:r>
            <a:r>
              <a:rPr lang="sl-SI" sz="2800" dirty="0" smtClean="0">
                <a:solidFill>
                  <a:srgbClr val="FF0000"/>
                </a:solidFill>
              </a:rPr>
              <a:t> : 4 </a:t>
            </a:r>
            <a:r>
              <a:rPr lang="sl-SI" sz="2800" dirty="0" smtClean="0">
                <a:solidFill>
                  <a:srgbClr val="0070C0"/>
                </a:solidFill>
              </a:rPr>
              <a:t>∙ 1 </a:t>
            </a:r>
            <a:r>
              <a:rPr lang="sl-SI" sz="2800" dirty="0" smtClean="0"/>
              <a:t>= 6 ∙ 1 = 6</a:t>
            </a:r>
            <a:endParaRPr lang="sl-SI" sz="2800" dirty="0" smtClean="0">
              <a:solidFill>
                <a:prstClr val="black"/>
              </a:solidFill>
            </a:endParaRPr>
          </a:p>
          <a:p>
            <a:endParaRPr lang="sl-SI" dirty="0"/>
          </a:p>
        </p:txBody>
      </p:sp>
      <p:sp>
        <p:nvSpPr>
          <p:cNvPr id="59" name="PoljeZBesedilom 58"/>
          <p:cNvSpPr txBox="1"/>
          <p:nvPr/>
        </p:nvSpPr>
        <p:spPr>
          <a:xfrm>
            <a:off x="2857488" y="485776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1</a:t>
            </a:r>
            <a:endParaRPr lang="sl-SI" sz="2800" dirty="0"/>
          </a:p>
        </p:txBody>
      </p:sp>
      <p:sp>
        <p:nvSpPr>
          <p:cNvPr id="60" name="PoljeZBesedilom 59"/>
          <p:cNvSpPr txBox="1"/>
          <p:nvPr/>
        </p:nvSpPr>
        <p:spPr>
          <a:xfrm>
            <a:off x="2857488" y="521495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62" name="Navzgor ukrivljena puščica 61"/>
          <p:cNvSpPr/>
          <p:nvPr/>
        </p:nvSpPr>
        <p:spPr>
          <a:xfrm rot="6029079" flipH="1">
            <a:off x="2534951" y="5166481"/>
            <a:ext cx="421471" cy="275811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3" name="Navzdol ukrivljena puščica 62"/>
          <p:cNvSpPr/>
          <p:nvPr/>
        </p:nvSpPr>
        <p:spPr>
          <a:xfrm rot="10072923">
            <a:off x="3025548" y="5522483"/>
            <a:ext cx="923986" cy="338008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4" name="PoljeZBesedilom 63"/>
          <p:cNvSpPr txBox="1"/>
          <p:nvPr/>
        </p:nvSpPr>
        <p:spPr>
          <a:xfrm>
            <a:off x="2857488" y="58578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1.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65" name="PoljeZBesedilom 64"/>
          <p:cNvSpPr txBox="1"/>
          <p:nvPr/>
        </p:nvSpPr>
        <p:spPr>
          <a:xfrm>
            <a:off x="1357290" y="514351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2.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358246" cy="607223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2. Mama ima 24 piškotov. Rekla je, da otroci lahko pojejo ― piškotov. Koliko piškotov lahko pojejo?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71604" y="6429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571604" y="8572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6" name="Zaobljeni pravokotnik 5"/>
          <p:cNvSpPr/>
          <p:nvPr/>
        </p:nvSpPr>
        <p:spPr>
          <a:xfrm>
            <a:off x="2000232" y="1500174"/>
            <a:ext cx="3033888" cy="19098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643050"/>
            <a:ext cx="317019" cy="26215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1643050"/>
            <a:ext cx="317019" cy="26215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1643050"/>
            <a:ext cx="317019" cy="26215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1643050"/>
            <a:ext cx="317019" cy="26215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1643050"/>
            <a:ext cx="317019" cy="26215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1643050"/>
            <a:ext cx="317019" cy="26215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143116"/>
            <a:ext cx="317019" cy="26215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317019" cy="262151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143116"/>
            <a:ext cx="317019" cy="262151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143116"/>
            <a:ext cx="317019" cy="26215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2143116"/>
            <a:ext cx="317019" cy="26215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143116"/>
            <a:ext cx="317019" cy="262151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643182"/>
            <a:ext cx="317019" cy="262151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643182"/>
            <a:ext cx="317019" cy="262151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643182"/>
            <a:ext cx="317019" cy="26215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643182"/>
            <a:ext cx="317019" cy="262151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2643182"/>
            <a:ext cx="317019" cy="262151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643182"/>
            <a:ext cx="317019" cy="26215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071810"/>
            <a:ext cx="317019" cy="262151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071810"/>
            <a:ext cx="317019" cy="262151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071810"/>
            <a:ext cx="317019" cy="26215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071810"/>
            <a:ext cx="317019" cy="26215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071810"/>
            <a:ext cx="317019" cy="262151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071810"/>
            <a:ext cx="317019" cy="262151"/>
          </a:xfrm>
          <a:prstGeom prst="rect">
            <a:avLst/>
          </a:prstGeom>
        </p:spPr>
      </p:pic>
      <p:sp>
        <p:nvSpPr>
          <p:cNvPr id="31" name="Alternativna obdelava 30"/>
          <p:cNvSpPr/>
          <p:nvPr/>
        </p:nvSpPr>
        <p:spPr>
          <a:xfrm>
            <a:off x="2143108" y="1571612"/>
            <a:ext cx="2643206" cy="428628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3" name="Raven puščični konektor 32"/>
          <p:cNvCxnSpPr/>
          <p:nvPr/>
        </p:nvCxnSpPr>
        <p:spPr>
          <a:xfrm rot="10800000" flipV="1">
            <a:off x="4786314" y="1643050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konektor 35"/>
          <p:cNvCxnSpPr>
            <a:endCxn id="6" idx="1"/>
          </p:cNvCxnSpPr>
          <p:nvPr/>
        </p:nvCxnSpPr>
        <p:spPr>
          <a:xfrm>
            <a:off x="1319344" y="1981275"/>
            <a:ext cx="680888" cy="4738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jeZBesedilom 36"/>
          <p:cNvSpPr txBox="1"/>
          <p:nvPr/>
        </p:nvSpPr>
        <p:spPr>
          <a:xfrm>
            <a:off x="214282" y="171448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</a:t>
            </a:r>
            <a:r>
              <a:rPr lang="sl-SI" b="1" dirty="0" smtClean="0"/>
              <a:t> celota</a:t>
            </a:r>
            <a:endParaRPr lang="sl-SI" b="1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286380" y="14287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5194208" y="2857496"/>
            <a:ext cx="39497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Račun:</a:t>
            </a:r>
          </a:p>
          <a:p>
            <a:endParaRPr lang="sl-SI" sz="1000" dirty="0" smtClean="0"/>
          </a:p>
          <a:p>
            <a:r>
              <a:rPr lang="sl-SI" sz="2000" dirty="0" smtClean="0"/>
              <a:t> ― od 24 = 18, ker je 24 : 4 ∙ 3 </a:t>
            </a:r>
            <a:r>
              <a:rPr lang="sl-SI" sz="2000" dirty="0" smtClean="0">
                <a:solidFill>
                  <a:prstClr val="black"/>
                </a:solidFill>
              </a:rPr>
              <a:t>= 18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r>
              <a:rPr lang="sl-SI" sz="2000" dirty="0" smtClean="0">
                <a:solidFill>
                  <a:prstClr val="black"/>
                </a:solidFill>
              </a:rPr>
              <a:t>Odgovor: Pojejo lahko 18 piškotov.</a:t>
            </a:r>
          </a:p>
          <a:p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5286380" y="321468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3</a:t>
            </a:r>
            <a:endParaRPr lang="sl-SI" sz="2000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5286380" y="350043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4</a:t>
            </a:r>
            <a:endParaRPr lang="sl-SI" sz="2000" dirty="0"/>
          </a:p>
        </p:txBody>
      </p:sp>
      <p:sp>
        <p:nvSpPr>
          <p:cNvPr id="58" name="PoljeZBesedilom 57"/>
          <p:cNvSpPr txBox="1"/>
          <p:nvPr/>
        </p:nvSpPr>
        <p:spPr>
          <a:xfrm>
            <a:off x="1000100" y="4286256"/>
            <a:ext cx="7143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                                </a:t>
            </a:r>
            <a:r>
              <a:rPr lang="sl-SI" sz="2800" dirty="0" smtClean="0"/>
              <a:t>― od 24 = 24</a:t>
            </a:r>
            <a:r>
              <a:rPr lang="sl-SI" sz="2800" dirty="0" smtClean="0">
                <a:solidFill>
                  <a:srgbClr val="FF0000"/>
                </a:solidFill>
              </a:rPr>
              <a:t> : 4 </a:t>
            </a:r>
            <a:r>
              <a:rPr lang="sl-SI" sz="2800" dirty="0" smtClean="0">
                <a:solidFill>
                  <a:srgbClr val="0070C0"/>
                </a:solidFill>
              </a:rPr>
              <a:t>∙ 3 </a:t>
            </a:r>
            <a:r>
              <a:rPr lang="sl-SI" sz="2800" dirty="0" smtClean="0"/>
              <a:t>= 6 ∙ 3 = 18</a:t>
            </a:r>
            <a:endParaRPr lang="sl-SI" sz="2800" dirty="0" smtClean="0">
              <a:solidFill>
                <a:prstClr val="black"/>
              </a:solidFill>
            </a:endParaRPr>
          </a:p>
          <a:p>
            <a:endParaRPr lang="sl-SI" dirty="0"/>
          </a:p>
        </p:txBody>
      </p:sp>
      <p:sp>
        <p:nvSpPr>
          <p:cNvPr id="59" name="PoljeZBesedilom 58"/>
          <p:cNvSpPr txBox="1"/>
          <p:nvPr/>
        </p:nvSpPr>
        <p:spPr>
          <a:xfrm>
            <a:off x="2786050" y="47148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3</a:t>
            </a:r>
            <a:endParaRPr lang="sl-SI" sz="2800" dirty="0"/>
          </a:p>
        </p:txBody>
      </p:sp>
      <p:sp>
        <p:nvSpPr>
          <p:cNvPr id="60" name="PoljeZBesedilom 59"/>
          <p:cNvSpPr txBox="1"/>
          <p:nvPr/>
        </p:nvSpPr>
        <p:spPr>
          <a:xfrm>
            <a:off x="2786050" y="5072074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62" name="Navzgor ukrivljena puščica 61"/>
          <p:cNvSpPr/>
          <p:nvPr/>
        </p:nvSpPr>
        <p:spPr>
          <a:xfrm rot="6029079" flipH="1">
            <a:off x="2460545" y="4959510"/>
            <a:ext cx="453674" cy="296564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3" name="Navzdol ukrivljena puščica 62"/>
          <p:cNvSpPr/>
          <p:nvPr/>
        </p:nvSpPr>
        <p:spPr>
          <a:xfrm rot="10072923">
            <a:off x="2954109" y="5379607"/>
            <a:ext cx="923987" cy="338008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4" name="PoljeZBesedilom 63"/>
          <p:cNvSpPr txBox="1"/>
          <p:nvPr/>
        </p:nvSpPr>
        <p:spPr>
          <a:xfrm>
            <a:off x="2857488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1.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65" name="PoljeZBesedilom 64"/>
          <p:cNvSpPr txBox="1"/>
          <p:nvPr/>
        </p:nvSpPr>
        <p:spPr>
          <a:xfrm>
            <a:off x="1214414" y="50006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2.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46" name="Alternativna obdelava 45"/>
          <p:cNvSpPr/>
          <p:nvPr/>
        </p:nvSpPr>
        <p:spPr>
          <a:xfrm>
            <a:off x="2143108" y="2071678"/>
            <a:ext cx="2643206" cy="428628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Alternativna obdelava 46"/>
          <p:cNvSpPr/>
          <p:nvPr/>
        </p:nvSpPr>
        <p:spPr>
          <a:xfrm>
            <a:off x="2143108" y="2571744"/>
            <a:ext cx="2643206" cy="35719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48" name="Raven puščični konektor 47"/>
          <p:cNvCxnSpPr/>
          <p:nvPr/>
        </p:nvCxnSpPr>
        <p:spPr>
          <a:xfrm rot="10800000" flipV="1">
            <a:off x="4786314" y="2214554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uščični konektor 48"/>
          <p:cNvCxnSpPr/>
          <p:nvPr/>
        </p:nvCxnSpPr>
        <p:spPr>
          <a:xfrm rot="10800000" flipV="1">
            <a:off x="4786314" y="2643182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oljeZBesedilom 49"/>
          <p:cNvSpPr txBox="1"/>
          <p:nvPr/>
        </p:nvSpPr>
        <p:spPr>
          <a:xfrm>
            <a:off x="5286380" y="200024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5214942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00034" y="214290"/>
            <a:ext cx="8358246" cy="607223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sl-SI" sz="2000" dirty="0" smtClean="0">
                <a:solidFill>
                  <a:schemeClr val="tx1"/>
                </a:solidFill>
              </a:rPr>
              <a:t>ZAPIS V ZVEZEK: </a:t>
            </a:r>
            <a:r>
              <a:rPr lang="sl-SI" sz="2000" b="1" dirty="0" smtClean="0">
                <a:solidFill>
                  <a:srgbClr val="FF0000"/>
                </a:solidFill>
              </a:rPr>
              <a:t>RAČUNANJE </a:t>
            </a:r>
            <a:r>
              <a:rPr lang="sl-SI" sz="2000" b="1" dirty="0" smtClean="0">
                <a:solidFill>
                  <a:srgbClr val="FF0000"/>
                </a:solidFill>
              </a:rPr>
              <a:t>DELA </a:t>
            </a:r>
            <a:r>
              <a:rPr lang="sl-SI" sz="2000" b="1" dirty="0" smtClean="0">
                <a:solidFill>
                  <a:srgbClr val="FF0000"/>
                </a:solidFill>
              </a:rPr>
              <a:t>CELOTE</a:t>
            </a:r>
            <a:endParaRPr lang="sl-SI" sz="20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sl-SI" sz="28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sl-SI" sz="2800" dirty="0" smtClean="0">
                <a:solidFill>
                  <a:schemeClr val="tx1"/>
                </a:solidFill>
              </a:rPr>
              <a:t>1. Mama ima 24 piškotov. Rekla je, da otroci lahko pojejo ― piškotov. Koliko piškotov lahko pojejo?</a:t>
            </a:r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1571604" y="121442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3</a:t>
            </a:r>
            <a:endParaRPr lang="sl-SI" sz="2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571604" y="157161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6" name="Zaobljeni pravokotnik 5"/>
          <p:cNvSpPr/>
          <p:nvPr/>
        </p:nvSpPr>
        <p:spPr>
          <a:xfrm>
            <a:off x="1928794" y="2285992"/>
            <a:ext cx="3033888" cy="190986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428868"/>
            <a:ext cx="317019" cy="262151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428868"/>
            <a:ext cx="317019" cy="262151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428868"/>
            <a:ext cx="317019" cy="262151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428868"/>
            <a:ext cx="317019" cy="262151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428868"/>
            <a:ext cx="317019" cy="262151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428868"/>
            <a:ext cx="317019" cy="262151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2857496"/>
            <a:ext cx="317019" cy="262151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857496"/>
            <a:ext cx="317019" cy="262151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857496"/>
            <a:ext cx="317019" cy="262151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857496"/>
            <a:ext cx="317019" cy="262151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857496"/>
            <a:ext cx="317019" cy="262151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857496"/>
            <a:ext cx="317019" cy="262151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357562"/>
            <a:ext cx="317019" cy="262151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357562"/>
            <a:ext cx="317019" cy="262151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357562"/>
            <a:ext cx="317019" cy="262151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357562"/>
            <a:ext cx="317019" cy="262151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3357562"/>
            <a:ext cx="317019" cy="262151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357562"/>
            <a:ext cx="317019" cy="26215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3786190"/>
            <a:ext cx="317019" cy="262151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786190"/>
            <a:ext cx="317019" cy="262151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786190"/>
            <a:ext cx="317019" cy="262151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786190"/>
            <a:ext cx="317019" cy="262151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3786190"/>
            <a:ext cx="317019" cy="262151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786190"/>
            <a:ext cx="317019" cy="262151"/>
          </a:xfrm>
          <a:prstGeom prst="rect">
            <a:avLst/>
          </a:prstGeom>
        </p:spPr>
      </p:pic>
      <p:sp>
        <p:nvSpPr>
          <p:cNvPr id="31" name="Alternativna obdelava 30"/>
          <p:cNvSpPr/>
          <p:nvPr/>
        </p:nvSpPr>
        <p:spPr>
          <a:xfrm>
            <a:off x="2071670" y="2357430"/>
            <a:ext cx="2643206" cy="35719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3" name="Raven puščični konektor 32"/>
          <p:cNvCxnSpPr/>
          <p:nvPr/>
        </p:nvCxnSpPr>
        <p:spPr>
          <a:xfrm rot="10800000" flipV="1">
            <a:off x="4714876" y="2357430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uščični konektor 35"/>
          <p:cNvCxnSpPr>
            <a:endCxn id="6" idx="1"/>
          </p:cNvCxnSpPr>
          <p:nvPr/>
        </p:nvCxnSpPr>
        <p:spPr>
          <a:xfrm>
            <a:off x="1247906" y="2767093"/>
            <a:ext cx="680888" cy="4738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ljeZBesedilom 36"/>
          <p:cNvSpPr txBox="1"/>
          <p:nvPr/>
        </p:nvSpPr>
        <p:spPr>
          <a:xfrm>
            <a:off x="285720" y="242886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       </a:t>
            </a:r>
            <a:r>
              <a:rPr lang="sl-SI" b="1" dirty="0" smtClean="0"/>
              <a:t> celota</a:t>
            </a:r>
            <a:endParaRPr lang="sl-SI" b="1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5214942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40" name="PoljeZBesedilom 39"/>
          <p:cNvSpPr txBox="1"/>
          <p:nvPr/>
        </p:nvSpPr>
        <p:spPr>
          <a:xfrm>
            <a:off x="928662" y="4071942"/>
            <a:ext cx="707236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Račun:</a:t>
            </a:r>
          </a:p>
          <a:p>
            <a:endParaRPr lang="sl-SI" sz="1100" dirty="0" smtClean="0"/>
          </a:p>
          <a:p>
            <a:r>
              <a:rPr lang="sl-SI" sz="2800" dirty="0" smtClean="0"/>
              <a:t> ― od 24 = 18, ker je 24 : 4 ∙3 </a:t>
            </a:r>
            <a:r>
              <a:rPr lang="sl-SI" sz="2800" dirty="0" smtClean="0">
                <a:solidFill>
                  <a:prstClr val="black"/>
                </a:solidFill>
              </a:rPr>
              <a:t>= 18</a:t>
            </a:r>
          </a:p>
          <a:p>
            <a:endParaRPr lang="sl-SI" sz="2800" dirty="0" smtClean="0">
              <a:solidFill>
                <a:prstClr val="black"/>
              </a:solidFill>
            </a:endParaRPr>
          </a:p>
          <a:p>
            <a:r>
              <a:rPr lang="sl-SI" sz="2800" dirty="0" smtClean="0">
                <a:solidFill>
                  <a:prstClr val="black"/>
                </a:solidFill>
              </a:rPr>
              <a:t>Odgovor: Pojejo lahko 18 piškotov.</a:t>
            </a:r>
          </a:p>
          <a:p>
            <a:endParaRPr lang="sl-SI" dirty="0"/>
          </a:p>
        </p:txBody>
      </p:sp>
      <p:sp>
        <p:nvSpPr>
          <p:cNvPr id="41" name="PoljeZBesedilom 40"/>
          <p:cNvSpPr txBox="1"/>
          <p:nvPr/>
        </p:nvSpPr>
        <p:spPr>
          <a:xfrm>
            <a:off x="1071538" y="45005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3</a:t>
            </a:r>
            <a:endParaRPr lang="sl-SI" sz="2800" dirty="0"/>
          </a:p>
        </p:txBody>
      </p:sp>
      <p:sp>
        <p:nvSpPr>
          <p:cNvPr id="42" name="PoljeZBesedilom 41"/>
          <p:cNvSpPr txBox="1"/>
          <p:nvPr/>
        </p:nvSpPr>
        <p:spPr>
          <a:xfrm>
            <a:off x="1071538" y="4857760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4</a:t>
            </a:r>
            <a:endParaRPr lang="sl-SI" sz="2800" dirty="0"/>
          </a:p>
        </p:txBody>
      </p:sp>
      <p:sp>
        <p:nvSpPr>
          <p:cNvPr id="46" name="Alternativna obdelava 45"/>
          <p:cNvSpPr/>
          <p:nvPr/>
        </p:nvSpPr>
        <p:spPr>
          <a:xfrm>
            <a:off x="2071670" y="2786058"/>
            <a:ext cx="2643206" cy="428628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Alternativna obdelava 46"/>
          <p:cNvSpPr/>
          <p:nvPr/>
        </p:nvSpPr>
        <p:spPr>
          <a:xfrm>
            <a:off x="2071670" y="3286124"/>
            <a:ext cx="2643206" cy="357190"/>
          </a:xfrm>
          <a:prstGeom prst="flowChartAlternateProcess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48" name="Raven puščični konektor 47"/>
          <p:cNvCxnSpPr/>
          <p:nvPr/>
        </p:nvCxnSpPr>
        <p:spPr>
          <a:xfrm rot="10800000" flipV="1">
            <a:off x="4714876" y="2857496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uščični konektor 48"/>
          <p:cNvCxnSpPr/>
          <p:nvPr/>
        </p:nvCxnSpPr>
        <p:spPr>
          <a:xfrm rot="10800000" flipV="1">
            <a:off x="4714876" y="3286124"/>
            <a:ext cx="500066" cy="7143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oljeZBesedilom 49"/>
          <p:cNvSpPr txBox="1"/>
          <p:nvPr/>
        </p:nvSpPr>
        <p:spPr>
          <a:xfrm>
            <a:off x="5143504" y="257174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  <p:sp>
        <p:nvSpPr>
          <p:cNvPr id="51" name="PoljeZBesedilom 50"/>
          <p:cNvSpPr txBox="1"/>
          <p:nvPr/>
        </p:nvSpPr>
        <p:spPr>
          <a:xfrm>
            <a:off x="5143504" y="300037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četrtina</a:t>
            </a:r>
            <a:endParaRPr lang="sl-SI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030A0"/>
            </a:gs>
            <a:gs pos="9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61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303209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 </a:t>
            </a:r>
          </a:p>
          <a:p>
            <a:pPr>
              <a:buNone/>
            </a:pPr>
            <a:r>
              <a:rPr lang="sl-SI" dirty="0" smtClean="0"/>
              <a:t>                    ―od 24  = 24 : 4 ·</a:t>
            </a:r>
            <a:r>
              <a:rPr lang="sl-SI" b="1" dirty="0" smtClean="0"/>
              <a:t> </a:t>
            </a:r>
            <a:r>
              <a:rPr lang="sl-SI" dirty="0" smtClean="0"/>
              <a:t>3 = 6 · 3 = 18</a:t>
            </a:r>
            <a:r>
              <a:rPr lang="sl-SI" b="1" dirty="0" smtClean="0"/>
              <a:t>                  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r>
              <a:rPr lang="sl-SI" sz="2400" dirty="0" smtClean="0">
                <a:solidFill>
                  <a:srgbClr val="FF0000"/>
                </a:solidFill>
              </a:rPr>
              <a:t>S spodnjim delom ulomka delimo. </a:t>
            </a:r>
          </a:p>
          <a:p>
            <a:pPr>
              <a:buFontTx/>
              <a:buChar char="-"/>
            </a:pPr>
            <a:r>
              <a:rPr lang="sl-SI" sz="2400" dirty="0" smtClean="0">
                <a:solidFill>
                  <a:srgbClr val="0070C0"/>
                </a:solidFill>
              </a:rPr>
              <a:t>Kar dobimo pomnožimo z zgornjim delom ulomka.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2. Reši 1. nalogo v </a:t>
            </a:r>
            <a:r>
              <a:rPr lang="sl-SI" dirty="0" smtClean="0"/>
              <a:t>učbeniku, </a:t>
            </a:r>
            <a:r>
              <a:rPr lang="sl-SI" dirty="0" smtClean="0"/>
              <a:t>str. 74.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357422" y="78579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3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357422" y="1142984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4</a:t>
            </a:r>
            <a:endParaRPr lang="sl-SI" sz="2400" dirty="0"/>
          </a:p>
        </p:txBody>
      </p:sp>
      <p:sp>
        <p:nvSpPr>
          <p:cNvPr id="7" name="Navzdol ukrivljena puščica 6"/>
          <p:cNvSpPr/>
          <p:nvPr/>
        </p:nvSpPr>
        <p:spPr>
          <a:xfrm rot="10800000">
            <a:off x="2571736" y="1428736"/>
            <a:ext cx="928694" cy="214314"/>
          </a:xfrm>
          <a:prstGeom prst="curvedDownArrow">
            <a:avLst>
              <a:gd name="adj1" fmla="val 25000"/>
              <a:gd name="adj2" fmla="val 50000"/>
              <a:gd name="adj3" fmla="val 4880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2500298" y="16430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1. </a:t>
            </a:r>
            <a:r>
              <a:rPr lang="sl-SI" b="1" dirty="0" smtClean="0">
                <a:solidFill>
                  <a:srgbClr val="FF0000"/>
                </a:solidFill>
              </a:rPr>
              <a:t>delimo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9" name="PoljeZBesedilom 8"/>
          <p:cNvSpPr txBox="1"/>
          <p:nvPr/>
        </p:nvSpPr>
        <p:spPr>
          <a:xfrm>
            <a:off x="714348" y="1000108"/>
            <a:ext cx="142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  2. </a:t>
            </a:r>
            <a:r>
              <a:rPr lang="sl-SI" b="1" dirty="0" smtClean="0">
                <a:solidFill>
                  <a:srgbClr val="0070C0"/>
                </a:solidFill>
              </a:rPr>
              <a:t>množimo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10" name="Navzgor ukrivljena puščica 9"/>
          <p:cNvSpPr/>
          <p:nvPr/>
        </p:nvSpPr>
        <p:spPr>
          <a:xfrm rot="6029079" flipH="1">
            <a:off x="1997062" y="998179"/>
            <a:ext cx="441742" cy="361048"/>
          </a:xfrm>
          <a:prstGeom prst="curvedUpArrow">
            <a:avLst>
              <a:gd name="adj1" fmla="val 30219"/>
              <a:gd name="adj2" fmla="val 50000"/>
              <a:gd name="adj3" fmla="val 2916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1" name="Pravokotnik 10"/>
          <p:cNvSpPr/>
          <p:nvPr/>
        </p:nvSpPr>
        <p:spPr>
          <a:xfrm>
            <a:off x="357158" y="714356"/>
            <a:ext cx="8072494" cy="2500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71091"/>
            <a:ext cx="2251833" cy="2153250"/>
          </a:xfrm>
          <a:prstGeom prst="rect">
            <a:avLst/>
          </a:prstGeom>
        </p:spPr>
      </p:pic>
      <p:sp>
        <p:nvSpPr>
          <p:cNvPr id="2" name="Ovalni oblaček 1"/>
          <p:cNvSpPr/>
          <p:nvPr/>
        </p:nvSpPr>
        <p:spPr>
          <a:xfrm>
            <a:off x="3643306" y="4143380"/>
            <a:ext cx="4786346" cy="1445860"/>
          </a:xfrm>
          <a:prstGeom prst="wedgeEllipseCallout">
            <a:avLst>
              <a:gd name="adj1" fmla="val -56761"/>
              <a:gd name="adj2" fmla="val 622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PRIŠEL/PRIŠLA SI DO KONCA. ČESTITAM. </a:t>
            </a:r>
            <a:endParaRPr lang="sl-SI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385</Words>
  <Application>Microsoft Office PowerPoint</Application>
  <PresentationFormat>Diaprojekcija na zaslonu (4:3)</PresentationFormat>
  <Paragraphs>103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Wingdings</vt:lpstr>
      <vt:lpstr>Officeova tema</vt:lpstr>
      <vt:lpstr>RAČUNANJE DELA CELOTE</vt:lpstr>
      <vt:lpstr>  Celota so lahko različna števila.</vt:lpstr>
      <vt:lpstr>Ker se bojim, da si kdo misli, ma ta učiteljica Andreja piše neke čudne številke () je najboljše, da vam vse skupaj razložim na primeru našega razreda. 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RAČUNANJE ENEGA DELA CELOTE, ČE JE ZNANA CELOTA</dc:title>
  <dc:creator>DOMA</dc:creator>
  <cp:lastModifiedBy>compjuter</cp:lastModifiedBy>
  <cp:revision>22</cp:revision>
  <dcterms:created xsi:type="dcterms:W3CDTF">2020-04-13T08:22:57Z</dcterms:created>
  <dcterms:modified xsi:type="dcterms:W3CDTF">2020-05-02T23:15:49Z</dcterms:modified>
</cp:coreProperties>
</file>