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2C69BBCD-9A77-4F42-A466-5C680C98A752}" type="datetimeFigureOut">
              <a:rPr lang="sl-SI" smtClean="0"/>
              <a:t>6.4.2020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6E9DBE4-7C11-411C-B69D-592B7260729C}" type="slidenum">
              <a:rPr lang="sl-SI" smtClean="0"/>
              <a:t>‹#›</a:t>
            </a:fld>
            <a:endParaRPr lang="sl-SI"/>
          </a:p>
        </p:txBody>
      </p:sp>
    </p:spTree>
    <p:extLst>
      <p:ext uri="{BB962C8B-B14F-4D97-AF65-F5344CB8AC3E}">
        <p14:creationId xmlns:p14="http://schemas.microsoft.com/office/powerpoint/2010/main" val="2746263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2C69BBCD-9A77-4F42-A466-5C680C98A752}" type="datetimeFigureOut">
              <a:rPr lang="sl-SI" smtClean="0"/>
              <a:t>6.4.2020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6E9DBE4-7C11-411C-B69D-592B7260729C}" type="slidenum">
              <a:rPr lang="sl-SI" smtClean="0"/>
              <a:t>‹#›</a:t>
            </a:fld>
            <a:endParaRPr lang="sl-SI"/>
          </a:p>
        </p:txBody>
      </p:sp>
    </p:spTree>
    <p:extLst>
      <p:ext uri="{BB962C8B-B14F-4D97-AF65-F5344CB8AC3E}">
        <p14:creationId xmlns:p14="http://schemas.microsoft.com/office/powerpoint/2010/main" val="389538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2C69BBCD-9A77-4F42-A466-5C680C98A752}" type="datetimeFigureOut">
              <a:rPr lang="sl-SI" smtClean="0"/>
              <a:t>6.4.2020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6E9DBE4-7C11-411C-B69D-592B7260729C}" type="slidenum">
              <a:rPr lang="sl-SI" smtClean="0"/>
              <a:t>‹#›</a:t>
            </a:fld>
            <a:endParaRPr lang="sl-SI"/>
          </a:p>
        </p:txBody>
      </p:sp>
    </p:spTree>
    <p:extLst>
      <p:ext uri="{BB962C8B-B14F-4D97-AF65-F5344CB8AC3E}">
        <p14:creationId xmlns:p14="http://schemas.microsoft.com/office/powerpoint/2010/main" val="244637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2C69BBCD-9A77-4F42-A466-5C680C98A752}" type="datetimeFigureOut">
              <a:rPr lang="sl-SI" smtClean="0"/>
              <a:t>6.4.2020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6E9DBE4-7C11-411C-B69D-592B7260729C}" type="slidenum">
              <a:rPr lang="sl-SI" smtClean="0"/>
              <a:t>‹#›</a:t>
            </a:fld>
            <a:endParaRPr lang="sl-SI"/>
          </a:p>
        </p:txBody>
      </p:sp>
    </p:spTree>
    <p:extLst>
      <p:ext uri="{BB962C8B-B14F-4D97-AF65-F5344CB8AC3E}">
        <p14:creationId xmlns:p14="http://schemas.microsoft.com/office/powerpoint/2010/main" val="285832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2C69BBCD-9A77-4F42-A466-5C680C98A752}" type="datetimeFigureOut">
              <a:rPr lang="sl-SI" smtClean="0"/>
              <a:t>6.4.2020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6E9DBE4-7C11-411C-B69D-592B7260729C}" type="slidenum">
              <a:rPr lang="sl-SI" smtClean="0"/>
              <a:t>‹#›</a:t>
            </a:fld>
            <a:endParaRPr lang="sl-SI"/>
          </a:p>
        </p:txBody>
      </p:sp>
    </p:spTree>
    <p:extLst>
      <p:ext uri="{BB962C8B-B14F-4D97-AF65-F5344CB8AC3E}">
        <p14:creationId xmlns:p14="http://schemas.microsoft.com/office/powerpoint/2010/main" val="288173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2C69BBCD-9A77-4F42-A466-5C680C98A752}" type="datetimeFigureOut">
              <a:rPr lang="sl-SI" smtClean="0"/>
              <a:t>6.4.2020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B6E9DBE4-7C11-411C-B69D-592B7260729C}" type="slidenum">
              <a:rPr lang="sl-SI" smtClean="0"/>
              <a:t>‹#›</a:t>
            </a:fld>
            <a:endParaRPr lang="sl-SI"/>
          </a:p>
        </p:txBody>
      </p:sp>
    </p:spTree>
    <p:extLst>
      <p:ext uri="{BB962C8B-B14F-4D97-AF65-F5344CB8AC3E}">
        <p14:creationId xmlns:p14="http://schemas.microsoft.com/office/powerpoint/2010/main" val="224532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2C69BBCD-9A77-4F42-A466-5C680C98A752}" type="datetimeFigureOut">
              <a:rPr lang="sl-SI" smtClean="0"/>
              <a:t>6.4.2020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B6E9DBE4-7C11-411C-B69D-592B7260729C}" type="slidenum">
              <a:rPr lang="sl-SI" smtClean="0"/>
              <a:t>‹#›</a:t>
            </a:fld>
            <a:endParaRPr lang="sl-SI"/>
          </a:p>
        </p:txBody>
      </p:sp>
    </p:spTree>
    <p:extLst>
      <p:ext uri="{BB962C8B-B14F-4D97-AF65-F5344CB8AC3E}">
        <p14:creationId xmlns:p14="http://schemas.microsoft.com/office/powerpoint/2010/main" val="538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2C69BBCD-9A77-4F42-A466-5C680C98A752}" type="datetimeFigureOut">
              <a:rPr lang="sl-SI" smtClean="0"/>
              <a:t>6.4.2020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B6E9DBE4-7C11-411C-B69D-592B7260729C}" type="slidenum">
              <a:rPr lang="sl-SI" smtClean="0"/>
              <a:t>‹#›</a:t>
            </a:fld>
            <a:endParaRPr lang="sl-SI"/>
          </a:p>
        </p:txBody>
      </p:sp>
    </p:spTree>
    <p:extLst>
      <p:ext uri="{BB962C8B-B14F-4D97-AF65-F5344CB8AC3E}">
        <p14:creationId xmlns:p14="http://schemas.microsoft.com/office/powerpoint/2010/main" val="55905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2C69BBCD-9A77-4F42-A466-5C680C98A752}" type="datetimeFigureOut">
              <a:rPr lang="sl-SI" smtClean="0"/>
              <a:t>6.4.2020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B6E9DBE4-7C11-411C-B69D-592B7260729C}" type="slidenum">
              <a:rPr lang="sl-SI" smtClean="0"/>
              <a:t>‹#›</a:t>
            </a:fld>
            <a:endParaRPr lang="sl-SI"/>
          </a:p>
        </p:txBody>
      </p:sp>
    </p:spTree>
    <p:extLst>
      <p:ext uri="{BB962C8B-B14F-4D97-AF65-F5344CB8AC3E}">
        <p14:creationId xmlns:p14="http://schemas.microsoft.com/office/powerpoint/2010/main" val="387399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2C69BBCD-9A77-4F42-A466-5C680C98A752}" type="datetimeFigureOut">
              <a:rPr lang="sl-SI" smtClean="0"/>
              <a:t>6.4.2020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B6E9DBE4-7C11-411C-B69D-592B7260729C}" type="slidenum">
              <a:rPr lang="sl-SI" smtClean="0"/>
              <a:t>‹#›</a:t>
            </a:fld>
            <a:endParaRPr lang="sl-SI"/>
          </a:p>
        </p:txBody>
      </p:sp>
    </p:spTree>
    <p:extLst>
      <p:ext uri="{BB962C8B-B14F-4D97-AF65-F5344CB8AC3E}">
        <p14:creationId xmlns:p14="http://schemas.microsoft.com/office/powerpoint/2010/main" val="25306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2C69BBCD-9A77-4F42-A466-5C680C98A752}" type="datetimeFigureOut">
              <a:rPr lang="sl-SI" smtClean="0"/>
              <a:t>6.4.2020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B6E9DBE4-7C11-411C-B69D-592B7260729C}" type="slidenum">
              <a:rPr lang="sl-SI" smtClean="0"/>
              <a:t>‹#›</a:t>
            </a:fld>
            <a:endParaRPr lang="sl-SI"/>
          </a:p>
        </p:txBody>
      </p:sp>
    </p:spTree>
    <p:extLst>
      <p:ext uri="{BB962C8B-B14F-4D97-AF65-F5344CB8AC3E}">
        <p14:creationId xmlns:p14="http://schemas.microsoft.com/office/powerpoint/2010/main" val="215981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9BBCD-9A77-4F42-A466-5C680C98A752}" type="datetimeFigureOut">
              <a:rPr lang="sl-SI" smtClean="0"/>
              <a:t>6.4.2020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9DBE4-7C11-411C-B69D-592B7260729C}" type="slidenum">
              <a:rPr lang="sl-SI" smtClean="0"/>
              <a:t>‹#›</a:t>
            </a:fld>
            <a:endParaRPr lang="sl-SI"/>
          </a:p>
        </p:txBody>
      </p:sp>
    </p:spTree>
    <p:extLst>
      <p:ext uri="{BB962C8B-B14F-4D97-AF65-F5344CB8AC3E}">
        <p14:creationId xmlns:p14="http://schemas.microsoft.com/office/powerpoint/2010/main" val="914161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286985"/>
            <a:ext cx="9144000" cy="1383771"/>
          </a:xfrm>
        </p:spPr>
        <p:txBody>
          <a:bodyPr/>
          <a:lstStyle/>
          <a:p>
            <a:r>
              <a:rPr lang="sl-SI" b="1" dirty="0" smtClean="0">
                <a:solidFill>
                  <a:srgbClr val="7030A0"/>
                </a:solidFill>
              </a:rPr>
              <a:t>LIKOVNA UMETNOST</a:t>
            </a:r>
            <a:endParaRPr lang="sl-SI" b="1" dirty="0">
              <a:solidFill>
                <a:srgbClr val="7030A0"/>
              </a:solidFill>
            </a:endParaRPr>
          </a:p>
        </p:txBody>
      </p:sp>
      <p:sp>
        <p:nvSpPr>
          <p:cNvPr id="3" name="Podnaslov 2"/>
          <p:cNvSpPr>
            <a:spLocks noGrp="1"/>
          </p:cNvSpPr>
          <p:nvPr>
            <p:ph type="subTitle" idx="1"/>
          </p:nvPr>
        </p:nvSpPr>
        <p:spPr>
          <a:xfrm>
            <a:off x="1524000" y="2010304"/>
            <a:ext cx="9144000" cy="3972807"/>
          </a:xfrm>
        </p:spPr>
        <p:txBody>
          <a:bodyPr>
            <a:normAutofit/>
          </a:bodyPr>
          <a:lstStyle/>
          <a:p>
            <a:pPr algn="l"/>
            <a:r>
              <a:rPr lang="sl-SI" b="1" dirty="0" smtClean="0">
                <a:solidFill>
                  <a:srgbClr val="0070C0"/>
                </a:solidFill>
              </a:rPr>
              <a:t>Dragi učenci.</a:t>
            </a:r>
          </a:p>
          <a:p>
            <a:pPr algn="l"/>
            <a:r>
              <a:rPr lang="sl-SI" b="1" dirty="0" smtClean="0">
                <a:solidFill>
                  <a:srgbClr val="0070C0"/>
                </a:solidFill>
              </a:rPr>
              <a:t>Bližajo se velikonočni prazniki. Poznani so po številnih praznovanjih, cerkvenih obredih in velikonočnih dobrotah.</a:t>
            </a:r>
          </a:p>
          <a:p>
            <a:pPr algn="l"/>
            <a:r>
              <a:rPr lang="sl-SI" b="1" dirty="0" smtClean="0">
                <a:solidFill>
                  <a:srgbClr val="0070C0"/>
                </a:solidFill>
              </a:rPr>
              <a:t>Ena izmed njih so tudi pirhi, ki jih lahko barvamo, porišemo in iz njih oblikujemo prav zanimiv likovni motiv.</a:t>
            </a:r>
          </a:p>
          <a:p>
            <a:pPr algn="l"/>
            <a:r>
              <a:rPr lang="sl-SI" b="1" dirty="0" smtClean="0">
                <a:solidFill>
                  <a:srgbClr val="0070C0"/>
                </a:solidFill>
              </a:rPr>
              <a:t>Na naslednjih straneh imate nekaj idej, če bi se želeli v tem preizkusiti.</a:t>
            </a:r>
          </a:p>
          <a:p>
            <a:pPr algn="l"/>
            <a:r>
              <a:rPr lang="sl-SI" b="1" dirty="0" smtClean="0">
                <a:solidFill>
                  <a:srgbClr val="0070C0"/>
                </a:solidFill>
              </a:rPr>
              <a:t>Če pa pirhov ne boste delali, lahko pomagate doma pri peki kakšne druge dobrote.</a:t>
            </a:r>
          </a:p>
          <a:p>
            <a:pPr algn="l"/>
            <a:endParaRPr lang="sl-SI" b="1" dirty="0" smtClean="0">
              <a:solidFill>
                <a:srgbClr val="0070C0"/>
              </a:solidFill>
            </a:endParaRPr>
          </a:p>
          <a:p>
            <a:pPr algn="l"/>
            <a:endParaRPr lang="sl-SI" dirty="0"/>
          </a:p>
        </p:txBody>
      </p:sp>
    </p:spTree>
    <p:extLst>
      <p:ext uri="{BB962C8B-B14F-4D97-AF65-F5344CB8AC3E}">
        <p14:creationId xmlns:p14="http://schemas.microsoft.com/office/powerpoint/2010/main" val="306775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Slika 6"/>
          <p:cNvPicPr>
            <a:picLocks noChangeAspect="1"/>
          </p:cNvPicPr>
          <p:nvPr/>
        </p:nvPicPr>
        <p:blipFill>
          <a:blip r:embed="rId2"/>
          <a:stretch>
            <a:fillRect/>
          </a:stretch>
        </p:blipFill>
        <p:spPr>
          <a:xfrm>
            <a:off x="8241030" y="1"/>
            <a:ext cx="3756660" cy="1521448"/>
          </a:xfrm>
          <a:prstGeom prst="rect">
            <a:avLst/>
          </a:prstGeom>
        </p:spPr>
      </p:pic>
      <p:sp>
        <p:nvSpPr>
          <p:cNvPr id="2" name="Naslov 1"/>
          <p:cNvSpPr>
            <a:spLocks noGrp="1"/>
          </p:cNvSpPr>
          <p:nvPr>
            <p:ph type="title"/>
          </p:nvPr>
        </p:nvSpPr>
        <p:spPr>
          <a:xfrm>
            <a:off x="838200" y="365125"/>
            <a:ext cx="10515600" cy="628297"/>
          </a:xfrm>
        </p:spPr>
        <p:txBody>
          <a:bodyPr>
            <a:normAutofit fontScale="90000"/>
          </a:bodyPr>
          <a:lstStyle/>
          <a:p>
            <a:r>
              <a:rPr lang="sl-SI" b="1" dirty="0" smtClean="0">
                <a:solidFill>
                  <a:srgbClr val="7030A0"/>
                </a:solidFill>
                <a:latin typeface="+mn-lt"/>
              </a:rPr>
              <a:t>IZ PRETEKLOSTI …</a:t>
            </a:r>
            <a:endParaRPr lang="sl-SI" b="1" dirty="0">
              <a:solidFill>
                <a:srgbClr val="7030A0"/>
              </a:solidFill>
              <a:latin typeface="+mn-lt"/>
            </a:endParaRPr>
          </a:p>
        </p:txBody>
      </p:sp>
      <p:sp>
        <p:nvSpPr>
          <p:cNvPr id="3" name="Označba mesta vsebine 2"/>
          <p:cNvSpPr>
            <a:spLocks noGrp="1"/>
          </p:cNvSpPr>
          <p:nvPr>
            <p:ph idx="1"/>
          </p:nvPr>
        </p:nvSpPr>
        <p:spPr>
          <a:xfrm>
            <a:off x="838200" y="1103666"/>
            <a:ext cx="11159490" cy="5182834"/>
          </a:xfrm>
        </p:spPr>
        <p:txBody>
          <a:bodyPr>
            <a:noAutofit/>
          </a:bodyPr>
          <a:lstStyle/>
          <a:p>
            <a:pPr lvl="0"/>
            <a:r>
              <a:rPr lang="sl-SI" sz="1800" b="1" dirty="0" smtClean="0">
                <a:solidFill>
                  <a:srgbClr val="00B050"/>
                </a:solidFill>
              </a:rPr>
              <a:t>Velikonočne </a:t>
            </a:r>
            <a:r>
              <a:rPr lang="sl-SI" sz="1800" b="1" dirty="0">
                <a:solidFill>
                  <a:srgbClr val="00B050"/>
                </a:solidFill>
              </a:rPr>
              <a:t>jedi se v različnih pokrajinah med seboj zelo </a:t>
            </a:r>
            <a:r>
              <a:rPr lang="sl-SI" sz="1800" b="1" dirty="0" smtClean="0">
                <a:solidFill>
                  <a:srgbClr val="00B050"/>
                </a:solidFill>
              </a:rPr>
              <a:t>razlikujejo.                      </a:t>
            </a:r>
            <a:endParaRPr lang="sl-SI" sz="1800" dirty="0">
              <a:solidFill>
                <a:srgbClr val="00B050"/>
              </a:solidFill>
            </a:endParaRPr>
          </a:p>
          <a:p>
            <a:r>
              <a:rPr lang="sl-SI" sz="1800" b="1" dirty="0" smtClean="0">
                <a:solidFill>
                  <a:srgbClr val="7030A0"/>
                </a:solidFill>
              </a:rPr>
              <a:t>Velikonočna </a:t>
            </a:r>
            <a:r>
              <a:rPr lang="sl-SI" sz="1800" b="1" dirty="0">
                <a:solidFill>
                  <a:srgbClr val="7030A0"/>
                </a:solidFill>
              </a:rPr>
              <a:t>jajca, hren, potica in velikonočna šunka so simbolične jedi, značilne za vso Slovenijo. Na Primorskem in v Istri za veliko noč pripravijo pinco, sladek kruh, ki spominja na potico, ponekod pa k žegnu nesejo tudi »nadevani želodec« ali v testu pečeno gnjat.</a:t>
            </a:r>
          </a:p>
          <a:p>
            <a:r>
              <a:rPr lang="sl-SI" sz="1800" b="1" dirty="0">
                <a:solidFill>
                  <a:srgbClr val="00B050"/>
                </a:solidFill>
              </a:rPr>
              <a:t>Na velikonočni ponedeljek so potekale igre s </a:t>
            </a:r>
            <a:r>
              <a:rPr lang="sl-SI" sz="1800" b="1" dirty="0" smtClean="0">
                <a:solidFill>
                  <a:srgbClr val="00B050"/>
                </a:solidFill>
              </a:rPr>
              <a:t>pirhi.</a:t>
            </a:r>
            <a:r>
              <a:rPr lang="sl-SI" sz="1800" dirty="0" smtClean="0"/>
              <a:t> </a:t>
            </a:r>
          </a:p>
          <a:p>
            <a:r>
              <a:rPr lang="sl-SI" sz="1800" b="1" dirty="0" smtClean="0">
                <a:solidFill>
                  <a:srgbClr val="7030A0"/>
                </a:solidFill>
              </a:rPr>
              <a:t>Igre </a:t>
            </a:r>
            <a:r>
              <a:rPr lang="sl-SI" sz="1800" b="1" dirty="0">
                <a:solidFill>
                  <a:srgbClr val="7030A0"/>
                </a:solidFill>
              </a:rPr>
              <a:t>s pirhi so velik del velikonočnih navad v Sloveniji. Najbolj znane igre so sekanje in zbijanje pirhov, pa tudi </a:t>
            </a:r>
            <a:r>
              <a:rPr lang="sl-SI" sz="1800" b="1" dirty="0" err="1">
                <a:solidFill>
                  <a:srgbClr val="7030A0"/>
                </a:solidFill>
              </a:rPr>
              <a:t>valicanje</a:t>
            </a:r>
            <a:r>
              <a:rPr lang="sl-SI" sz="1800" b="1" dirty="0">
                <a:solidFill>
                  <a:srgbClr val="7030A0"/>
                </a:solidFill>
              </a:rPr>
              <a:t> (trkljanje pirhov ob pirh, po grabljah ali po </a:t>
            </a:r>
            <a:r>
              <a:rPr lang="sl-SI" sz="1800" b="1" dirty="0" err="1">
                <a:solidFill>
                  <a:srgbClr val="7030A0"/>
                </a:solidFill>
              </a:rPr>
              <a:t>perivniku</a:t>
            </a:r>
            <a:r>
              <a:rPr lang="sl-SI" sz="1800" b="1" dirty="0">
                <a:solidFill>
                  <a:srgbClr val="7030A0"/>
                </a:solidFill>
              </a:rPr>
              <a:t>). Igram so prisostvovali tako otroci, kot tudi mladostniki in odrasli ljudje, igrali pa so jih v nedeljo zjutraj po maši ali v ponedeljek v vasi oziroma pred cerkvijo.</a:t>
            </a:r>
          </a:p>
          <a:p>
            <a:r>
              <a:rPr lang="sl-SI" sz="1800" b="1" dirty="0" smtClean="0">
                <a:solidFill>
                  <a:srgbClr val="00B050"/>
                </a:solidFill>
              </a:rPr>
              <a:t>Pri </a:t>
            </a:r>
            <a:r>
              <a:rPr lang="sl-SI" sz="1800" b="1" dirty="0">
                <a:solidFill>
                  <a:srgbClr val="00B050"/>
                </a:solidFill>
              </a:rPr>
              <a:t>trkljanju ali </a:t>
            </a:r>
            <a:r>
              <a:rPr lang="sl-SI" sz="1800" b="1" dirty="0" err="1">
                <a:solidFill>
                  <a:srgbClr val="00B050"/>
                </a:solidFill>
              </a:rPr>
              <a:t>turčanju</a:t>
            </a:r>
            <a:r>
              <a:rPr lang="sl-SI" sz="1800" b="1" dirty="0">
                <a:solidFill>
                  <a:srgbClr val="00B050"/>
                </a:solidFill>
              </a:rPr>
              <a:t> tekmovalca trkata </a:t>
            </a:r>
            <a:r>
              <a:rPr lang="sl-SI" sz="1800" b="1" dirty="0" smtClean="0">
                <a:solidFill>
                  <a:srgbClr val="00B050"/>
                </a:solidFill>
              </a:rPr>
              <a:t>pirh </a:t>
            </a:r>
            <a:r>
              <a:rPr lang="sl-SI" sz="1800" b="1" dirty="0">
                <a:solidFill>
                  <a:srgbClr val="00B050"/>
                </a:solidFill>
              </a:rPr>
              <a:t>ob pirh – špico ob špico ali peto ob peto. Komur se pirh razbije, ga izgubi. Zmagovalec je tisti, ki ubije več nasprotnikovih pirhov. Za igro so izbirali jajca s trdno lupino, ki so jih prepoznali po zvoku, ki je nastal, ko so z jajcem potrkali po zobeh. Pri igri je prihajalo tudi do goljufij. Večjo trdnost jajca so dosegli tako, da so ga izpihali in napolnili s smolo.</a:t>
            </a:r>
          </a:p>
          <a:p>
            <a:r>
              <a:rPr lang="sl-SI" sz="1800" b="1" dirty="0">
                <a:solidFill>
                  <a:srgbClr val="7030A0"/>
                </a:solidFill>
              </a:rPr>
              <a:t>V 90. letih 20. stoletja je v Sloveniji ponovno postalo priljubljeno ciljanje pirhov, pri katerem tekmovalci v pirhe mečejo kovance. Odvisno od pravil igre, morajo tekmovalci s kovancem prebiti pirh (kovanec mora pristati v pirhu), v nekaterih različicah igre pa se mora kovanec skriti pod lupino ali na drugi strani pokukati iz lupine.</a:t>
            </a:r>
          </a:p>
          <a:p>
            <a:r>
              <a:rPr lang="sl-SI" sz="1800" b="1" dirty="0">
                <a:solidFill>
                  <a:srgbClr val="00B050"/>
                </a:solidFill>
              </a:rPr>
              <a:t>Igre s pirhi so pričele zamirati po 2. svetovni </a:t>
            </a:r>
            <a:r>
              <a:rPr lang="sl-SI" sz="1800" b="1" dirty="0" smtClean="0">
                <a:solidFill>
                  <a:srgbClr val="00B050"/>
                </a:solidFill>
              </a:rPr>
              <a:t>vojni. </a:t>
            </a:r>
            <a:endParaRPr lang="sl-SI" sz="900" dirty="0" smtClean="0"/>
          </a:p>
          <a:p>
            <a:pPr marL="0" indent="0">
              <a:buNone/>
            </a:pPr>
            <a:r>
              <a:rPr lang="sl-SI" sz="900" dirty="0"/>
              <a:t> </a:t>
            </a:r>
            <a:r>
              <a:rPr lang="sl-SI" sz="900" dirty="0" smtClean="0"/>
              <a:t>                                                                                                                                                                                                                                                  https://www.slovenec.org/2018/03/21/slovenski-ljudski-obicaji-cvetna-nedelja-velika-noc-in-binkosti/</a:t>
            </a:r>
            <a:endParaRPr lang="sl-SI" sz="900" dirty="0"/>
          </a:p>
        </p:txBody>
      </p:sp>
      <p:sp>
        <p:nvSpPr>
          <p:cNvPr id="13" name="Pravokotnik 12"/>
          <p:cNvSpPr/>
          <p:nvPr/>
        </p:nvSpPr>
        <p:spPr>
          <a:xfrm>
            <a:off x="8556271" y="1275228"/>
            <a:ext cx="3126177" cy="246221"/>
          </a:xfrm>
          <a:prstGeom prst="rect">
            <a:avLst/>
          </a:prstGeom>
        </p:spPr>
        <p:txBody>
          <a:bodyPr wrap="none">
            <a:spAutoFit/>
          </a:bodyPr>
          <a:lstStyle/>
          <a:p>
            <a:r>
              <a:rPr lang="sl-SI" sz="1000" dirty="0" smtClean="0"/>
              <a:t>https://www.google.com/search?q=i+love+slovenija&amp;rlz</a:t>
            </a:r>
            <a:endParaRPr lang="sl-SI" sz="1000" dirty="0"/>
          </a:p>
        </p:txBody>
      </p:sp>
    </p:spTree>
    <p:extLst>
      <p:ext uri="{BB962C8B-B14F-4D97-AF65-F5344CB8AC3E}">
        <p14:creationId xmlns:p14="http://schemas.microsoft.com/office/powerpoint/2010/main" val="163396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377190" y="102871"/>
            <a:ext cx="10965180" cy="1040130"/>
          </a:xfrm>
        </p:spPr>
        <p:txBody>
          <a:bodyPr/>
          <a:lstStyle/>
          <a:p>
            <a:r>
              <a:rPr lang="sl-SI" b="1" dirty="0" smtClean="0">
                <a:solidFill>
                  <a:srgbClr val="7030A0"/>
                </a:solidFill>
                <a:latin typeface="+mn-lt"/>
              </a:rPr>
              <a:t>BARVANJE PIRHOV</a:t>
            </a:r>
            <a:endParaRPr lang="sl-SI" b="1" dirty="0">
              <a:solidFill>
                <a:srgbClr val="7030A0"/>
              </a:solidFill>
              <a:latin typeface="+mn-lt"/>
            </a:endParaRPr>
          </a:p>
        </p:txBody>
      </p:sp>
      <p:pic>
        <p:nvPicPr>
          <p:cNvPr id="4" name="Označba mesta vsebine 3"/>
          <p:cNvPicPr>
            <a:picLocks noGrp="1" noChangeAspect="1"/>
          </p:cNvPicPr>
          <p:nvPr>
            <p:ph idx="1"/>
          </p:nvPr>
        </p:nvPicPr>
        <p:blipFill>
          <a:blip r:embed="rId2"/>
          <a:stretch>
            <a:fillRect/>
          </a:stretch>
        </p:blipFill>
        <p:spPr>
          <a:xfrm>
            <a:off x="1863140" y="945811"/>
            <a:ext cx="8138110" cy="5737369"/>
          </a:xfrm>
          <a:prstGeom prst="rect">
            <a:avLst/>
          </a:prstGeom>
        </p:spPr>
      </p:pic>
      <p:sp>
        <p:nvSpPr>
          <p:cNvPr id="5" name="Pravokotnik 4"/>
          <p:cNvSpPr/>
          <p:nvPr/>
        </p:nvSpPr>
        <p:spPr>
          <a:xfrm>
            <a:off x="7776210" y="6683180"/>
            <a:ext cx="6096000" cy="246221"/>
          </a:xfrm>
          <a:prstGeom prst="rect">
            <a:avLst/>
          </a:prstGeom>
        </p:spPr>
        <p:txBody>
          <a:bodyPr>
            <a:spAutoFit/>
          </a:bodyPr>
          <a:lstStyle/>
          <a:p>
            <a:r>
              <a:rPr lang="sl-SI" sz="1000" dirty="0" smtClean="0"/>
              <a:t>https://www.dominvrt.si/gospodinjstvo/najboljsi-naravni-nacini-barvanja-pirhov.</a:t>
            </a:r>
            <a:endParaRPr lang="sl-SI" sz="1000" dirty="0"/>
          </a:p>
        </p:txBody>
      </p:sp>
    </p:spTree>
    <p:extLst>
      <p:ext uri="{BB962C8B-B14F-4D97-AF65-F5344CB8AC3E}">
        <p14:creationId xmlns:p14="http://schemas.microsoft.com/office/powerpoint/2010/main" val="109902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290157" y="365126"/>
            <a:ext cx="11063643" cy="901700"/>
          </a:xfrm>
        </p:spPr>
        <p:txBody>
          <a:bodyPr/>
          <a:lstStyle/>
          <a:p>
            <a:r>
              <a:rPr lang="sl-SI" b="1" dirty="0" smtClean="0">
                <a:solidFill>
                  <a:srgbClr val="7030A0"/>
                </a:solidFill>
                <a:latin typeface="+mn-lt"/>
              </a:rPr>
              <a:t>RISANJE NA PIRHE</a:t>
            </a:r>
            <a:endParaRPr lang="sl-SI" b="1" dirty="0">
              <a:solidFill>
                <a:srgbClr val="7030A0"/>
              </a:solidFill>
              <a:latin typeface="+mn-lt"/>
            </a:endParaRPr>
          </a:p>
        </p:txBody>
      </p:sp>
      <p:pic>
        <p:nvPicPr>
          <p:cNvPr id="7" name="Označba mesta vsebine 6"/>
          <p:cNvPicPr>
            <a:picLocks noGrp="1" noChangeAspect="1"/>
          </p:cNvPicPr>
          <p:nvPr>
            <p:ph idx="1"/>
          </p:nvPr>
        </p:nvPicPr>
        <p:blipFill>
          <a:blip r:embed="rId2"/>
          <a:stretch>
            <a:fillRect/>
          </a:stretch>
        </p:blipFill>
        <p:spPr>
          <a:xfrm>
            <a:off x="838200" y="1119173"/>
            <a:ext cx="2605046" cy="1736019"/>
          </a:xfrm>
          <a:prstGeom prst="rect">
            <a:avLst/>
          </a:prstGeom>
        </p:spPr>
      </p:pic>
      <p:sp>
        <p:nvSpPr>
          <p:cNvPr id="8" name="Pravokotnik 7"/>
          <p:cNvSpPr/>
          <p:nvPr/>
        </p:nvSpPr>
        <p:spPr>
          <a:xfrm>
            <a:off x="3574411" y="1119173"/>
            <a:ext cx="8470833" cy="1631216"/>
          </a:xfrm>
          <a:prstGeom prst="rect">
            <a:avLst/>
          </a:prstGeom>
        </p:spPr>
        <p:txBody>
          <a:bodyPr wrap="square">
            <a:spAutoFit/>
          </a:bodyPr>
          <a:lstStyle/>
          <a:p>
            <a:r>
              <a:rPr lang="sl-SI" sz="2000" b="0" i="0" dirty="0" smtClean="0">
                <a:solidFill>
                  <a:srgbClr val="222222"/>
                </a:solidFill>
                <a:effectLst/>
              </a:rPr>
              <a:t>Prihaja najbolj „</a:t>
            </a:r>
            <a:r>
              <a:rPr lang="sl-SI" sz="2000" b="0" i="0" dirty="0" err="1" smtClean="0">
                <a:solidFill>
                  <a:srgbClr val="222222"/>
                </a:solidFill>
                <a:effectLst/>
              </a:rPr>
              <a:t>jajčkasto</a:t>
            </a:r>
            <a:r>
              <a:rPr lang="sl-SI" sz="2000" b="0" i="0" dirty="0" smtClean="0">
                <a:solidFill>
                  <a:srgbClr val="222222"/>
                </a:solidFill>
                <a:effectLst/>
              </a:rPr>
              <a:t>“ obdobje leta, v katerem je zopet čas za bogate pojedine in praznično vzdušje. Velika noč je že skoraj tu, praznik veselja in upanja in pa odlična priložnost za še nekaj dodatne kreativnosti. Da pa slednjo malce spodbudimo, vam ponujamo nekaj enostavnih, pa vseeno briljantnih idej za ustvarjanje.</a:t>
            </a:r>
            <a:endParaRPr lang="sl-SI" sz="2000" dirty="0"/>
          </a:p>
        </p:txBody>
      </p:sp>
      <p:sp>
        <p:nvSpPr>
          <p:cNvPr id="9" name="Pravokotnik 8"/>
          <p:cNvSpPr/>
          <p:nvPr/>
        </p:nvSpPr>
        <p:spPr>
          <a:xfrm>
            <a:off x="5080000" y="3221778"/>
            <a:ext cx="6096000" cy="3447098"/>
          </a:xfrm>
          <a:prstGeom prst="rect">
            <a:avLst/>
          </a:prstGeom>
        </p:spPr>
        <p:txBody>
          <a:bodyPr>
            <a:spAutoFit/>
          </a:bodyPr>
          <a:lstStyle/>
          <a:p>
            <a:r>
              <a:rPr lang="sl-SI" sz="2000" b="1" dirty="0" smtClean="0">
                <a:solidFill>
                  <a:srgbClr val="7030A0"/>
                </a:solidFill>
              </a:rPr>
              <a:t>1. Risanje na pirhe</a:t>
            </a:r>
          </a:p>
          <a:p>
            <a:r>
              <a:rPr lang="sl-SI" sz="2000" dirty="0" smtClean="0"/>
              <a:t>Pri okraševanju velikonočnih pirhov naj bodo tvoj prvi pripomoček flumastri (najbolj obstojni so seveda alkoholni). Za bolj precizne linije poskrbi za tanjšo konico, in obratno. Ustvarjamo lahko na že obarvana jajca ali pa kar na »naravna« (seveda jajčka najprej skuhamo). Za barvanje lahko uporabimo navadne barve, namenjene za barvanje pirhov, ki jih najdemo v vsaki trgovini ali pa naravne (npr. čebulne olupke), lahko pa kupimo že obarvana jajca.</a:t>
            </a:r>
          </a:p>
          <a:p>
            <a:endParaRPr lang="sl-SI" dirty="0" smtClean="0"/>
          </a:p>
        </p:txBody>
      </p:sp>
      <p:pic>
        <p:nvPicPr>
          <p:cNvPr id="2056" name="Picture 8" descr="Porisani pir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63" y="3609239"/>
            <a:ext cx="1900649" cy="19936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orisani pir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0723" y="3729249"/>
            <a:ext cx="2720223" cy="1847379"/>
          </a:xfrm>
          <a:prstGeom prst="rect">
            <a:avLst/>
          </a:prstGeom>
          <a:noFill/>
          <a:extLst>
            <a:ext uri="{909E8E84-426E-40DD-AFC4-6F175D3DCCD1}">
              <a14:hiddenFill xmlns:a14="http://schemas.microsoft.com/office/drawing/2010/main">
                <a:solidFill>
                  <a:srgbClr val="FFFFFF"/>
                </a:solidFill>
              </a14:hiddenFill>
            </a:ext>
          </a:extLst>
        </p:spPr>
      </p:pic>
      <p:sp>
        <p:nvSpPr>
          <p:cNvPr id="10" name="Pravokotnik 9"/>
          <p:cNvSpPr/>
          <p:nvPr/>
        </p:nvSpPr>
        <p:spPr>
          <a:xfrm>
            <a:off x="290157" y="5602927"/>
            <a:ext cx="1675459" cy="246221"/>
          </a:xfrm>
          <a:prstGeom prst="rect">
            <a:avLst/>
          </a:prstGeom>
        </p:spPr>
        <p:txBody>
          <a:bodyPr wrap="none">
            <a:spAutoFit/>
          </a:bodyPr>
          <a:lstStyle/>
          <a:p>
            <a:r>
              <a:rPr lang="it-IT" sz="1000" b="0" i="1" dirty="0" err="1" smtClean="0">
                <a:solidFill>
                  <a:srgbClr val="444444"/>
                </a:solidFill>
                <a:effectLst/>
              </a:rPr>
              <a:t>Porisani</a:t>
            </a:r>
            <a:r>
              <a:rPr lang="it-IT" sz="1000" b="0" i="1" dirty="0" smtClean="0">
                <a:solidFill>
                  <a:srgbClr val="444444"/>
                </a:solidFill>
                <a:effectLst/>
              </a:rPr>
              <a:t> </a:t>
            </a:r>
            <a:r>
              <a:rPr lang="it-IT" sz="1000" b="0" i="1" dirty="0" err="1" smtClean="0">
                <a:solidFill>
                  <a:srgbClr val="444444"/>
                </a:solidFill>
                <a:effectLst/>
              </a:rPr>
              <a:t>pirhi</a:t>
            </a:r>
            <a:r>
              <a:rPr lang="it-IT" sz="1000" b="0" i="1" dirty="0" smtClean="0">
                <a:solidFill>
                  <a:srgbClr val="444444"/>
                </a:solidFill>
                <a:effectLst/>
              </a:rPr>
              <a:t>. </a:t>
            </a:r>
            <a:r>
              <a:rPr lang="it-IT" sz="1000" b="0" i="1" dirty="0" err="1" smtClean="0">
                <a:solidFill>
                  <a:srgbClr val="444444"/>
                </a:solidFill>
                <a:effectLst/>
              </a:rPr>
              <a:t>Vir</a:t>
            </a:r>
            <a:r>
              <a:rPr lang="it-IT" sz="1000" b="0" i="1" dirty="0" smtClean="0">
                <a:solidFill>
                  <a:srgbClr val="444444"/>
                </a:solidFill>
                <a:effectLst/>
              </a:rPr>
              <a:t>: </a:t>
            </a:r>
            <a:r>
              <a:rPr lang="it-IT" sz="1000" b="0" i="1" dirty="0" err="1" smtClean="0">
                <a:solidFill>
                  <a:srgbClr val="444444"/>
                </a:solidFill>
                <a:effectLst/>
              </a:rPr>
              <a:t>Dom</a:t>
            </a:r>
            <a:r>
              <a:rPr lang="it-IT" sz="1000" b="0" i="1" dirty="0" smtClean="0">
                <a:solidFill>
                  <a:srgbClr val="444444"/>
                </a:solidFill>
                <a:effectLst/>
              </a:rPr>
              <a:t> in </a:t>
            </a:r>
            <a:r>
              <a:rPr lang="it-IT" sz="1000" b="0" i="1" dirty="0" err="1" smtClean="0">
                <a:solidFill>
                  <a:srgbClr val="444444"/>
                </a:solidFill>
                <a:effectLst/>
              </a:rPr>
              <a:t>stil</a:t>
            </a:r>
            <a:endParaRPr lang="sl-SI" sz="1000" dirty="0"/>
          </a:p>
        </p:txBody>
      </p:sp>
      <p:sp>
        <p:nvSpPr>
          <p:cNvPr id="19" name="Pravokotnik 18"/>
          <p:cNvSpPr/>
          <p:nvPr/>
        </p:nvSpPr>
        <p:spPr>
          <a:xfrm>
            <a:off x="2683378" y="5680882"/>
            <a:ext cx="1678859" cy="246221"/>
          </a:xfrm>
          <a:prstGeom prst="rect">
            <a:avLst/>
          </a:prstGeom>
        </p:spPr>
        <p:txBody>
          <a:bodyPr wrap="square">
            <a:spAutoFit/>
          </a:bodyPr>
          <a:lstStyle/>
          <a:p>
            <a:r>
              <a:rPr lang="it-IT" sz="1000" b="0" i="1" dirty="0" err="1" smtClean="0">
                <a:solidFill>
                  <a:srgbClr val="444444"/>
                </a:solidFill>
                <a:effectLst/>
              </a:rPr>
              <a:t>Porisani</a:t>
            </a:r>
            <a:r>
              <a:rPr lang="it-IT" sz="1000" b="0" i="1" dirty="0" smtClean="0">
                <a:solidFill>
                  <a:srgbClr val="444444"/>
                </a:solidFill>
                <a:effectLst/>
              </a:rPr>
              <a:t> </a:t>
            </a:r>
            <a:r>
              <a:rPr lang="it-IT" sz="1000" b="0" i="1" dirty="0" err="1" smtClean="0">
                <a:solidFill>
                  <a:srgbClr val="444444"/>
                </a:solidFill>
                <a:effectLst/>
              </a:rPr>
              <a:t>pirhi</a:t>
            </a:r>
            <a:r>
              <a:rPr lang="it-IT" sz="1000" b="0" i="1" dirty="0" smtClean="0">
                <a:solidFill>
                  <a:srgbClr val="444444"/>
                </a:solidFill>
                <a:effectLst/>
              </a:rPr>
              <a:t>. </a:t>
            </a:r>
            <a:r>
              <a:rPr lang="it-IT" sz="1000" b="0" i="1" dirty="0" err="1" smtClean="0">
                <a:solidFill>
                  <a:srgbClr val="444444"/>
                </a:solidFill>
                <a:effectLst/>
              </a:rPr>
              <a:t>Vir</a:t>
            </a:r>
            <a:r>
              <a:rPr lang="it-IT" sz="1000" b="0" i="1" dirty="0" smtClean="0">
                <a:solidFill>
                  <a:srgbClr val="444444"/>
                </a:solidFill>
                <a:effectLst/>
              </a:rPr>
              <a:t>: </a:t>
            </a:r>
            <a:r>
              <a:rPr lang="it-IT" sz="1000" b="0" i="1" dirty="0" err="1" smtClean="0">
                <a:solidFill>
                  <a:srgbClr val="444444"/>
                </a:solidFill>
                <a:effectLst/>
              </a:rPr>
              <a:t>Dom</a:t>
            </a:r>
            <a:r>
              <a:rPr lang="it-IT" sz="1000" b="0" i="1" dirty="0" smtClean="0">
                <a:solidFill>
                  <a:srgbClr val="444444"/>
                </a:solidFill>
                <a:effectLst/>
              </a:rPr>
              <a:t> in </a:t>
            </a:r>
            <a:r>
              <a:rPr lang="it-IT" sz="1000" b="0" i="1" dirty="0" err="1" smtClean="0">
                <a:solidFill>
                  <a:srgbClr val="444444"/>
                </a:solidFill>
                <a:effectLst/>
              </a:rPr>
              <a:t>stil</a:t>
            </a:r>
            <a:endParaRPr lang="sl-SI" sz="1000" dirty="0"/>
          </a:p>
        </p:txBody>
      </p:sp>
      <p:sp>
        <p:nvSpPr>
          <p:cNvPr id="11" name="Pravokotnik 10"/>
          <p:cNvSpPr/>
          <p:nvPr/>
        </p:nvSpPr>
        <p:spPr>
          <a:xfrm>
            <a:off x="7586133" y="6553460"/>
            <a:ext cx="4459111" cy="230832"/>
          </a:xfrm>
          <a:prstGeom prst="rect">
            <a:avLst/>
          </a:prstGeom>
        </p:spPr>
        <p:txBody>
          <a:bodyPr wrap="square">
            <a:spAutoFit/>
          </a:bodyPr>
          <a:lstStyle/>
          <a:p>
            <a:r>
              <a:rPr lang="sl-SI" sz="900" dirty="0" smtClean="0"/>
              <a:t>https://www.student.si/izpostavljeno/druzba/5-nasvetov-za-se-lepse-pirhe/?cn-reloaded=1</a:t>
            </a:r>
            <a:endParaRPr lang="sl-SI" sz="900" dirty="0"/>
          </a:p>
        </p:txBody>
      </p:sp>
      <p:pic>
        <p:nvPicPr>
          <p:cNvPr id="2049" name="Picture 1" descr="bla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 cy="17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22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589844" y="428620"/>
            <a:ext cx="5032023" cy="605718"/>
          </a:xfrm>
        </p:spPr>
        <p:txBody>
          <a:bodyPr>
            <a:noAutofit/>
          </a:bodyPr>
          <a:lstStyle/>
          <a:p>
            <a:pPr lvl="0">
              <a:spcBef>
                <a:spcPts val="1000"/>
              </a:spcBef>
            </a:pPr>
            <a:r>
              <a:rPr lang="sl-SI" sz="2000" b="1" dirty="0">
                <a:solidFill>
                  <a:srgbClr val="0070C0"/>
                </a:solidFill>
                <a:latin typeface="+mn-lt"/>
                <a:ea typeface="+mn-ea"/>
                <a:cs typeface="+mn-cs"/>
              </a:rPr>
              <a:t>Poleg flumastrov lahko uporabimo tudi tuš in tanek čopič. </a:t>
            </a:r>
            <a:r>
              <a:rPr lang="sl-SI" sz="2000" dirty="0">
                <a:solidFill>
                  <a:prstClr val="black"/>
                </a:solidFill>
                <a:latin typeface="+mn-lt"/>
                <a:ea typeface="+mn-ea"/>
                <a:cs typeface="+mn-cs"/>
              </a:rPr>
              <a:t>Uporabimo lahko seveda različne barve, odvisno od barve samega jajca in od naših osebnih preferenc.</a:t>
            </a:r>
          </a:p>
        </p:txBody>
      </p:sp>
      <p:sp>
        <p:nvSpPr>
          <p:cNvPr id="3" name="Označba mesta vsebine 2"/>
          <p:cNvSpPr>
            <a:spLocks noGrp="1"/>
          </p:cNvSpPr>
          <p:nvPr>
            <p:ph idx="1"/>
          </p:nvPr>
        </p:nvSpPr>
        <p:spPr>
          <a:xfrm>
            <a:off x="589844" y="1204736"/>
            <a:ext cx="11353800" cy="5653264"/>
          </a:xfrm>
        </p:spPr>
        <p:txBody>
          <a:bodyPr>
            <a:normAutofit/>
          </a:bodyPr>
          <a:lstStyle/>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smtClean="0"/>
          </a:p>
          <a:p>
            <a:pPr marL="0" indent="0">
              <a:buNone/>
            </a:pPr>
            <a:r>
              <a:rPr lang="sl-SI" sz="2000" dirty="0" smtClean="0"/>
              <a:t>                     </a:t>
            </a:r>
            <a:r>
              <a:rPr lang="pt-BR" sz="1000" i="1" dirty="0" smtClean="0"/>
              <a:t>Porisani </a:t>
            </a:r>
            <a:r>
              <a:rPr lang="pt-BR" sz="1000" i="1" dirty="0"/>
              <a:t>pirhi s tušem. Vir: Dom in stil</a:t>
            </a:r>
            <a:endParaRPr lang="sl-SI" sz="1000" dirty="0"/>
          </a:p>
        </p:txBody>
      </p:sp>
      <p:pic>
        <p:nvPicPr>
          <p:cNvPr id="5" name="Slika 4"/>
          <p:cNvPicPr>
            <a:picLocks noChangeAspect="1"/>
          </p:cNvPicPr>
          <p:nvPr/>
        </p:nvPicPr>
        <p:blipFill>
          <a:blip r:embed="rId2"/>
          <a:stretch>
            <a:fillRect/>
          </a:stretch>
        </p:blipFill>
        <p:spPr>
          <a:xfrm>
            <a:off x="1600050" y="1379394"/>
            <a:ext cx="2454495" cy="1979959"/>
          </a:xfrm>
          <a:prstGeom prst="rect">
            <a:avLst/>
          </a:prstGeom>
        </p:spPr>
      </p:pic>
      <p:sp>
        <p:nvSpPr>
          <p:cNvPr id="6" name="Pravokotnik 5"/>
          <p:cNvSpPr/>
          <p:nvPr/>
        </p:nvSpPr>
        <p:spPr>
          <a:xfrm>
            <a:off x="6389511" y="189073"/>
            <a:ext cx="6096000" cy="1015663"/>
          </a:xfrm>
          <a:prstGeom prst="rect">
            <a:avLst/>
          </a:prstGeom>
        </p:spPr>
        <p:txBody>
          <a:bodyPr>
            <a:spAutoFit/>
          </a:bodyPr>
          <a:lstStyle/>
          <a:p>
            <a:r>
              <a:rPr lang="sl-SI" sz="2000" b="1" i="0" dirty="0" smtClean="0">
                <a:solidFill>
                  <a:srgbClr val="0070C0"/>
                </a:solidFill>
                <a:effectLst/>
              </a:rPr>
              <a:t>Zelo enostaven način okraševanja pirhov z risanjem je tudi uporaba voščenk</a:t>
            </a:r>
            <a:r>
              <a:rPr lang="sl-SI" sz="2000" b="0" i="0" dirty="0" smtClean="0">
                <a:solidFill>
                  <a:srgbClr val="222222"/>
                </a:solidFill>
                <a:effectLst/>
              </a:rPr>
              <a:t>, torej obarvana jajca preprosto porišemo z voščenkami in ustvarimo lastno mojstrovino.</a:t>
            </a:r>
            <a:endParaRPr lang="sl-SI" sz="2000" dirty="0"/>
          </a:p>
        </p:txBody>
      </p:sp>
      <p:pic>
        <p:nvPicPr>
          <p:cNvPr id="7" name="Slika 6"/>
          <p:cNvPicPr>
            <a:picLocks noChangeAspect="1"/>
          </p:cNvPicPr>
          <p:nvPr/>
        </p:nvPicPr>
        <p:blipFill>
          <a:blip r:embed="rId3"/>
          <a:stretch>
            <a:fillRect/>
          </a:stretch>
        </p:blipFill>
        <p:spPr>
          <a:xfrm>
            <a:off x="8110784" y="1249887"/>
            <a:ext cx="2857500" cy="2247900"/>
          </a:xfrm>
          <a:prstGeom prst="rect">
            <a:avLst/>
          </a:prstGeom>
        </p:spPr>
      </p:pic>
      <p:sp>
        <p:nvSpPr>
          <p:cNvPr id="8" name="Pravokotnik 7"/>
          <p:cNvSpPr/>
          <p:nvPr/>
        </p:nvSpPr>
        <p:spPr>
          <a:xfrm>
            <a:off x="8561070" y="3542938"/>
            <a:ext cx="2213841" cy="230832"/>
          </a:xfrm>
          <a:prstGeom prst="rect">
            <a:avLst/>
          </a:prstGeom>
        </p:spPr>
        <p:txBody>
          <a:bodyPr wrap="square">
            <a:spAutoFit/>
          </a:bodyPr>
          <a:lstStyle/>
          <a:p>
            <a:r>
              <a:rPr lang="sl-SI" sz="900" dirty="0" smtClean="0"/>
              <a:t>Porisani pirhi z voščenkami. Vir: Dom in stil</a:t>
            </a:r>
            <a:endParaRPr lang="sl-SI" sz="900" dirty="0"/>
          </a:p>
        </p:txBody>
      </p:sp>
      <p:sp>
        <p:nvSpPr>
          <p:cNvPr id="9" name="Pravokotnik 8"/>
          <p:cNvSpPr/>
          <p:nvPr/>
        </p:nvSpPr>
        <p:spPr>
          <a:xfrm>
            <a:off x="589844" y="3867185"/>
            <a:ext cx="5032023" cy="2862322"/>
          </a:xfrm>
          <a:prstGeom prst="rect">
            <a:avLst/>
          </a:prstGeom>
        </p:spPr>
        <p:txBody>
          <a:bodyPr wrap="square">
            <a:spAutoFit/>
          </a:bodyPr>
          <a:lstStyle/>
          <a:p>
            <a:r>
              <a:rPr lang="sl-SI" sz="2000" b="1" dirty="0" smtClean="0">
                <a:solidFill>
                  <a:srgbClr val="7030A0"/>
                </a:solidFill>
              </a:rPr>
              <a:t>2. Tudi s kredami gre</a:t>
            </a:r>
          </a:p>
          <a:p>
            <a:r>
              <a:rPr lang="sl-SI" sz="2000" dirty="0" smtClean="0"/>
              <a:t>Porisani pirhi s kredami. </a:t>
            </a:r>
          </a:p>
          <a:p>
            <a:r>
              <a:rPr lang="sl-SI" sz="2000" dirty="0" smtClean="0"/>
              <a:t>Letos lahko za preobrat poskrbimo s črno obarvanimi pirhi, ki niso najbolj pogosta barva. Popestrimo pa jih z risanjem/pisanjem na pirhe s kredami. Tukaj je pomembno to, da pirhe obarvamo z akrilno črno barvo in tako dobimo primerno podlago za ustvarjanje s kredami.</a:t>
            </a:r>
            <a:endParaRPr lang="sl-SI" sz="2000" dirty="0"/>
          </a:p>
        </p:txBody>
      </p:sp>
      <p:pic>
        <p:nvPicPr>
          <p:cNvPr id="10" name="Slika 9"/>
          <p:cNvPicPr>
            <a:picLocks noChangeAspect="1"/>
          </p:cNvPicPr>
          <p:nvPr/>
        </p:nvPicPr>
        <p:blipFill>
          <a:blip r:embed="rId4"/>
          <a:stretch>
            <a:fillRect/>
          </a:stretch>
        </p:blipFill>
        <p:spPr>
          <a:xfrm>
            <a:off x="5703570" y="3750765"/>
            <a:ext cx="2857500" cy="2562225"/>
          </a:xfrm>
          <a:prstGeom prst="rect">
            <a:avLst/>
          </a:prstGeom>
        </p:spPr>
      </p:pic>
      <p:sp>
        <p:nvSpPr>
          <p:cNvPr id="11" name="Pravokotnik 10"/>
          <p:cNvSpPr/>
          <p:nvPr/>
        </p:nvSpPr>
        <p:spPr>
          <a:xfrm>
            <a:off x="5892165" y="6372720"/>
            <a:ext cx="2480310" cy="261610"/>
          </a:xfrm>
          <a:prstGeom prst="rect">
            <a:avLst/>
          </a:prstGeom>
        </p:spPr>
        <p:txBody>
          <a:bodyPr wrap="square">
            <a:spAutoFit/>
          </a:bodyPr>
          <a:lstStyle/>
          <a:p>
            <a:r>
              <a:rPr lang="sl-SI" sz="1100" dirty="0" smtClean="0"/>
              <a:t>Porisani pirhi s kredami. Vir: Dom in stil</a:t>
            </a:r>
            <a:endParaRPr lang="sl-SI" sz="1100" dirty="0"/>
          </a:p>
        </p:txBody>
      </p:sp>
      <p:sp>
        <p:nvSpPr>
          <p:cNvPr id="12" name="Pravokotnik 11"/>
          <p:cNvSpPr/>
          <p:nvPr/>
        </p:nvSpPr>
        <p:spPr>
          <a:xfrm>
            <a:off x="7726680" y="6674173"/>
            <a:ext cx="9877918" cy="230832"/>
          </a:xfrm>
          <a:prstGeom prst="rect">
            <a:avLst/>
          </a:prstGeom>
        </p:spPr>
        <p:txBody>
          <a:bodyPr wrap="square">
            <a:spAutoFit/>
          </a:bodyPr>
          <a:lstStyle/>
          <a:p>
            <a:r>
              <a:rPr lang="sl-SI" sz="900" dirty="0" smtClean="0"/>
              <a:t>https://www.student.si/izpostavljeno/druzba/5-nasvetov-za-se-lepse-pirhe/?cn-reloaded=1</a:t>
            </a:r>
            <a:endParaRPr lang="sl-SI" sz="900" dirty="0"/>
          </a:p>
        </p:txBody>
      </p:sp>
    </p:spTree>
    <p:extLst>
      <p:ext uri="{BB962C8B-B14F-4D97-AF65-F5344CB8AC3E}">
        <p14:creationId xmlns:p14="http://schemas.microsoft.com/office/powerpoint/2010/main" val="120306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19150" y="1268730"/>
            <a:ext cx="3756660" cy="1954529"/>
          </a:xfrm>
        </p:spPr>
        <p:txBody>
          <a:bodyPr>
            <a:noAutofit/>
          </a:bodyPr>
          <a:lstStyle/>
          <a:p>
            <a:r>
              <a:rPr lang="sl-SI" sz="2000" b="1" dirty="0" smtClean="0">
                <a:solidFill>
                  <a:srgbClr val="7030A0"/>
                </a:solidFill>
                <a:latin typeface="+mn-lt"/>
              </a:rPr>
              <a:t>3. »</a:t>
            </a:r>
            <a:r>
              <a:rPr lang="sl-SI" sz="2000" b="1" dirty="0" err="1" smtClean="0">
                <a:solidFill>
                  <a:srgbClr val="7030A0"/>
                </a:solidFill>
                <a:latin typeface="+mn-lt"/>
              </a:rPr>
              <a:t>Potetovirani</a:t>
            </a:r>
            <a:r>
              <a:rPr lang="sl-SI" sz="2000" b="1" dirty="0" smtClean="0">
                <a:solidFill>
                  <a:srgbClr val="7030A0"/>
                </a:solidFill>
                <a:latin typeface="+mn-lt"/>
              </a:rPr>
              <a:t>« pirhi</a:t>
            </a:r>
            <a:br>
              <a:rPr lang="sl-SI" sz="2000" b="1" dirty="0" smtClean="0">
                <a:solidFill>
                  <a:srgbClr val="7030A0"/>
                </a:solidFill>
                <a:latin typeface="+mn-lt"/>
              </a:rPr>
            </a:br>
            <a:r>
              <a:rPr lang="sl-SI" sz="2000" dirty="0" smtClean="0">
                <a:latin typeface="+mn-lt"/>
              </a:rPr>
              <a:t>Velikokrat si pri okraševanju s pirhi </a:t>
            </a:r>
            <a:r>
              <a:rPr lang="sl-SI" sz="2000" dirty="0" smtClean="0">
                <a:latin typeface="+mn-lt"/>
              </a:rPr>
              <a:t>pomagamo z </a:t>
            </a:r>
            <a:r>
              <a:rPr lang="sl-SI" sz="2000" dirty="0" smtClean="0">
                <a:latin typeface="+mn-lt"/>
              </a:rPr>
              <a:t>različnimi nalepkami, ampak včasih so tako nepraktične, ker se preprosto odlepijo, se ne prepogibajo ipd. Temu se lahko izogneš tako, da pirhe dobesedno </a:t>
            </a:r>
            <a:r>
              <a:rPr lang="sl-SI" sz="2000" dirty="0" err="1" smtClean="0">
                <a:latin typeface="+mn-lt"/>
              </a:rPr>
              <a:t>potetoviraš</a:t>
            </a:r>
            <a:r>
              <a:rPr lang="sl-SI" sz="2000" dirty="0" smtClean="0">
                <a:latin typeface="+mn-lt"/>
              </a:rPr>
              <a:t>. Vse kar potrebuješ so začasni </a:t>
            </a:r>
            <a:r>
              <a:rPr lang="sl-SI" sz="2000" dirty="0" err="1" smtClean="0">
                <a:latin typeface="+mn-lt"/>
              </a:rPr>
              <a:t>tatuji</a:t>
            </a:r>
            <a:r>
              <a:rPr lang="sl-SI" sz="2000" dirty="0" smtClean="0">
                <a:latin typeface="+mn-lt"/>
              </a:rPr>
              <a:t>, ki jih sicer nanašamo na kožo. Postopek je enak – tatu »</a:t>
            </a:r>
            <a:r>
              <a:rPr lang="sl-SI" sz="2000" dirty="0" err="1" smtClean="0">
                <a:latin typeface="+mn-lt"/>
              </a:rPr>
              <a:t>potapkaš</a:t>
            </a:r>
            <a:r>
              <a:rPr lang="sl-SI" sz="2000" dirty="0" smtClean="0">
                <a:latin typeface="+mn-lt"/>
              </a:rPr>
              <a:t>« z vlažno krpo, da se vzorec prime na pirh in to je vse. Lahko se ustaviš pri enem </a:t>
            </a:r>
            <a:r>
              <a:rPr lang="sl-SI" sz="2000" dirty="0" err="1" smtClean="0">
                <a:latin typeface="+mn-lt"/>
              </a:rPr>
              <a:t>tatuju</a:t>
            </a:r>
            <a:r>
              <a:rPr lang="sl-SI" sz="2000" dirty="0" smtClean="0">
                <a:latin typeface="+mn-lt"/>
              </a:rPr>
              <a:t> ali pa polepiš celo jajce.</a:t>
            </a:r>
            <a:endParaRPr lang="sl-SI" sz="2000" dirty="0">
              <a:latin typeface="+mn-lt"/>
            </a:endParaRPr>
          </a:p>
        </p:txBody>
      </p:sp>
      <p:sp>
        <p:nvSpPr>
          <p:cNvPr id="3" name="Označba mesta vsebine 2"/>
          <p:cNvSpPr>
            <a:spLocks noGrp="1"/>
          </p:cNvSpPr>
          <p:nvPr>
            <p:ph idx="1"/>
          </p:nvPr>
        </p:nvSpPr>
        <p:spPr>
          <a:xfrm>
            <a:off x="4743450" y="114300"/>
            <a:ext cx="7448550" cy="6504619"/>
          </a:xfrm>
        </p:spPr>
        <p:txBody>
          <a:bodyPr>
            <a:normAutofit/>
          </a:bodyPr>
          <a:lstStyle/>
          <a:p>
            <a:pPr marL="0" indent="0">
              <a:buNone/>
            </a:pPr>
            <a:r>
              <a:rPr lang="sl-SI" sz="2000" b="1" dirty="0" smtClean="0">
                <a:solidFill>
                  <a:srgbClr val="7030A0"/>
                </a:solidFill>
              </a:rPr>
              <a:t>4. Uporabi lak za nohte!</a:t>
            </a:r>
          </a:p>
          <a:p>
            <a:pPr marL="0" indent="0">
              <a:buNone/>
            </a:pPr>
            <a:r>
              <a:rPr lang="sl-SI" sz="2000" dirty="0" smtClean="0"/>
              <a:t>Pirhi, obarvani z lakom za nohte.</a:t>
            </a:r>
          </a:p>
          <a:p>
            <a:pPr marL="0" indent="0">
              <a:buNone/>
            </a:pPr>
            <a:r>
              <a:rPr lang="sl-SI" sz="2000" dirty="0" smtClean="0"/>
              <a:t>Neverjetno zabavno in predvsem unikatno je barvanje pirhov z lakom za nohte. Vse, kar potrebuješ, je skodelica napolnjena z vodo, v katero zlijemo različne barve lakov, vzamemo leseno palčko, da vzorce malo premešamo in kuhano jajce zgolj potopimo v barvno mešanico. Vsako jajce je tako drugačno in unikatno.</a:t>
            </a:r>
            <a:endParaRPr lang="sl-SI" sz="2000" dirty="0"/>
          </a:p>
        </p:txBody>
      </p:sp>
      <p:pic>
        <p:nvPicPr>
          <p:cNvPr id="4" name="Slika 3"/>
          <p:cNvPicPr>
            <a:picLocks noChangeAspect="1"/>
          </p:cNvPicPr>
          <p:nvPr/>
        </p:nvPicPr>
        <p:blipFill>
          <a:blip r:embed="rId2"/>
          <a:stretch>
            <a:fillRect/>
          </a:stretch>
        </p:blipFill>
        <p:spPr>
          <a:xfrm>
            <a:off x="1089660" y="4310187"/>
            <a:ext cx="2613660" cy="2308733"/>
          </a:xfrm>
          <a:prstGeom prst="rect">
            <a:avLst/>
          </a:prstGeom>
        </p:spPr>
      </p:pic>
      <p:sp>
        <p:nvSpPr>
          <p:cNvPr id="5" name="Pravokotnik 4"/>
          <p:cNvSpPr/>
          <p:nvPr/>
        </p:nvSpPr>
        <p:spPr>
          <a:xfrm>
            <a:off x="2000250" y="6618920"/>
            <a:ext cx="1394460" cy="230832"/>
          </a:xfrm>
          <a:prstGeom prst="rect">
            <a:avLst/>
          </a:prstGeom>
        </p:spPr>
        <p:txBody>
          <a:bodyPr wrap="square">
            <a:spAutoFit/>
          </a:bodyPr>
          <a:lstStyle/>
          <a:p>
            <a:r>
              <a:rPr lang="sl-SI" sz="900" dirty="0" smtClean="0"/>
              <a:t>Tetoviran pirh</a:t>
            </a:r>
            <a:endParaRPr lang="sl-SI" sz="900" dirty="0"/>
          </a:p>
        </p:txBody>
      </p:sp>
      <p:pic>
        <p:nvPicPr>
          <p:cNvPr id="6" name="Slika 5"/>
          <p:cNvPicPr>
            <a:picLocks noChangeAspect="1"/>
          </p:cNvPicPr>
          <p:nvPr/>
        </p:nvPicPr>
        <p:blipFill>
          <a:blip r:embed="rId3"/>
          <a:stretch>
            <a:fillRect/>
          </a:stretch>
        </p:blipFill>
        <p:spPr>
          <a:xfrm>
            <a:off x="5082112" y="2526044"/>
            <a:ext cx="2469833" cy="3235589"/>
          </a:xfrm>
          <a:prstGeom prst="rect">
            <a:avLst/>
          </a:prstGeom>
        </p:spPr>
      </p:pic>
      <p:sp>
        <p:nvSpPr>
          <p:cNvPr id="7" name="Pravokotnik 6"/>
          <p:cNvSpPr/>
          <p:nvPr/>
        </p:nvSpPr>
        <p:spPr>
          <a:xfrm>
            <a:off x="5320733" y="5817097"/>
            <a:ext cx="2584180" cy="246221"/>
          </a:xfrm>
          <a:prstGeom prst="rect">
            <a:avLst/>
          </a:prstGeom>
        </p:spPr>
        <p:txBody>
          <a:bodyPr wrap="square">
            <a:spAutoFit/>
          </a:bodyPr>
          <a:lstStyle/>
          <a:p>
            <a:r>
              <a:rPr lang="pl-PL" sz="1000" dirty="0" smtClean="0"/>
              <a:t>Pirhi, obarvani z lakom za nohte.</a:t>
            </a:r>
            <a:endParaRPr lang="sl-SI" sz="1000" dirty="0"/>
          </a:p>
        </p:txBody>
      </p:sp>
      <p:sp>
        <p:nvSpPr>
          <p:cNvPr id="8" name="Pravokotnik 7"/>
          <p:cNvSpPr/>
          <p:nvPr/>
        </p:nvSpPr>
        <p:spPr>
          <a:xfrm>
            <a:off x="8467725" y="2665273"/>
            <a:ext cx="3938024" cy="2246769"/>
          </a:xfrm>
          <a:prstGeom prst="rect">
            <a:avLst/>
          </a:prstGeom>
        </p:spPr>
        <p:txBody>
          <a:bodyPr wrap="square">
            <a:spAutoFit/>
          </a:bodyPr>
          <a:lstStyle/>
          <a:p>
            <a:r>
              <a:rPr lang="sl-SI" sz="2000" b="1" i="0" dirty="0" smtClean="0">
                <a:solidFill>
                  <a:srgbClr val="7030A0"/>
                </a:solidFill>
                <a:effectLst/>
              </a:rPr>
              <a:t>5. Bleščeči pirhi</a:t>
            </a:r>
          </a:p>
          <a:p>
            <a:r>
              <a:rPr lang="sl-SI" sz="2000" b="0" i="0" dirty="0" smtClean="0">
                <a:solidFill>
                  <a:srgbClr val="222222"/>
                </a:solidFill>
                <a:effectLst/>
              </a:rPr>
              <a:t>Tudi z </a:t>
            </a:r>
            <a:r>
              <a:rPr lang="sl-SI" sz="2000" b="1" i="0" dirty="0" smtClean="0">
                <a:solidFill>
                  <a:srgbClr val="222222"/>
                </a:solidFill>
                <a:effectLst/>
              </a:rPr>
              <a:t>bleščicami</a:t>
            </a:r>
            <a:r>
              <a:rPr lang="sl-SI" sz="2000" b="0" i="0" dirty="0" smtClean="0">
                <a:solidFill>
                  <a:srgbClr val="222222"/>
                </a:solidFill>
                <a:effectLst/>
              </a:rPr>
              <a:t> gre! Vse kar potrebuješ je tekoče lepilo, ki ga naneseš na jajce (na celo ali po odsekih/vzorcih) in po lepilu potreseš bleščice. Hitro so bleščečega rezultata.</a:t>
            </a:r>
            <a:endParaRPr lang="sl-SI" sz="2000" b="0" i="0" dirty="0">
              <a:solidFill>
                <a:srgbClr val="222222"/>
              </a:solidFill>
              <a:effectLst/>
            </a:endParaRPr>
          </a:p>
        </p:txBody>
      </p:sp>
      <p:pic>
        <p:nvPicPr>
          <p:cNvPr id="9" name="Slika 8"/>
          <p:cNvPicPr>
            <a:picLocks noChangeAspect="1"/>
          </p:cNvPicPr>
          <p:nvPr/>
        </p:nvPicPr>
        <p:blipFill>
          <a:blip r:embed="rId4"/>
          <a:stretch>
            <a:fillRect/>
          </a:stretch>
        </p:blipFill>
        <p:spPr>
          <a:xfrm>
            <a:off x="8870681" y="4861769"/>
            <a:ext cx="2703308" cy="1757150"/>
          </a:xfrm>
          <a:prstGeom prst="rect">
            <a:avLst/>
          </a:prstGeom>
        </p:spPr>
      </p:pic>
      <p:sp>
        <p:nvSpPr>
          <p:cNvPr id="10" name="Pravokotnik 9"/>
          <p:cNvSpPr/>
          <p:nvPr/>
        </p:nvSpPr>
        <p:spPr>
          <a:xfrm>
            <a:off x="9568044" y="6618919"/>
            <a:ext cx="1069524" cy="246221"/>
          </a:xfrm>
          <a:prstGeom prst="rect">
            <a:avLst/>
          </a:prstGeom>
        </p:spPr>
        <p:txBody>
          <a:bodyPr wrap="none">
            <a:spAutoFit/>
          </a:bodyPr>
          <a:lstStyle/>
          <a:p>
            <a:r>
              <a:rPr lang="sl-SI" sz="1000" dirty="0" smtClean="0"/>
              <a:t>Pirhi z bleščicami</a:t>
            </a:r>
            <a:endParaRPr lang="sl-SI" sz="1000" dirty="0"/>
          </a:p>
        </p:txBody>
      </p:sp>
      <p:sp>
        <p:nvSpPr>
          <p:cNvPr id="11" name="Pravokotnik 10"/>
          <p:cNvSpPr/>
          <p:nvPr/>
        </p:nvSpPr>
        <p:spPr>
          <a:xfrm>
            <a:off x="3604034" y="6611225"/>
            <a:ext cx="9087555" cy="261610"/>
          </a:xfrm>
          <a:prstGeom prst="rect">
            <a:avLst/>
          </a:prstGeom>
        </p:spPr>
        <p:txBody>
          <a:bodyPr wrap="square">
            <a:spAutoFit/>
          </a:bodyPr>
          <a:lstStyle/>
          <a:p>
            <a:r>
              <a:rPr lang="sl-SI" sz="1100" dirty="0" smtClean="0"/>
              <a:t>https://www.student.si/izpostavljeno/druzba/5-nasvetov-za-se-lepse-pirhe/?cn-reloaded=1</a:t>
            </a:r>
            <a:endParaRPr lang="sl-SI" sz="1100" dirty="0"/>
          </a:p>
        </p:txBody>
      </p:sp>
    </p:spTree>
    <p:extLst>
      <p:ext uri="{BB962C8B-B14F-4D97-AF65-F5344CB8AC3E}">
        <p14:creationId xmlns:p14="http://schemas.microsoft.com/office/powerpoint/2010/main" val="113796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6000" b="1" dirty="0" smtClean="0">
                <a:solidFill>
                  <a:srgbClr val="7030A0"/>
                </a:solidFill>
              </a:rPr>
              <a:t>PRIŠEL/PRIŠLA SI DO KONCA ;)</a:t>
            </a:r>
            <a:endParaRPr lang="sl-SI" sz="6000" b="1" dirty="0">
              <a:solidFill>
                <a:srgbClr val="7030A0"/>
              </a:solidFill>
            </a:endParaRPr>
          </a:p>
        </p:txBody>
      </p:sp>
      <p:sp>
        <p:nvSpPr>
          <p:cNvPr id="3" name="Označba mesta vsebine 2"/>
          <p:cNvSpPr>
            <a:spLocks noGrp="1"/>
          </p:cNvSpPr>
          <p:nvPr>
            <p:ph idx="1"/>
          </p:nvPr>
        </p:nvSpPr>
        <p:spPr/>
        <p:txBody>
          <a:bodyPr>
            <a:normAutofit/>
          </a:bodyPr>
          <a:lstStyle/>
          <a:p>
            <a:pPr marL="0" lvl="0" indent="0">
              <a:buNone/>
            </a:pPr>
            <a:r>
              <a:rPr lang="sl-SI" sz="4400" b="1" dirty="0">
                <a:solidFill>
                  <a:srgbClr val="0070C0"/>
                </a:solidFill>
              </a:rPr>
              <a:t>Likovni motiv lahko naredite med vikendom.</a:t>
            </a:r>
          </a:p>
          <a:p>
            <a:pPr marL="0" lvl="0" indent="0">
              <a:buNone/>
            </a:pPr>
            <a:r>
              <a:rPr lang="sl-SI" sz="4400" b="1" dirty="0">
                <a:solidFill>
                  <a:srgbClr val="0070C0"/>
                </a:solidFill>
              </a:rPr>
              <a:t>Naj se vam ne mudi</a:t>
            </a:r>
            <a:r>
              <a:rPr lang="sl-SI" sz="4400" b="1" dirty="0" smtClean="0">
                <a:solidFill>
                  <a:srgbClr val="0070C0"/>
                </a:solidFill>
              </a:rPr>
              <a:t>.</a:t>
            </a:r>
          </a:p>
          <a:p>
            <a:pPr marL="0" lvl="0" indent="0">
              <a:buNone/>
            </a:pPr>
            <a:r>
              <a:rPr lang="sl-SI" sz="4400" b="1" dirty="0" smtClean="0">
                <a:solidFill>
                  <a:srgbClr val="0070C0"/>
                </a:solidFill>
              </a:rPr>
              <a:t>Vesele praznike </a:t>
            </a:r>
            <a:r>
              <a:rPr lang="sl-SI" sz="4400" b="1" dirty="0" smtClean="0">
                <a:solidFill>
                  <a:srgbClr val="0070C0"/>
                </a:solidFill>
                <a:sym typeface="Wingdings" panose="05000000000000000000" pitchFamily="2" charset="2"/>
              </a:rPr>
              <a:t>.</a:t>
            </a:r>
            <a:endParaRPr lang="sl-SI" sz="4400" b="1" dirty="0">
              <a:solidFill>
                <a:srgbClr val="0070C0"/>
              </a:solidFill>
            </a:endParaRPr>
          </a:p>
          <a:p>
            <a:pPr marL="0" indent="0">
              <a:buNone/>
            </a:pPr>
            <a:endParaRPr lang="sl-SI" sz="4400" dirty="0"/>
          </a:p>
        </p:txBody>
      </p:sp>
      <p:pic>
        <p:nvPicPr>
          <p:cNvPr id="4" name="Slika 3"/>
          <p:cNvPicPr>
            <a:picLocks noChangeAspect="1"/>
          </p:cNvPicPr>
          <p:nvPr/>
        </p:nvPicPr>
        <p:blipFill>
          <a:blip r:embed="rId2"/>
          <a:stretch>
            <a:fillRect/>
          </a:stretch>
        </p:blipFill>
        <p:spPr>
          <a:xfrm>
            <a:off x="6016978" y="2556520"/>
            <a:ext cx="5082926" cy="3394136"/>
          </a:xfrm>
          <a:prstGeom prst="rect">
            <a:avLst/>
          </a:prstGeom>
        </p:spPr>
      </p:pic>
      <p:sp>
        <p:nvSpPr>
          <p:cNvPr id="5" name="PoljeZBesedilom 4"/>
          <p:cNvSpPr txBox="1"/>
          <p:nvPr/>
        </p:nvSpPr>
        <p:spPr>
          <a:xfrm>
            <a:off x="7207109" y="6311900"/>
            <a:ext cx="5113867" cy="400110"/>
          </a:xfrm>
          <a:prstGeom prst="rect">
            <a:avLst/>
          </a:prstGeom>
          <a:noFill/>
        </p:spPr>
        <p:txBody>
          <a:bodyPr wrap="square" rtlCol="0">
            <a:spAutoFit/>
          </a:bodyPr>
          <a:lstStyle/>
          <a:p>
            <a:r>
              <a:rPr lang="sl-SI" sz="2000" b="1" dirty="0" smtClean="0">
                <a:solidFill>
                  <a:srgbClr val="7030A0"/>
                </a:solidFill>
              </a:rPr>
              <a:t>OŠ Frana Erjavca, 5. C, Šolsko leto 2019/2020</a:t>
            </a:r>
            <a:endParaRPr lang="sl-SI" sz="2000" b="1" dirty="0">
              <a:solidFill>
                <a:srgbClr val="7030A0"/>
              </a:solidFill>
            </a:endParaRPr>
          </a:p>
        </p:txBody>
      </p:sp>
    </p:spTree>
    <p:extLst>
      <p:ext uri="{BB962C8B-B14F-4D97-AF65-F5344CB8AC3E}">
        <p14:creationId xmlns:p14="http://schemas.microsoft.com/office/powerpoint/2010/main" val="398630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539</Words>
  <Application>Microsoft Office PowerPoint</Application>
  <PresentationFormat>Širokozaslonsko</PresentationFormat>
  <Paragraphs>54</Paragraphs>
  <Slides>7</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7</vt:i4>
      </vt:variant>
    </vt:vector>
  </HeadingPairs>
  <TitlesOfParts>
    <vt:vector size="12" baseType="lpstr">
      <vt:lpstr>Arial</vt:lpstr>
      <vt:lpstr>Calibri</vt:lpstr>
      <vt:lpstr>Calibri Light</vt:lpstr>
      <vt:lpstr>Wingdings</vt:lpstr>
      <vt:lpstr>Officeova tema</vt:lpstr>
      <vt:lpstr>LIKOVNA UMETNOST</vt:lpstr>
      <vt:lpstr>IZ PRETEKLOSTI …</vt:lpstr>
      <vt:lpstr>BARVANJE PIRHOV</vt:lpstr>
      <vt:lpstr>RISANJE NA PIRHE</vt:lpstr>
      <vt:lpstr>Poleg flumastrov lahko uporabimo tudi tuš in tanek čopič. Uporabimo lahko seveda različne barve, odvisno od barve samega jajca in od naših osebnih preferenc.</vt:lpstr>
      <vt:lpstr>3. »Potetovirani« pirhi Velikokrat si pri okraševanju s pirhi pomagamo z različnimi nalepkami, ampak včasih so tako nepraktične, ker se preprosto odlepijo, se ne prepogibajo ipd. Temu se lahko izogneš tako, da pirhe dobesedno potetoviraš. Vse kar potrebuješ so začasni tatuji, ki jih sicer nanašamo na kožo. Postopek je enak – tatu »potapkaš« z vlažno krpo, da se vzorec prime na pirh in to je vse. Lahko se ustaviš pri enem tatuju ali pa polepiš celo jajce.</vt:lpstr>
      <vt:lpstr>PRIŠEL/PRIŠLA SI DO KONCA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LIKOVNA UMETNOST</dc:title>
  <dc:creator>compjuter</dc:creator>
  <cp:lastModifiedBy>compjuter</cp:lastModifiedBy>
  <cp:revision>15</cp:revision>
  <dcterms:created xsi:type="dcterms:W3CDTF">2020-04-06T09:09:19Z</dcterms:created>
  <dcterms:modified xsi:type="dcterms:W3CDTF">2020-04-06T16:51:50Z</dcterms:modified>
</cp:coreProperties>
</file>