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74" d="100"/>
          <a:sy n="74" d="100"/>
        </p:scale>
        <p:origin x="4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Uredite slog podnaslova matrice</a:t>
            </a:r>
            <a:endParaRPr lang="sl-SI"/>
          </a:p>
        </p:txBody>
      </p:sp>
      <p:sp>
        <p:nvSpPr>
          <p:cNvPr id="4" name="Označba mesta datuma 3"/>
          <p:cNvSpPr>
            <a:spLocks noGrp="1"/>
          </p:cNvSpPr>
          <p:nvPr>
            <p:ph type="dt" sz="half" idx="10"/>
          </p:nvPr>
        </p:nvSpPr>
        <p:spPr/>
        <p:txBody>
          <a:bodyPr/>
          <a:lstStyle/>
          <a:p>
            <a:fld id="{806090C8-6FB5-491E-BDBB-D4A7898E4C6A}" type="datetimeFigureOut">
              <a:rPr lang="sl-SI" smtClean="0"/>
              <a:t>16.4.2020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EC91005A-A233-43DF-9A5D-57347B2FCB7B}" type="slidenum">
              <a:rPr lang="sl-SI" smtClean="0"/>
              <a:t>‹#›</a:t>
            </a:fld>
            <a:endParaRPr lang="sl-SI"/>
          </a:p>
        </p:txBody>
      </p:sp>
    </p:spTree>
    <p:extLst>
      <p:ext uri="{BB962C8B-B14F-4D97-AF65-F5344CB8AC3E}">
        <p14:creationId xmlns:p14="http://schemas.microsoft.com/office/powerpoint/2010/main" val="221209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806090C8-6FB5-491E-BDBB-D4A7898E4C6A}" type="datetimeFigureOut">
              <a:rPr lang="sl-SI" smtClean="0"/>
              <a:t>16.4.2020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EC91005A-A233-43DF-9A5D-57347B2FCB7B}" type="slidenum">
              <a:rPr lang="sl-SI" smtClean="0"/>
              <a:t>‹#›</a:t>
            </a:fld>
            <a:endParaRPr lang="sl-SI"/>
          </a:p>
        </p:txBody>
      </p:sp>
    </p:spTree>
    <p:extLst>
      <p:ext uri="{BB962C8B-B14F-4D97-AF65-F5344CB8AC3E}">
        <p14:creationId xmlns:p14="http://schemas.microsoft.com/office/powerpoint/2010/main" val="4272429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806090C8-6FB5-491E-BDBB-D4A7898E4C6A}" type="datetimeFigureOut">
              <a:rPr lang="sl-SI" smtClean="0"/>
              <a:t>16.4.2020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EC91005A-A233-43DF-9A5D-57347B2FCB7B}" type="slidenum">
              <a:rPr lang="sl-SI" smtClean="0"/>
              <a:t>‹#›</a:t>
            </a:fld>
            <a:endParaRPr lang="sl-SI"/>
          </a:p>
        </p:txBody>
      </p:sp>
    </p:spTree>
    <p:extLst>
      <p:ext uri="{BB962C8B-B14F-4D97-AF65-F5344CB8AC3E}">
        <p14:creationId xmlns:p14="http://schemas.microsoft.com/office/powerpoint/2010/main" val="1884034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806090C8-6FB5-491E-BDBB-D4A7898E4C6A}" type="datetimeFigureOut">
              <a:rPr lang="sl-SI" smtClean="0"/>
              <a:t>16.4.2020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EC91005A-A233-43DF-9A5D-57347B2FCB7B}" type="slidenum">
              <a:rPr lang="sl-SI" smtClean="0"/>
              <a:t>‹#›</a:t>
            </a:fld>
            <a:endParaRPr lang="sl-SI"/>
          </a:p>
        </p:txBody>
      </p:sp>
    </p:spTree>
    <p:extLst>
      <p:ext uri="{BB962C8B-B14F-4D97-AF65-F5344CB8AC3E}">
        <p14:creationId xmlns:p14="http://schemas.microsoft.com/office/powerpoint/2010/main" val="996577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806090C8-6FB5-491E-BDBB-D4A7898E4C6A}" type="datetimeFigureOut">
              <a:rPr lang="sl-SI" smtClean="0"/>
              <a:t>16.4.2020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EC91005A-A233-43DF-9A5D-57347B2FCB7B}" type="slidenum">
              <a:rPr lang="sl-SI" smtClean="0"/>
              <a:t>‹#›</a:t>
            </a:fld>
            <a:endParaRPr lang="sl-SI"/>
          </a:p>
        </p:txBody>
      </p:sp>
    </p:spTree>
    <p:extLst>
      <p:ext uri="{BB962C8B-B14F-4D97-AF65-F5344CB8AC3E}">
        <p14:creationId xmlns:p14="http://schemas.microsoft.com/office/powerpoint/2010/main" val="12882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806090C8-6FB5-491E-BDBB-D4A7898E4C6A}" type="datetimeFigureOut">
              <a:rPr lang="sl-SI" smtClean="0"/>
              <a:t>16.4.2020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EC91005A-A233-43DF-9A5D-57347B2FCB7B}" type="slidenum">
              <a:rPr lang="sl-SI" smtClean="0"/>
              <a:t>‹#›</a:t>
            </a:fld>
            <a:endParaRPr lang="sl-SI"/>
          </a:p>
        </p:txBody>
      </p:sp>
    </p:spTree>
    <p:extLst>
      <p:ext uri="{BB962C8B-B14F-4D97-AF65-F5344CB8AC3E}">
        <p14:creationId xmlns:p14="http://schemas.microsoft.com/office/powerpoint/2010/main" val="2484875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806090C8-6FB5-491E-BDBB-D4A7898E4C6A}" type="datetimeFigureOut">
              <a:rPr lang="sl-SI" smtClean="0"/>
              <a:t>16.4.2020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EC91005A-A233-43DF-9A5D-57347B2FCB7B}" type="slidenum">
              <a:rPr lang="sl-SI" smtClean="0"/>
              <a:t>‹#›</a:t>
            </a:fld>
            <a:endParaRPr lang="sl-SI"/>
          </a:p>
        </p:txBody>
      </p:sp>
    </p:spTree>
    <p:extLst>
      <p:ext uri="{BB962C8B-B14F-4D97-AF65-F5344CB8AC3E}">
        <p14:creationId xmlns:p14="http://schemas.microsoft.com/office/powerpoint/2010/main" val="244730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806090C8-6FB5-491E-BDBB-D4A7898E4C6A}" type="datetimeFigureOut">
              <a:rPr lang="sl-SI" smtClean="0"/>
              <a:t>16.4.2020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EC91005A-A233-43DF-9A5D-57347B2FCB7B}" type="slidenum">
              <a:rPr lang="sl-SI" smtClean="0"/>
              <a:t>‹#›</a:t>
            </a:fld>
            <a:endParaRPr lang="sl-SI"/>
          </a:p>
        </p:txBody>
      </p:sp>
    </p:spTree>
    <p:extLst>
      <p:ext uri="{BB962C8B-B14F-4D97-AF65-F5344CB8AC3E}">
        <p14:creationId xmlns:p14="http://schemas.microsoft.com/office/powerpoint/2010/main" val="2922276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806090C8-6FB5-491E-BDBB-D4A7898E4C6A}" type="datetimeFigureOut">
              <a:rPr lang="sl-SI" smtClean="0"/>
              <a:t>16.4.2020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EC91005A-A233-43DF-9A5D-57347B2FCB7B}" type="slidenum">
              <a:rPr lang="sl-SI" smtClean="0"/>
              <a:t>‹#›</a:t>
            </a:fld>
            <a:endParaRPr lang="sl-SI"/>
          </a:p>
        </p:txBody>
      </p:sp>
    </p:spTree>
    <p:extLst>
      <p:ext uri="{BB962C8B-B14F-4D97-AF65-F5344CB8AC3E}">
        <p14:creationId xmlns:p14="http://schemas.microsoft.com/office/powerpoint/2010/main" val="3500857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806090C8-6FB5-491E-BDBB-D4A7898E4C6A}" type="datetimeFigureOut">
              <a:rPr lang="sl-SI" smtClean="0"/>
              <a:t>16.4.2020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EC91005A-A233-43DF-9A5D-57347B2FCB7B}" type="slidenum">
              <a:rPr lang="sl-SI" smtClean="0"/>
              <a:t>‹#›</a:t>
            </a:fld>
            <a:endParaRPr lang="sl-SI"/>
          </a:p>
        </p:txBody>
      </p:sp>
    </p:spTree>
    <p:extLst>
      <p:ext uri="{BB962C8B-B14F-4D97-AF65-F5344CB8AC3E}">
        <p14:creationId xmlns:p14="http://schemas.microsoft.com/office/powerpoint/2010/main" val="735844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806090C8-6FB5-491E-BDBB-D4A7898E4C6A}" type="datetimeFigureOut">
              <a:rPr lang="sl-SI" smtClean="0"/>
              <a:t>16.4.2020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EC91005A-A233-43DF-9A5D-57347B2FCB7B}" type="slidenum">
              <a:rPr lang="sl-SI" smtClean="0"/>
              <a:t>‹#›</a:t>
            </a:fld>
            <a:endParaRPr lang="sl-SI"/>
          </a:p>
        </p:txBody>
      </p:sp>
    </p:spTree>
    <p:extLst>
      <p:ext uri="{BB962C8B-B14F-4D97-AF65-F5344CB8AC3E}">
        <p14:creationId xmlns:p14="http://schemas.microsoft.com/office/powerpoint/2010/main" val="1639642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13000">
              <a:schemeClr val="accent1">
                <a:lumMod val="45000"/>
                <a:lumOff val="55000"/>
              </a:schemeClr>
            </a:gs>
            <a:gs pos="30000">
              <a:srgbClr val="2BF9F9"/>
            </a:gs>
            <a:gs pos="98000">
              <a:srgbClr val="00B0F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6090C8-6FB5-491E-BDBB-D4A7898E4C6A}" type="datetimeFigureOut">
              <a:rPr lang="sl-SI" smtClean="0"/>
              <a:t>16.4.2020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1005A-A233-43DF-9A5D-57347B2FCB7B}" type="slidenum">
              <a:rPr lang="sl-SI" smtClean="0"/>
              <a:t>‹#›</a:t>
            </a:fld>
            <a:endParaRPr lang="sl-SI"/>
          </a:p>
        </p:txBody>
      </p:sp>
    </p:spTree>
    <p:extLst>
      <p:ext uri="{BB962C8B-B14F-4D97-AF65-F5344CB8AC3E}">
        <p14:creationId xmlns:p14="http://schemas.microsoft.com/office/powerpoint/2010/main" val="3900223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0" y="0"/>
            <a:ext cx="12192000" cy="6858000"/>
          </a:xfrm>
          <a:prstGeom prst="rect">
            <a:avLst/>
          </a:prstGeom>
        </p:spPr>
      </p:pic>
      <p:sp>
        <p:nvSpPr>
          <p:cNvPr id="2" name="Naslov 1"/>
          <p:cNvSpPr>
            <a:spLocks noGrp="1"/>
          </p:cNvSpPr>
          <p:nvPr>
            <p:ph type="ctrTitle"/>
          </p:nvPr>
        </p:nvSpPr>
        <p:spPr>
          <a:xfrm>
            <a:off x="1718310" y="-80609"/>
            <a:ext cx="9144000" cy="1045104"/>
          </a:xfrm>
        </p:spPr>
        <p:txBody>
          <a:bodyPr>
            <a:normAutofit/>
          </a:bodyPr>
          <a:lstStyle/>
          <a:p>
            <a:r>
              <a:rPr lang="sl-SI" sz="5400" b="1" dirty="0" smtClean="0">
                <a:solidFill>
                  <a:srgbClr val="7030A0"/>
                </a:solidFill>
                <a:latin typeface="+mn-lt"/>
              </a:rPr>
              <a:t>LIKOVNA UMETNOST</a:t>
            </a:r>
            <a:endParaRPr lang="sl-SI" sz="5400" b="1" dirty="0">
              <a:solidFill>
                <a:srgbClr val="7030A0"/>
              </a:solidFill>
              <a:latin typeface="+mn-lt"/>
            </a:endParaRPr>
          </a:p>
        </p:txBody>
      </p:sp>
      <p:sp>
        <p:nvSpPr>
          <p:cNvPr id="3" name="Podnaslov 2"/>
          <p:cNvSpPr>
            <a:spLocks noGrp="1"/>
          </p:cNvSpPr>
          <p:nvPr>
            <p:ph type="subTitle" idx="1"/>
          </p:nvPr>
        </p:nvSpPr>
        <p:spPr>
          <a:xfrm>
            <a:off x="5012267" y="2775940"/>
            <a:ext cx="7483545" cy="4514425"/>
          </a:xfrm>
        </p:spPr>
        <p:txBody>
          <a:bodyPr>
            <a:normAutofit fontScale="92500" lnSpcReduction="10000"/>
          </a:bodyPr>
          <a:lstStyle/>
          <a:p>
            <a:r>
              <a:rPr lang="sl-SI" b="1" i="1" dirty="0"/>
              <a:t>Daj - zmaj,</a:t>
            </a:r>
            <a:endParaRPr lang="sl-SI" dirty="0"/>
          </a:p>
          <a:p>
            <a:r>
              <a:rPr lang="sl-SI" b="1" i="1" dirty="0"/>
              <a:t>dvigni se visoko nad poljé,</a:t>
            </a:r>
            <a:endParaRPr lang="sl-SI" dirty="0"/>
          </a:p>
          <a:p>
            <a:r>
              <a:rPr lang="sl-SI" b="1" i="1" dirty="0"/>
              <a:t>nad loko, čez goró poglej,</a:t>
            </a:r>
            <a:endParaRPr lang="sl-SI" dirty="0"/>
          </a:p>
          <a:p>
            <a:r>
              <a:rPr lang="sl-SI" b="1" i="1" dirty="0"/>
              <a:t>kaj je tam, povej!</a:t>
            </a:r>
            <a:endParaRPr lang="sl-SI" dirty="0"/>
          </a:p>
          <a:p>
            <a:r>
              <a:rPr lang="sl-SI" b="1" i="1" dirty="0"/>
              <a:t>Štajerska je vsa zelena,</a:t>
            </a:r>
            <a:endParaRPr lang="sl-SI" dirty="0"/>
          </a:p>
          <a:p>
            <a:r>
              <a:rPr lang="sl-SI" b="1" i="1" dirty="0"/>
              <a:t>a Koroška zamračena,</a:t>
            </a:r>
            <a:endParaRPr lang="sl-SI" dirty="0"/>
          </a:p>
          <a:p>
            <a:r>
              <a:rPr lang="sl-SI" b="1" i="1" dirty="0"/>
              <a:t>Kraševec pečine orje,</a:t>
            </a:r>
            <a:endParaRPr lang="sl-SI" dirty="0"/>
          </a:p>
          <a:p>
            <a:r>
              <a:rPr lang="sl-SI" b="1" i="1" dirty="0"/>
              <a:t>v soncu sveti se Primorje;</a:t>
            </a:r>
            <a:endParaRPr lang="sl-SI" dirty="0"/>
          </a:p>
          <a:p>
            <a:r>
              <a:rPr lang="sl-SI" b="1" i="1" dirty="0"/>
              <a:t>da spustiš me malo više, videl bi tržaške </a:t>
            </a:r>
            <a:r>
              <a:rPr lang="sl-SI" b="1" i="1" dirty="0" smtClean="0"/>
              <a:t>hiše.</a:t>
            </a:r>
          </a:p>
          <a:p>
            <a:r>
              <a:rPr lang="sl-SI" b="1" i="1" dirty="0"/>
              <a:t> </a:t>
            </a:r>
            <a:r>
              <a:rPr lang="sl-SI" b="1" i="1" dirty="0" smtClean="0"/>
              <a:t>                                                                        </a:t>
            </a:r>
            <a:r>
              <a:rPr lang="sl-SI" sz="1700" b="1" i="1" dirty="0" smtClean="0"/>
              <a:t>Oton Župančič</a:t>
            </a:r>
            <a:endParaRPr lang="sl-SI" sz="1700" dirty="0" smtClean="0"/>
          </a:p>
          <a:p>
            <a:r>
              <a:rPr lang="sl-SI" dirty="0"/>
              <a:t> </a:t>
            </a:r>
          </a:p>
          <a:p>
            <a:endParaRPr lang="sl-SI" dirty="0"/>
          </a:p>
        </p:txBody>
      </p:sp>
      <p:pic>
        <p:nvPicPr>
          <p:cNvPr id="5" name="Slika 4"/>
          <p:cNvPicPr>
            <a:picLocks noChangeAspect="1"/>
          </p:cNvPicPr>
          <p:nvPr/>
        </p:nvPicPr>
        <p:blipFill>
          <a:blip r:embed="rId3"/>
          <a:stretch>
            <a:fillRect/>
          </a:stretch>
        </p:blipFill>
        <p:spPr>
          <a:xfrm>
            <a:off x="8407942" y="6616943"/>
            <a:ext cx="3670110" cy="304826"/>
          </a:xfrm>
          <a:prstGeom prst="rect">
            <a:avLst/>
          </a:prstGeom>
        </p:spPr>
      </p:pic>
    </p:spTree>
    <p:extLst>
      <p:ext uri="{BB962C8B-B14F-4D97-AF65-F5344CB8AC3E}">
        <p14:creationId xmlns:p14="http://schemas.microsoft.com/office/powerpoint/2010/main" val="1383437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45017" y="0"/>
            <a:ext cx="10515600" cy="1159099"/>
          </a:xfrm>
        </p:spPr>
        <p:txBody>
          <a:bodyPr>
            <a:normAutofit/>
          </a:bodyPr>
          <a:lstStyle/>
          <a:p>
            <a:r>
              <a:rPr lang="sl-SI" sz="2800" b="1" dirty="0" smtClean="0">
                <a:solidFill>
                  <a:srgbClr val="002060"/>
                </a:solidFill>
                <a:latin typeface="+mn-lt"/>
              </a:rPr>
              <a:t>TRETJI NAČRT</a:t>
            </a:r>
            <a:endParaRPr lang="sl-SI" sz="2800" dirty="0">
              <a:solidFill>
                <a:srgbClr val="002060"/>
              </a:solidFill>
              <a:latin typeface="+mn-lt"/>
            </a:endParaRPr>
          </a:p>
        </p:txBody>
      </p:sp>
      <p:pic>
        <p:nvPicPr>
          <p:cNvPr id="4" name="Slika 3"/>
          <p:cNvPicPr>
            <a:picLocks noChangeAspect="1"/>
          </p:cNvPicPr>
          <p:nvPr/>
        </p:nvPicPr>
        <p:blipFill>
          <a:blip r:embed="rId2"/>
          <a:stretch>
            <a:fillRect/>
          </a:stretch>
        </p:blipFill>
        <p:spPr>
          <a:xfrm>
            <a:off x="6139467" y="224039"/>
            <a:ext cx="5420798" cy="3613865"/>
          </a:xfrm>
          <a:prstGeom prst="rect">
            <a:avLst/>
          </a:prstGeom>
        </p:spPr>
      </p:pic>
      <p:sp>
        <p:nvSpPr>
          <p:cNvPr id="5" name="Pravokotnik 4"/>
          <p:cNvSpPr/>
          <p:nvPr/>
        </p:nvSpPr>
        <p:spPr>
          <a:xfrm>
            <a:off x="645017" y="1051345"/>
            <a:ext cx="6096000" cy="2677656"/>
          </a:xfrm>
          <a:prstGeom prst="rect">
            <a:avLst/>
          </a:prstGeom>
        </p:spPr>
        <p:txBody>
          <a:bodyPr>
            <a:spAutoFit/>
          </a:bodyPr>
          <a:lstStyle/>
          <a:p>
            <a:r>
              <a:rPr lang="sl-SI" sz="2000" b="1" dirty="0">
                <a:solidFill>
                  <a:srgbClr val="FF0000"/>
                </a:solidFill>
                <a:latin typeface="Calibri" panose="020F0502020204030204" pitchFamily="34" charset="0"/>
                <a:ea typeface="Roboto" panose="02000000000000000000" pitchFamily="2" charset="0"/>
                <a:cs typeface="Roboto" panose="02000000000000000000" pitchFamily="2" charset="0"/>
              </a:rPr>
              <a:t>Za izdelavo zmaja potrebujete:</a:t>
            </a:r>
          </a:p>
          <a:p>
            <a:endParaRPr lang="sl-SI" sz="800" b="0" i="0" dirty="0" smtClean="0">
              <a:solidFill>
                <a:srgbClr val="444444"/>
              </a:solidFill>
              <a:effectLst/>
              <a:latin typeface="Calibri" panose="020F0502020204030204" pitchFamily="34" charset="0"/>
              <a:ea typeface="Roboto" panose="02000000000000000000" pitchFamily="2" charset="0"/>
              <a:cs typeface="Roboto" panose="02000000000000000000" pitchFamily="2" charset="0"/>
            </a:endParaRPr>
          </a:p>
          <a:p>
            <a:pPr>
              <a:buFont typeface="Arial" panose="020B0604020202020204" pitchFamily="34" charset="0"/>
              <a:buChar char="•"/>
            </a:pPr>
            <a:r>
              <a:rPr lang="sl-SI" sz="2000" dirty="0" smtClean="0">
                <a:solidFill>
                  <a:srgbClr val="444444"/>
                </a:solidFill>
                <a:latin typeface="Calibri" panose="020F0502020204030204" pitchFamily="34" charset="0"/>
                <a:ea typeface="Roboto" panose="02000000000000000000" pitchFamily="2" charset="0"/>
                <a:cs typeface="Roboto" panose="02000000000000000000" pitchFamily="2" charset="0"/>
              </a:rPr>
              <a:t> d</a:t>
            </a:r>
            <a:r>
              <a:rPr lang="sl-SI" sz="2000" b="0" i="0" dirty="0" smtClean="0">
                <a:solidFill>
                  <a:srgbClr val="444444"/>
                </a:solidFill>
                <a:effectLst/>
                <a:latin typeface="Calibri" panose="020F0502020204030204" pitchFamily="34" charset="0"/>
                <a:ea typeface="Roboto" panose="02000000000000000000" pitchFamily="2" charset="0"/>
                <a:cs typeface="Roboto" panose="02000000000000000000" pitchFamily="2" charset="0"/>
              </a:rPr>
              <a:t>ve veji ali palici,</a:t>
            </a:r>
          </a:p>
          <a:p>
            <a:pPr>
              <a:buFont typeface="Arial" panose="020B0604020202020204" pitchFamily="34" charset="0"/>
              <a:buChar char="•"/>
            </a:pPr>
            <a:r>
              <a:rPr lang="sl-SI" sz="2000" dirty="0" smtClean="0">
                <a:solidFill>
                  <a:srgbClr val="444444"/>
                </a:solidFill>
                <a:latin typeface="Calibri" panose="020F0502020204030204" pitchFamily="34" charset="0"/>
                <a:ea typeface="Roboto" panose="02000000000000000000" pitchFamily="2" charset="0"/>
                <a:cs typeface="Roboto" panose="02000000000000000000" pitchFamily="2" charset="0"/>
              </a:rPr>
              <a:t> p</a:t>
            </a:r>
            <a:r>
              <a:rPr lang="sl-SI" sz="2000" b="0" i="0" dirty="0" smtClean="0">
                <a:solidFill>
                  <a:srgbClr val="444444"/>
                </a:solidFill>
                <a:effectLst/>
                <a:latin typeface="Calibri" panose="020F0502020204030204" pitchFamily="34" charset="0"/>
                <a:ea typeface="Roboto" panose="02000000000000000000" pitchFamily="2" charset="0"/>
                <a:cs typeface="Roboto" panose="02000000000000000000" pitchFamily="2" charset="0"/>
              </a:rPr>
              <a:t>latno (naj bo čim lažje),</a:t>
            </a:r>
          </a:p>
          <a:p>
            <a:pPr>
              <a:buFont typeface="Arial" panose="020B0604020202020204" pitchFamily="34" charset="0"/>
              <a:buChar char="•"/>
            </a:pPr>
            <a:r>
              <a:rPr lang="sl-SI" sz="2000" dirty="0" smtClean="0">
                <a:solidFill>
                  <a:srgbClr val="444444"/>
                </a:solidFill>
                <a:latin typeface="Calibri" panose="020F0502020204030204" pitchFamily="34" charset="0"/>
                <a:ea typeface="Roboto" panose="02000000000000000000" pitchFamily="2" charset="0"/>
                <a:cs typeface="Roboto" panose="02000000000000000000" pitchFamily="2" charset="0"/>
              </a:rPr>
              <a:t> š</a:t>
            </a:r>
            <a:r>
              <a:rPr lang="sl-SI" sz="2000" b="0" i="0" dirty="0" smtClean="0">
                <a:solidFill>
                  <a:srgbClr val="444444"/>
                </a:solidFill>
                <a:effectLst/>
                <a:latin typeface="Calibri" panose="020F0502020204030204" pitchFamily="34" charset="0"/>
                <a:ea typeface="Roboto" panose="02000000000000000000" pitchFamily="2" charset="0"/>
                <a:cs typeface="Roboto" panose="02000000000000000000" pitchFamily="2" charset="0"/>
              </a:rPr>
              <a:t>karje,</a:t>
            </a:r>
          </a:p>
          <a:p>
            <a:pPr>
              <a:buFont typeface="Arial" panose="020B0604020202020204" pitchFamily="34" charset="0"/>
              <a:buChar char="•"/>
            </a:pPr>
            <a:r>
              <a:rPr lang="sl-SI" sz="2000" dirty="0" smtClean="0">
                <a:solidFill>
                  <a:srgbClr val="444444"/>
                </a:solidFill>
                <a:latin typeface="Calibri" panose="020F0502020204030204" pitchFamily="34" charset="0"/>
                <a:ea typeface="Roboto" panose="02000000000000000000" pitchFamily="2" charset="0"/>
                <a:cs typeface="Roboto" panose="02000000000000000000" pitchFamily="2" charset="0"/>
              </a:rPr>
              <a:t> v</a:t>
            </a:r>
            <a:r>
              <a:rPr lang="sl-SI" sz="2000" b="0" i="0" dirty="0" smtClean="0">
                <a:solidFill>
                  <a:srgbClr val="444444"/>
                </a:solidFill>
                <a:effectLst/>
                <a:latin typeface="Calibri" panose="020F0502020204030204" pitchFamily="34" charset="0"/>
                <a:ea typeface="Roboto" panose="02000000000000000000" pitchFamily="2" charset="0"/>
                <a:cs typeface="Roboto" panose="02000000000000000000" pitchFamily="2" charset="0"/>
              </a:rPr>
              <a:t>rtnarske škarje,</a:t>
            </a:r>
          </a:p>
          <a:p>
            <a:pPr>
              <a:buFont typeface="Arial" panose="020B0604020202020204" pitchFamily="34" charset="0"/>
              <a:buChar char="•"/>
            </a:pPr>
            <a:r>
              <a:rPr lang="sl-SI" sz="2000" dirty="0" smtClean="0">
                <a:solidFill>
                  <a:srgbClr val="444444"/>
                </a:solidFill>
                <a:latin typeface="Calibri" panose="020F0502020204030204" pitchFamily="34" charset="0"/>
                <a:ea typeface="Roboto" panose="02000000000000000000" pitchFamily="2" charset="0"/>
                <a:cs typeface="Roboto" panose="02000000000000000000" pitchFamily="2" charset="0"/>
              </a:rPr>
              <a:t> n</a:t>
            </a:r>
            <a:r>
              <a:rPr lang="sl-SI" sz="2000" b="0" i="0" dirty="0" smtClean="0">
                <a:solidFill>
                  <a:srgbClr val="444444"/>
                </a:solidFill>
                <a:effectLst/>
                <a:latin typeface="Calibri" panose="020F0502020204030204" pitchFamily="34" charset="0"/>
                <a:ea typeface="Roboto" panose="02000000000000000000" pitchFamily="2" charset="0"/>
                <a:cs typeface="Roboto" panose="02000000000000000000" pitchFamily="2" charset="0"/>
              </a:rPr>
              <a:t>ož,</a:t>
            </a:r>
          </a:p>
          <a:p>
            <a:pPr>
              <a:buFont typeface="Arial" panose="020B0604020202020204" pitchFamily="34" charset="0"/>
              <a:buChar char="•"/>
            </a:pPr>
            <a:r>
              <a:rPr lang="sl-SI" sz="2000" dirty="0" smtClean="0">
                <a:solidFill>
                  <a:srgbClr val="444444"/>
                </a:solidFill>
                <a:latin typeface="Calibri" panose="020F0502020204030204" pitchFamily="34" charset="0"/>
                <a:ea typeface="Roboto" panose="02000000000000000000" pitchFamily="2" charset="0"/>
                <a:cs typeface="Roboto" panose="02000000000000000000" pitchFamily="2" charset="0"/>
              </a:rPr>
              <a:t> v</a:t>
            </a:r>
            <a:r>
              <a:rPr lang="sl-SI" sz="2000" b="0" i="0" dirty="0" smtClean="0">
                <a:solidFill>
                  <a:srgbClr val="444444"/>
                </a:solidFill>
                <a:effectLst/>
                <a:latin typeface="Calibri" panose="020F0502020204030204" pitchFamily="34" charset="0"/>
                <a:ea typeface="Roboto" panose="02000000000000000000" pitchFamily="2" charset="0"/>
                <a:cs typeface="Roboto" panose="02000000000000000000" pitchFamily="2" charset="0"/>
              </a:rPr>
              <a:t>rvica,</a:t>
            </a:r>
          </a:p>
          <a:p>
            <a:pPr>
              <a:buFont typeface="Arial" panose="020B0604020202020204" pitchFamily="34" charset="0"/>
              <a:buChar char="•"/>
            </a:pPr>
            <a:r>
              <a:rPr lang="sl-SI" sz="2000" dirty="0" smtClean="0">
                <a:solidFill>
                  <a:srgbClr val="444444"/>
                </a:solidFill>
                <a:latin typeface="Calibri" panose="020F0502020204030204" pitchFamily="34" charset="0"/>
                <a:ea typeface="Roboto" panose="02000000000000000000" pitchFamily="2" charset="0"/>
                <a:cs typeface="Roboto" panose="02000000000000000000" pitchFamily="2" charset="0"/>
              </a:rPr>
              <a:t> l</a:t>
            </a:r>
            <a:r>
              <a:rPr lang="sl-SI" sz="2000" b="0" i="0" dirty="0" smtClean="0">
                <a:solidFill>
                  <a:srgbClr val="444444"/>
                </a:solidFill>
                <a:effectLst/>
                <a:latin typeface="Calibri" panose="020F0502020204030204" pitchFamily="34" charset="0"/>
                <a:ea typeface="Roboto" panose="02000000000000000000" pitchFamily="2" charset="0"/>
                <a:cs typeface="Roboto" panose="02000000000000000000" pitchFamily="2" charset="0"/>
              </a:rPr>
              <a:t>epilo.</a:t>
            </a:r>
            <a:endParaRPr lang="sl-SI" sz="2000" b="0" i="0" dirty="0">
              <a:solidFill>
                <a:srgbClr val="444444"/>
              </a:solidFill>
              <a:effectLst/>
              <a:latin typeface="Calibri" panose="020F0502020204030204" pitchFamily="34" charset="0"/>
              <a:ea typeface="Roboto" panose="02000000000000000000" pitchFamily="2" charset="0"/>
              <a:cs typeface="Roboto" panose="02000000000000000000" pitchFamily="2" charset="0"/>
            </a:endParaRPr>
          </a:p>
        </p:txBody>
      </p:sp>
      <p:pic>
        <p:nvPicPr>
          <p:cNvPr id="6" name="Slika 5"/>
          <p:cNvPicPr>
            <a:picLocks noChangeAspect="1"/>
          </p:cNvPicPr>
          <p:nvPr/>
        </p:nvPicPr>
        <p:blipFill>
          <a:blip r:embed="rId3"/>
          <a:stretch>
            <a:fillRect/>
          </a:stretch>
        </p:blipFill>
        <p:spPr>
          <a:xfrm>
            <a:off x="1854558" y="3837904"/>
            <a:ext cx="4048259" cy="2693568"/>
          </a:xfrm>
          <a:prstGeom prst="rect">
            <a:avLst/>
          </a:prstGeom>
        </p:spPr>
      </p:pic>
    </p:spTree>
    <p:extLst>
      <p:ext uri="{BB962C8B-B14F-4D97-AF65-F5344CB8AC3E}">
        <p14:creationId xmlns:p14="http://schemas.microsoft.com/office/powerpoint/2010/main" val="2809551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335924" y="280160"/>
            <a:ext cx="3064099" cy="4351338"/>
          </a:xfrm>
        </p:spPr>
        <p:txBody>
          <a:bodyPr>
            <a:normAutofit/>
          </a:bodyPr>
          <a:lstStyle/>
          <a:p>
            <a:pPr marL="0" indent="0">
              <a:buNone/>
            </a:pPr>
            <a:r>
              <a:rPr lang="sl-SI" sz="2000" b="1" dirty="0" smtClean="0">
                <a:solidFill>
                  <a:srgbClr val="FF0000"/>
                </a:solidFill>
                <a:latin typeface="Calibri" panose="020F0502020204030204" pitchFamily="34" charset="0"/>
                <a:ea typeface="Roboto" panose="02000000000000000000" pitchFamily="2" charset="0"/>
                <a:cs typeface="Roboto" panose="02000000000000000000" pitchFamily="2" charset="0"/>
              </a:rPr>
              <a:t>1.</a:t>
            </a:r>
            <a:r>
              <a:rPr lang="sl-SI" sz="2000" dirty="0" smtClean="0">
                <a:latin typeface="Calibri" panose="020F0502020204030204" pitchFamily="34" charset="0"/>
                <a:ea typeface="Roboto" panose="02000000000000000000" pitchFamily="2" charset="0"/>
                <a:cs typeface="Roboto" panose="02000000000000000000" pitchFamily="2" charset="0"/>
              </a:rPr>
              <a:t> Vzamemo </a:t>
            </a:r>
            <a:r>
              <a:rPr lang="sl-SI" sz="2000" dirty="0">
                <a:latin typeface="Calibri" panose="020F0502020204030204" pitchFamily="34" charset="0"/>
                <a:ea typeface="Roboto" panose="02000000000000000000" pitchFamily="2" charset="0"/>
                <a:cs typeface="Roboto" panose="02000000000000000000" pitchFamily="2" charset="0"/>
              </a:rPr>
              <a:t>dve veji poljubnih dolžin. Ena naj bo malenkost daljša od druge. Na krajši označimo sredino in ju prekrižamo tako, da sredino krajše postavimo na približno 2/3 daljše.</a:t>
            </a:r>
          </a:p>
        </p:txBody>
      </p:sp>
      <p:pic>
        <p:nvPicPr>
          <p:cNvPr id="4" name="Slika 3"/>
          <p:cNvPicPr>
            <a:picLocks noChangeAspect="1"/>
          </p:cNvPicPr>
          <p:nvPr/>
        </p:nvPicPr>
        <p:blipFill>
          <a:blip r:embed="rId2"/>
          <a:stretch>
            <a:fillRect/>
          </a:stretch>
        </p:blipFill>
        <p:spPr>
          <a:xfrm>
            <a:off x="3594508" y="280160"/>
            <a:ext cx="1935679" cy="2910625"/>
          </a:xfrm>
          <a:prstGeom prst="rect">
            <a:avLst/>
          </a:prstGeom>
        </p:spPr>
      </p:pic>
      <p:pic>
        <p:nvPicPr>
          <p:cNvPr id="6" name="Slika 5"/>
          <p:cNvPicPr>
            <a:picLocks noChangeAspect="1"/>
          </p:cNvPicPr>
          <p:nvPr/>
        </p:nvPicPr>
        <p:blipFill>
          <a:blip r:embed="rId3"/>
          <a:stretch>
            <a:fillRect/>
          </a:stretch>
        </p:blipFill>
        <p:spPr>
          <a:xfrm>
            <a:off x="1083791" y="4189323"/>
            <a:ext cx="3478556" cy="2314508"/>
          </a:xfrm>
          <a:prstGeom prst="rect">
            <a:avLst/>
          </a:prstGeom>
        </p:spPr>
      </p:pic>
      <p:sp>
        <p:nvSpPr>
          <p:cNvPr id="7" name="Pravokotnik 6"/>
          <p:cNvSpPr/>
          <p:nvPr/>
        </p:nvSpPr>
        <p:spPr>
          <a:xfrm>
            <a:off x="442449" y="3757619"/>
            <a:ext cx="5056384" cy="400110"/>
          </a:xfrm>
          <a:prstGeom prst="rect">
            <a:avLst/>
          </a:prstGeom>
        </p:spPr>
        <p:txBody>
          <a:bodyPr wrap="none">
            <a:spAutoFit/>
          </a:bodyPr>
          <a:lstStyle/>
          <a:p>
            <a:r>
              <a:rPr lang="sl-SI" sz="2000" b="1" dirty="0" smtClean="0">
                <a:solidFill>
                  <a:srgbClr val="FF0000"/>
                </a:solidFill>
                <a:latin typeface="Calibri" panose="020F0502020204030204" pitchFamily="34" charset="0"/>
                <a:ea typeface="Roboto" panose="02000000000000000000" pitchFamily="2" charset="0"/>
                <a:cs typeface="Roboto" panose="02000000000000000000" pitchFamily="2" charset="0"/>
              </a:rPr>
              <a:t>2.</a:t>
            </a:r>
            <a:r>
              <a:rPr lang="sl-SI" sz="2000" dirty="0" smtClean="0">
                <a:latin typeface="Calibri" panose="020F0502020204030204" pitchFamily="34" charset="0"/>
                <a:ea typeface="Roboto" panose="02000000000000000000" pitchFamily="2" charset="0"/>
                <a:cs typeface="Roboto" panose="02000000000000000000" pitchFamily="2" charset="0"/>
              </a:rPr>
              <a:t> Kjer se veji križata ju trdno zavežemo skupaj.</a:t>
            </a:r>
            <a:endParaRPr lang="sl-SI" sz="2000" dirty="0">
              <a:latin typeface="Calibri" panose="020F0502020204030204" pitchFamily="34" charset="0"/>
              <a:ea typeface="Roboto" panose="02000000000000000000" pitchFamily="2" charset="0"/>
              <a:cs typeface="Roboto" panose="02000000000000000000" pitchFamily="2" charset="0"/>
            </a:endParaRPr>
          </a:p>
        </p:txBody>
      </p:sp>
      <p:sp>
        <p:nvSpPr>
          <p:cNvPr id="8" name="Pravokotnik 7"/>
          <p:cNvSpPr/>
          <p:nvPr/>
        </p:nvSpPr>
        <p:spPr>
          <a:xfrm>
            <a:off x="5816958" y="280160"/>
            <a:ext cx="6096000" cy="707886"/>
          </a:xfrm>
          <a:prstGeom prst="rect">
            <a:avLst/>
          </a:prstGeom>
        </p:spPr>
        <p:txBody>
          <a:bodyPr>
            <a:spAutoFit/>
          </a:bodyPr>
          <a:lstStyle/>
          <a:p>
            <a:r>
              <a:rPr lang="sl-SI" sz="2000" b="1" dirty="0" smtClean="0">
                <a:solidFill>
                  <a:srgbClr val="FF0000"/>
                </a:solidFill>
                <a:latin typeface="Calibri" panose="020F0502020204030204" pitchFamily="34" charset="0"/>
                <a:ea typeface="Roboto" panose="02000000000000000000" pitchFamily="2" charset="0"/>
                <a:cs typeface="Roboto" panose="02000000000000000000" pitchFamily="2" charset="0"/>
              </a:rPr>
              <a:t>3.</a:t>
            </a:r>
            <a:r>
              <a:rPr lang="sl-SI" sz="2000" dirty="0" smtClean="0">
                <a:latin typeface="Calibri" panose="020F0502020204030204" pitchFamily="34" charset="0"/>
                <a:ea typeface="Roboto" panose="02000000000000000000" pitchFamily="2" charset="0"/>
                <a:cs typeface="Roboto" panose="02000000000000000000" pitchFamily="2" charset="0"/>
              </a:rPr>
              <a:t> Na koncih vsake veje naredimo rez z nožem. Rez naj bo dovolj globok, da lahko vstavimo vrvico.</a:t>
            </a:r>
            <a:endParaRPr lang="sl-SI" sz="2000" dirty="0">
              <a:latin typeface="Calibri" panose="020F0502020204030204" pitchFamily="34" charset="0"/>
              <a:ea typeface="Roboto" panose="02000000000000000000" pitchFamily="2" charset="0"/>
              <a:cs typeface="Roboto" panose="02000000000000000000" pitchFamily="2" charset="0"/>
            </a:endParaRPr>
          </a:p>
        </p:txBody>
      </p:sp>
      <p:pic>
        <p:nvPicPr>
          <p:cNvPr id="9" name="Slika 8"/>
          <p:cNvPicPr>
            <a:picLocks noChangeAspect="1"/>
          </p:cNvPicPr>
          <p:nvPr/>
        </p:nvPicPr>
        <p:blipFill>
          <a:blip r:embed="rId4"/>
          <a:stretch>
            <a:fillRect/>
          </a:stretch>
        </p:blipFill>
        <p:spPr>
          <a:xfrm>
            <a:off x="7046448" y="995362"/>
            <a:ext cx="3299579" cy="2195423"/>
          </a:xfrm>
          <a:prstGeom prst="rect">
            <a:avLst/>
          </a:prstGeom>
        </p:spPr>
      </p:pic>
      <p:sp>
        <p:nvSpPr>
          <p:cNvPr id="10" name="Pravokotnik 9"/>
          <p:cNvSpPr/>
          <p:nvPr/>
        </p:nvSpPr>
        <p:spPr>
          <a:xfrm>
            <a:off x="5648237" y="3331737"/>
            <a:ext cx="6096000" cy="1015663"/>
          </a:xfrm>
          <a:prstGeom prst="rect">
            <a:avLst/>
          </a:prstGeom>
        </p:spPr>
        <p:txBody>
          <a:bodyPr>
            <a:spAutoFit/>
          </a:bodyPr>
          <a:lstStyle/>
          <a:p>
            <a:r>
              <a:rPr lang="sl-SI" sz="2000" b="1" dirty="0" smtClean="0">
                <a:solidFill>
                  <a:srgbClr val="FF0000"/>
                </a:solidFill>
                <a:latin typeface="Calibri" panose="020F0502020204030204" pitchFamily="34" charset="0"/>
                <a:ea typeface="Roboto" panose="02000000000000000000" pitchFamily="2" charset="0"/>
                <a:cs typeface="Roboto" panose="02000000000000000000" pitchFamily="2" charset="0"/>
              </a:rPr>
              <a:t>4. </a:t>
            </a:r>
            <a:r>
              <a:rPr lang="sl-SI" sz="2000" dirty="0" smtClean="0">
                <a:latin typeface="Calibri" panose="020F0502020204030204" pitchFamily="34" charset="0"/>
                <a:ea typeface="Roboto" panose="02000000000000000000" pitchFamily="2" charset="0"/>
                <a:cs typeface="Roboto" panose="02000000000000000000" pitchFamily="2" charset="0"/>
              </a:rPr>
              <a:t>Skozi zareze vstavimo okrog celotnega ogrodja vrvico in jo zategnemo, da bo trdno. Pazimo, da ostaneta veji pravokotni.</a:t>
            </a:r>
            <a:endParaRPr lang="sl-SI" sz="2000" dirty="0">
              <a:latin typeface="Calibri" panose="020F0502020204030204" pitchFamily="34" charset="0"/>
              <a:ea typeface="Roboto" panose="02000000000000000000" pitchFamily="2" charset="0"/>
              <a:cs typeface="Roboto" panose="02000000000000000000" pitchFamily="2" charset="0"/>
            </a:endParaRPr>
          </a:p>
        </p:txBody>
      </p:sp>
      <p:pic>
        <p:nvPicPr>
          <p:cNvPr id="11" name="Slika 10"/>
          <p:cNvPicPr>
            <a:picLocks noChangeAspect="1"/>
          </p:cNvPicPr>
          <p:nvPr/>
        </p:nvPicPr>
        <p:blipFill>
          <a:blip r:embed="rId5"/>
          <a:stretch>
            <a:fillRect/>
          </a:stretch>
        </p:blipFill>
        <p:spPr>
          <a:xfrm>
            <a:off x="7462987" y="4026492"/>
            <a:ext cx="1835559" cy="2760077"/>
          </a:xfrm>
          <a:prstGeom prst="rect">
            <a:avLst/>
          </a:prstGeom>
        </p:spPr>
      </p:pic>
    </p:spTree>
    <p:extLst>
      <p:ext uri="{BB962C8B-B14F-4D97-AF65-F5344CB8AC3E}">
        <p14:creationId xmlns:p14="http://schemas.microsoft.com/office/powerpoint/2010/main" val="2559039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407831" y="439909"/>
            <a:ext cx="3365679" cy="1323439"/>
          </a:xfrm>
          <a:prstGeom prst="rect">
            <a:avLst/>
          </a:prstGeom>
        </p:spPr>
        <p:txBody>
          <a:bodyPr wrap="square">
            <a:spAutoFit/>
          </a:bodyPr>
          <a:lstStyle/>
          <a:p>
            <a:r>
              <a:rPr lang="sl-SI" sz="2000" b="1" dirty="0" smtClean="0">
                <a:solidFill>
                  <a:srgbClr val="FF0000"/>
                </a:solidFill>
                <a:latin typeface="Calibri" panose="020F0502020204030204" pitchFamily="34" charset="0"/>
                <a:ea typeface="Roboto" panose="02000000000000000000" pitchFamily="2" charset="0"/>
                <a:cs typeface="Roboto" panose="02000000000000000000" pitchFamily="2" charset="0"/>
              </a:rPr>
              <a:t>5</a:t>
            </a:r>
            <a:r>
              <a:rPr lang="sl-SI" sz="2000" dirty="0" smtClean="0">
                <a:latin typeface="Calibri" panose="020F0502020204030204" pitchFamily="34" charset="0"/>
                <a:ea typeface="Roboto" panose="02000000000000000000" pitchFamily="2" charset="0"/>
                <a:cs typeface="Roboto" panose="02000000000000000000" pitchFamily="2" charset="0"/>
              </a:rPr>
              <a:t>. Ogrodje postavimo na platno in ga izrežemo. Platno naj bo nekoliko centimetrov večje, kot je ogrodje.</a:t>
            </a:r>
            <a:endParaRPr lang="sl-SI" sz="2000" dirty="0">
              <a:latin typeface="Calibri" panose="020F0502020204030204" pitchFamily="34" charset="0"/>
              <a:ea typeface="Roboto" panose="02000000000000000000" pitchFamily="2" charset="0"/>
              <a:cs typeface="Roboto" panose="02000000000000000000" pitchFamily="2" charset="0"/>
            </a:endParaRPr>
          </a:p>
        </p:txBody>
      </p:sp>
      <p:pic>
        <p:nvPicPr>
          <p:cNvPr id="3" name="Slika 2"/>
          <p:cNvPicPr>
            <a:picLocks noChangeAspect="1"/>
          </p:cNvPicPr>
          <p:nvPr/>
        </p:nvPicPr>
        <p:blipFill>
          <a:blip r:embed="rId2"/>
          <a:stretch>
            <a:fillRect/>
          </a:stretch>
        </p:blipFill>
        <p:spPr>
          <a:xfrm>
            <a:off x="407831" y="1944710"/>
            <a:ext cx="2697960" cy="4056845"/>
          </a:xfrm>
          <a:prstGeom prst="rect">
            <a:avLst/>
          </a:prstGeom>
        </p:spPr>
      </p:pic>
      <p:sp>
        <p:nvSpPr>
          <p:cNvPr id="4" name="Pravokotnik 3"/>
          <p:cNvSpPr/>
          <p:nvPr/>
        </p:nvSpPr>
        <p:spPr>
          <a:xfrm>
            <a:off x="4580586" y="439909"/>
            <a:ext cx="3005070" cy="1631216"/>
          </a:xfrm>
          <a:prstGeom prst="rect">
            <a:avLst/>
          </a:prstGeom>
        </p:spPr>
        <p:txBody>
          <a:bodyPr wrap="square">
            <a:spAutoFit/>
          </a:bodyPr>
          <a:lstStyle/>
          <a:p>
            <a:r>
              <a:rPr lang="sl-SI" sz="2000" b="1" dirty="0" smtClean="0">
                <a:solidFill>
                  <a:srgbClr val="FF0000"/>
                </a:solidFill>
                <a:latin typeface="Calibri" panose="020F0502020204030204" pitchFamily="34" charset="0"/>
                <a:ea typeface="Roboto" panose="02000000000000000000" pitchFamily="2" charset="0"/>
                <a:cs typeface="Roboto" panose="02000000000000000000" pitchFamily="2" charset="0"/>
              </a:rPr>
              <a:t>6.</a:t>
            </a:r>
            <a:r>
              <a:rPr lang="sl-SI" sz="2000" dirty="0" smtClean="0">
                <a:latin typeface="Calibri" panose="020F0502020204030204" pitchFamily="34" charset="0"/>
                <a:ea typeface="Roboto" panose="02000000000000000000" pitchFamily="2" charset="0"/>
                <a:cs typeface="Roboto" panose="02000000000000000000" pitchFamily="2" charset="0"/>
              </a:rPr>
              <a:t> Robove platna namažemo z lepilom in platno zalepimo čez vrvico, da se sprime. Počakamo, da se lepilo posuši.</a:t>
            </a:r>
            <a:endParaRPr lang="sl-SI" sz="2000" dirty="0">
              <a:latin typeface="Calibri" panose="020F0502020204030204" pitchFamily="34" charset="0"/>
              <a:ea typeface="Roboto" panose="02000000000000000000" pitchFamily="2" charset="0"/>
              <a:cs typeface="Roboto" panose="02000000000000000000" pitchFamily="2" charset="0"/>
            </a:endParaRPr>
          </a:p>
        </p:txBody>
      </p:sp>
      <p:pic>
        <p:nvPicPr>
          <p:cNvPr id="5" name="Slika 4"/>
          <p:cNvPicPr>
            <a:picLocks noChangeAspect="1"/>
          </p:cNvPicPr>
          <p:nvPr/>
        </p:nvPicPr>
        <p:blipFill>
          <a:blip r:embed="rId3"/>
          <a:stretch>
            <a:fillRect/>
          </a:stretch>
        </p:blipFill>
        <p:spPr>
          <a:xfrm>
            <a:off x="4353060" y="2176530"/>
            <a:ext cx="2709713" cy="4074517"/>
          </a:xfrm>
          <a:prstGeom prst="rect">
            <a:avLst/>
          </a:prstGeom>
        </p:spPr>
      </p:pic>
      <p:sp>
        <p:nvSpPr>
          <p:cNvPr id="6" name="Pravokotnik 5"/>
          <p:cNvSpPr/>
          <p:nvPr/>
        </p:nvSpPr>
        <p:spPr>
          <a:xfrm>
            <a:off x="7896463" y="439909"/>
            <a:ext cx="3932350" cy="2554545"/>
          </a:xfrm>
          <a:prstGeom prst="rect">
            <a:avLst/>
          </a:prstGeom>
        </p:spPr>
        <p:txBody>
          <a:bodyPr wrap="square">
            <a:spAutoFit/>
          </a:bodyPr>
          <a:lstStyle/>
          <a:p>
            <a:r>
              <a:rPr lang="sl-SI" sz="2000" b="1" dirty="0" smtClean="0">
                <a:solidFill>
                  <a:srgbClr val="FF0000"/>
                </a:solidFill>
                <a:latin typeface="Calibri" panose="020F0502020204030204" pitchFamily="34" charset="0"/>
                <a:ea typeface="Roboto" panose="02000000000000000000" pitchFamily="2" charset="0"/>
                <a:cs typeface="Roboto" panose="02000000000000000000" pitchFamily="2" charset="0"/>
              </a:rPr>
              <a:t>7.</a:t>
            </a:r>
            <a:r>
              <a:rPr lang="sl-SI" sz="2000" dirty="0" smtClean="0">
                <a:latin typeface="Calibri" panose="020F0502020204030204" pitchFamily="34" charset="0"/>
                <a:ea typeface="Roboto" panose="02000000000000000000" pitchFamily="2" charset="0"/>
                <a:cs typeface="Roboto" panose="02000000000000000000" pitchFamily="2" charset="0"/>
              </a:rPr>
              <a:t> Med tem, ko čakamo, da se lepilo posuši, lahko na spodnji konec zmaja zavežemo vrvico, na kateri naredimo zmajev rep tako, da narežemo poljubno široke in poljubno dolge trakove in jih s preprostim vozlom zavežemo na vrvico.</a:t>
            </a:r>
            <a:endParaRPr lang="sl-SI" sz="2000" dirty="0">
              <a:latin typeface="Calibri" panose="020F0502020204030204" pitchFamily="34" charset="0"/>
              <a:ea typeface="Roboto" panose="02000000000000000000" pitchFamily="2" charset="0"/>
              <a:cs typeface="Roboto" panose="02000000000000000000" pitchFamily="2" charset="0"/>
            </a:endParaRPr>
          </a:p>
        </p:txBody>
      </p:sp>
      <p:pic>
        <p:nvPicPr>
          <p:cNvPr id="7" name="Slika 6"/>
          <p:cNvPicPr>
            <a:picLocks noChangeAspect="1"/>
          </p:cNvPicPr>
          <p:nvPr/>
        </p:nvPicPr>
        <p:blipFill>
          <a:blip r:embed="rId4"/>
          <a:stretch>
            <a:fillRect/>
          </a:stretch>
        </p:blipFill>
        <p:spPr>
          <a:xfrm>
            <a:off x="8451710" y="2994454"/>
            <a:ext cx="2274837" cy="3420606"/>
          </a:xfrm>
          <a:prstGeom prst="rect">
            <a:avLst/>
          </a:prstGeom>
        </p:spPr>
      </p:pic>
    </p:spTree>
    <p:extLst>
      <p:ext uri="{BB962C8B-B14F-4D97-AF65-F5344CB8AC3E}">
        <p14:creationId xmlns:p14="http://schemas.microsoft.com/office/powerpoint/2010/main" val="349834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279043" y="323791"/>
            <a:ext cx="6096000" cy="2246769"/>
          </a:xfrm>
          <a:prstGeom prst="rect">
            <a:avLst/>
          </a:prstGeom>
        </p:spPr>
        <p:txBody>
          <a:bodyPr>
            <a:spAutoFit/>
          </a:bodyPr>
          <a:lstStyle/>
          <a:p>
            <a:r>
              <a:rPr lang="sl-SI" sz="2000" b="1" dirty="0" smtClean="0">
                <a:solidFill>
                  <a:srgbClr val="FF0000"/>
                </a:solidFill>
                <a:latin typeface="Calibri" panose="020F0502020204030204" pitchFamily="34" charset="0"/>
                <a:ea typeface="Roboto" panose="02000000000000000000" pitchFamily="2" charset="0"/>
                <a:cs typeface="Roboto" panose="02000000000000000000" pitchFamily="2" charset="0"/>
              </a:rPr>
              <a:t>8.</a:t>
            </a:r>
            <a:r>
              <a:rPr lang="sl-SI" sz="2000" dirty="0" smtClean="0">
                <a:latin typeface="Calibri" panose="020F0502020204030204" pitchFamily="34" charset="0"/>
                <a:ea typeface="Roboto" panose="02000000000000000000" pitchFamily="2" charset="0"/>
                <a:cs typeface="Roboto" panose="02000000000000000000" pitchFamily="2" charset="0"/>
              </a:rPr>
              <a:t> Ko se lepilo posuši, na sredini zmaja zavežemo vrvico in jo ovijemo okrog ostanka veje ali poljubnega lesenega koščka, da bomo lažje upravljali z njim. Namesto ene vrvice na sredini lahko zavežemo dve vrvici na desni in levi konec zmaja, da ga bomo lahko upravljali z obema rokama. Vrvica naj bo daljša, da bo lahko zmaj poletel visoko k oblakom.</a:t>
            </a:r>
            <a:endParaRPr lang="sl-SI" sz="2000" dirty="0">
              <a:latin typeface="Calibri" panose="020F0502020204030204" pitchFamily="34" charset="0"/>
              <a:ea typeface="Roboto" panose="02000000000000000000" pitchFamily="2" charset="0"/>
              <a:cs typeface="Roboto" panose="02000000000000000000" pitchFamily="2" charset="0"/>
            </a:endParaRPr>
          </a:p>
        </p:txBody>
      </p:sp>
      <p:pic>
        <p:nvPicPr>
          <p:cNvPr id="3" name="Slika 2"/>
          <p:cNvPicPr>
            <a:picLocks noChangeAspect="1"/>
          </p:cNvPicPr>
          <p:nvPr/>
        </p:nvPicPr>
        <p:blipFill>
          <a:blip r:embed="rId2"/>
          <a:stretch>
            <a:fillRect/>
          </a:stretch>
        </p:blipFill>
        <p:spPr>
          <a:xfrm>
            <a:off x="1048933" y="2536754"/>
            <a:ext cx="2791288" cy="4197179"/>
          </a:xfrm>
          <a:prstGeom prst="rect">
            <a:avLst/>
          </a:prstGeom>
        </p:spPr>
      </p:pic>
      <p:pic>
        <p:nvPicPr>
          <p:cNvPr id="4" name="Slika 3"/>
          <p:cNvPicPr>
            <a:picLocks noChangeAspect="1"/>
          </p:cNvPicPr>
          <p:nvPr/>
        </p:nvPicPr>
        <p:blipFill>
          <a:blip r:embed="rId3"/>
          <a:stretch>
            <a:fillRect/>
          </a:stretch>
        </p:blipFill>
        <p:spPr>
          <a:xfrm>
            <a:off x="7855701" y="2226327"/>
            <a:ext cx="3071511" cy="4417454"/>
          </a:xfrm>
          <a:prstGeom prst="rect">
            <a:avLst/>
          </a:prstGeom>
        </p:spPr>
      </p:pic>
      <p:sp>
        <p:nvSpPr>
          <p:cNvPr id="5" name="Pravokotnik 4"/>
          <p:cNvSpPr/>
          <p:nvPr/>
        </p:nvSpPr>
        <p:spPr>
          <a:xfrm>
            <a:off x="7169239" y="1727796"/>
            <a:ext cx="6096000" cy="400110"/>
          </a:xfrm>
          <a:prstGeom prst="rect">
            <a:avLst/>
          </a:prstGeom>
        </p:spPr>
        <p:txBody>
          <a:bodyPr>
            <a:spAutoFit/>
          </a:bodyPr>
          <a:lstStyle/>
          <a:p>
            <a:r>
              <a:rPr lang="sl-SI" sz="2000" b="1" dirty="0" smtClean="0">
                <a:solidFill>
                  <a:srgbClr val="FF0000"/>
                </a:solidFill>
                <a:latin typeface="Calibri" panose="020F0502020204030204" pitchFamily="34" charset="0"/>
                <a:ea typeface="Roboto" panose="02000000000000000000" pitchFamily="2" charset="0"/>
                <a:cs typeface="Roboto" panose="02000000000000000000" pitchFamily="2" charset="0"/>
              </a:rPr>
              <a:t>9.</a:t>
            </a:r>
            <a:r>
              <a:rPr lang="sl-SI" sz="2000" dirty="0" smtClean="0">
                <a:latin typeface="Calibri" panose="020F0502020204030204" pitchFamily="34" charset="0"/>
                <a:ea typeface="Roboto" panose="02000000000000000000" pitchFamily="2" charset="0"/>
                <a:cs typeface="Roboto" panose="02000000000000000000" pitchFamily="2" charset="0"/>
              </a:rPr>
              <a:t> Počakamo veter in ga spustimo v nebo.</a:t>
            </a:r>
            <a:endParaRPr lang="sl-SI" sz="2000" dirty="0">
              <a:latin typeface="Calibri" panose="020F0502020204030204" pitchFamily="34" charset="0"/>
              <a:ea typeface="Roboto" panose="02000000000000000000" pitchFamily="2" charset="0"/>
              <a:cs typeface="Roboto" panose="02000000000000000000" pitchFamily="2" charset="0"/>
            </a:endParaRPr>
          </a:p>
        </p:txBody>
      </p:sp>
      <p:sp>
        <p:nvSpPr>
          <p:cNvPr id="6" name="Pravokotnik 5"/>
          <p:cNvSpPr/>
          <p:nvPr/>
        </p:nvSpPr>
        <p:spPr>
          <a:xfrm>
            <a:off x="3840221" y="6580045"/>
            <a:ext cx="4344587" cy="307777"/>
          </a:xfrm>
          <a:prstGeom prst="rect">
            <a:avLst/>
          </a:prstGeom>
        </p:spPr>
        <p:txBody>
          <a:bodyPr wrap="none">
            <a:spAutoFit/>
          </a:bodyPr>
          <a:lstStyle/>
          <a:p>
            <a:r>
              <a:rPr lang="sl-SI" sz="1400" dirty="0" smtClean="0"/>
              <a:t>https://ustvarjalneroke.si/diy-zmaj-za-spuscanje-v-vetru/</a:t>
            </a:r>
            <a:endParaRPr lang="sl-SI" sz="1400" dirty="0"/>
          </a:p>
        </p:txBody>
      </p:sp>
    </p:spTree>
    <p:extLst>
      <p:ext uri="{BB962C8B-B14F-4D97-AF65-F5344CB8AC3E}">
        <p14:creationId xmlns:p14="http://schemas.microsoft.com/office/powerpoint/2010/main" val="2055474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p:cNvPicPr>
            <a:picLocks noChangeAspect="1"/>
          </p:cNvPicPr>
          <p:nvPr/>
        </p:nvPicPr>
        <p:blipFill>
          <a:blip r:embed="rId2"/>
          <a:stretch>
            <a:fillRect/>
          </a:stretch>
        </p:blipFill>
        <p:spPr>
          <a:xfrm>
            <a:off x="668261" y="215231"/>
            <a:ext cx="10833279" cy="5416640"/>
          </a:xfrm>
          <a:prstGeom prst="rect">
            <a:avLst/>
          </a:prstGeom>
        </p:spPr>
      </p:pic>
      <p:sp>
        <p:nvSpPr>
          <p:cNvPr id="2" name="Naslov 1"/>
          <p:cNvSpPr>
            <a:spLocks noGrp="1"/>
          </p:cNvSpPr>
          <p:nvPr>
            <p:ph type="title"/>
          </p:nvPr>
        </p:nvSpPr>
        <p:spPr>
          <a:xfrm>
            <a:off x="977684" y="2422688"/>
            <a:ext cx="10515600" cy="1325563"/>
          </a:xfrm>
        </p:spPr>
        <p:txBody>
          <a:bodyPr/>
          <a:lstStyle/>
          <a:p>
            <a:pPr algn="ctr"/>
            <a:r>
              <a:rPr lang="sl-SI" b="1" i="1" dirty="0" smtClean="0"/>
              <a:t> </a:t>
            </a:r>
            <a:r>
              <a:rPr lang="sl-SI" b="1" i="1" dirty="0" smtClean="0">
                <a:solidFill>
                  <a:srgbClr val="FFFF00"/>
                </a:solidFill>
                <a:effectLst>
                  <a:outerShdw blurRad="38100" dist="38100" dir="2700000" algn="tl">
                    <a:srgbClr val="000000">
                      <a:alpha val="43137"/>
                    </a:srgbClr>
                  </a:outerShdw>
                </a:effectLst>
                <a:latin typeface="Calibri" panose="020F0502020204030204" pitchFamily="34" charset="0"/>
              </a:rPr>
              <a:t>ŠE MALO VETRA IN</a:t>
            </a:r>
            <a:br>
              <a:rPr lang="sl-SI" b="1" i="1" dirty="0" smtClean="0">
                <a:solidFill>
                  <a:srgbClr val="FFFF00"/>
                </a:solidFill>
                <a:effectLst>
                  <a:outerShdw blurRad="38100" dist="38100" dir="2700000" algn="tl">
                    <a:srgbClr val="000000">
                      <a:alpha val="43137"/>
                    </a:srgbClr>
                  </a:outerShdw>
                </a:effectLst>
                <a:latin typeface="Calibri" panose="020F0502020204030204" pitchFamily="34" charset="0"/>
              </a:rPr>
            </a:br>
            <a:r>
              <a:rPr lang="sl-SI" b="1" i="1" dirty="0" smtClean="0">
                <a:solidFill>
                  <a:srgbClr val="FFFF00"/>
                </a:solidFill>
                <a:effectLst>
                  <a:outerShdw blurRad="38100" dist="38100" dir="2700000" algn="tl">
                    <a:srgbClr val="000000">
                      <a:alpha val="43137"/>
                    </a:srgbClr>
                  </a:outerShdw>
                </a:effectLst>
                <a:latin typeface="Calibri" panose="020F0502020204030204" pitchFamily="34" charset="0"/>
              </a:rPr>
              <a:t>NAJ VAŠI ZMAJI POLETIJO V NEBO …</a:t>
            </a:r>
            <a:endParaRPr lang="sl-SI" b="1" i="1"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4" name="PoljeZBesedilom 3"/>
          <p:cNvSpPr txBox="1"/>
          <p:nvPr/>
        </p:nvSpPr>
        <p:spPr>
          <a:xfrm>
            <a:off x="8457127" y="6387921"/>
            <a:ext cx="3734873" cy="307777"/>
          </a:xfrm>
          <a:prstGeom prst="rect">
            <a:avLst/>
          </a:prstGeom>
          <a:noFill/>
        </p:spPr>
        <p:txBody>
          <a:bodyPr wrap="square" rtlCol="0">
            <a:spAutoFit/>
          </a:bodyPr>
          <a:lstStyle/>
          <a:p>
            <a:r>
              <a:rPr lang="sl-SI" sz="1400" b="1" dirty="0" smtClean="0"/>
              <a:t>OŠ Frana Erjavca, 5. C, Šolsko leto 2019/2020 </a:t>
            </a:r>
            <a:endParaRPr lang="sl-SI" sz="1400" b="1" dirty="0"/>
          </a:p>
        </p:txBody>
      </p:sp>
      <p:pic>
        <p:nvPicPr>
          <p:cNvPr id="7" name="Slika 6"/>
          <p:cNvPicPr>
            <a:picLocks noChangeAspect="1"/>
          </p:cNvPicPr>
          <p:nvPr/>
        </p:nvPicPr>
        <p:blipFill>
          <a:blip r:embed="rId3"/>
          <a:stretch>
            <a:fillRect/>
          </a:stretch>
        </p:blipFill>
        <p:spPr>
          <a:xfrm>
            <a:off x="1228858" y="5715245"/>
            <a:ext cx="1193745" cy="1142755"/>
          </a:xfrm>
          <a:prstGeom prst="rect">
            <a:avLst/>
          </a:prstGeom>
        </p:spPr>
      </p:pic>
      <p:sp>
        <p:nvSpPr>
          <p:cNvPr id="3" name="Pravokotnik 2"/>
          <p:cNvSpPr/>
          <p:nvPr/>
        </p:nvSpPr>
        <p:spPr>
          <a:xfrm>
            <a:off x="8767923" y="5724876"/>
            <a:ext cx="2778325" cy="230832"/>
          </a:xfrm>
          <a:prstGeom prst="rect">
            <a:avLst/>
          </a:prstGeom>
        </p:spPr>
        <p:txBody>
          <a:bodyPr wrap="none">
            <a:spAutoFit/>
          </a:bodyPr>
          <a:lstStyle/>
          <a:p>
            <a:r>
              <a:rPr lang="sl-SI" sz="900" dirty="0"/>
              <a:t>https://www.google.com/search?q=sky&amp;rlz=1C1AVSA_</a:t>
            </a:r>
          </a:p>
        </p:txBody>
      </p:sp>
      <p:sp>
        <p:nvSpPr>
          <p:cNvPr id="5" name="Oblak 4"/>
          <p:cNvSpPr/>
          <p:nvPr/>
        </p:nvSpPr>
        <p:spPr>
          <a:xfrm>
            <a:off x="3640590" y="5710048"/>
            <a:ext cx="3777641" cy="985650"/>
          </a:xfrm>
          <a:prstGeom prst="cloudCallout">
            <a:avLst>
              <a:gd name="adj1" fmla="val -79825"/>
              <a:gd name="adj2" fmla="val 24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smtClean="0"/>
              <a:t>PRIŠEL/PRIŠLA SI DO KONCA. </a:t>
            </a:r>
            <a:r>
              <a:rPr lang="sl-SI" b="1" dirty="0" smtClean="0">
                <a:sym typeface="Wingdings" panose="05000000000000000000" pitchFamily="2" charset="2"/>
              </a:rPr>
              <a:t></a:t>
            </a:r>
            <a:endParaRPr lang="sl-SI" b="1" dirty="0"/>
          </a:p>
        </p:txBody>
      </p:sp>
    </p:spTree>
    <p:extLst>
      <p:ext uri="{BB962C8B-B14F-4D97-AF65-F5344CB8AC3E}">
        <p14:creationId xmlns:p14="http://schemas.microsoft.com/office/powerpoint/2010/main" val="1824783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42010" y="716914"/>
            <a:ext cx="10515600" cy="1303021"/>
          </a:xfrm>
        </p:spPr>
        <p:txBody>
          <a:bodyPr>
            <a:noAutofit/>
          </a:bodyPr>
          <a:lstStyle/>
          <a:p>
            <a:pPr>
              <a:lnSpc>
                <a:spcPct val="150000"/>
              </a:lnSpc>
            </a:pPr>
            <a:r>
              <a:rPr lang="sl-SI" sz="3600" dirty="0" smtClean="0">
                <a:latin typeface="+mn-lt"/>
              </a:rPr>
              <a:t>Dragi učenci.</a:t>
            </a:r>
            <a:br>
              <a:rPr lang="sl-SI" sz="3600" dirty="0" smtClean="0">
                <a:latin typeface="+mn-lt"/>
              </a:rPr>
            </a:br>
            <a:r>
              <a:rPr lang="sl-SI" sz="2800" dirty="0" smtClean="0">
                <a:latin typeface="+mn-lt"/>
              </a:rPr>
              <a:t>Prepričana sem, da ste ugotovili kaj je vaša likovna naloga.</a:t>
            </a:r>
            <a:endParaRPr lang="sl-SI" sz="2800" dirty="0">
              <a:latin typeface="+mn-lt"/>
            </a:endParaRPr>
          </a:p>
        </p:txBody>
      </p:sp>
      <p:sp>
        <p:nvSpPr>
          <p:cNvPr id="3" name="Označba mesta vsebine 2"/>
          <p:cNvSpPr>
            <a:spLocks noGrp="1"/>
          </p:cNvSpPr>
          <p:nvPr>
            <p:ph idx="1"/>
          </p:nvPr>
        </p:nvSpPr>
        <p:spPr>
          <a:xfrm>
            <a:off x="842010" y="2181887"/>
            <a:ext cx="10993675" cy="4351338"/>
          </a:xfrm>
        </p:spPr>
        <p:txBody>
          <a:bodyPr/>
          <a:lstStyle/>
          <a:p>
            <a:pPr marL="0" indent="0">
              <a:buNone/>
            </a:pPr>
            <a:r>
              <a:rPr lang="sl-SI" dirty="0" smtClean="0"/>
              <a:t>Izdelali boste „letečega“ zmaja.</a:t>
            </a:r>
          </a:p>
          <a:p>
            <a:pPr marL="0" indent="0">
              <a:buNone/>
            </a:pPr>
            <a:r>
              <a:rPr lang="sl-SI" dirty="0" smtClean="0"/>
              <a:t>Časa imate za štiri ure likovne umetnosti (četrtek, 23. 4. 2020 in četrtek, 7. 5. 2020), zato naj se vam ne mudi.</a:t>
            </a:r>
          </a:p>
          <a:p>
            <a:pPr marL="0" indent="0">
              <a:buNone/>
            </a:pPr>
            <a:r>
              <a:rPr lang="sl-SI" dirty="0" smtClean="0"/>
              <a:t>Če pa boste pohiteli, bo poletel že med majskimi počitnicami.</a:t>
            </a:r>
          </a:p>
          <a:p>
            <a:pPr marL="0" indent="0">
              <a:buNone/>
            </a:pPr>
            <a:r>
              <a:rPr lang="sl-SI" dirty="0" smtClean="0"/>
              <a:t>Zmaj, ki ga boste naredili je lahko:</a:t>
            </a:r>
          </a:p>
          <a:p>
            <a:pPr marL="0" indent="0">
              <a:buNone/>
            </a:pPr>
            <a:r>
              <a:rPr lang="sl-SI" dirty="0" smtClean="0"/>
              <a:t>- iz različnih materialov (</a:t>
            </a:r>
            <a:r>
              <a:rPr lang="sl-SI" dirty="0" smtClean="0"/>
              <a:t>navaden/</a:t>
            </a:r>
            <a:r>
              <a:rPr lang="sl-SI" dirty="0" err="1" smtClean="0"/>
              <a:t>krep</a:t>
            </a:r>
            <a:r>
              <a:rPr lang="sl-SI" dirty="0" smtClean="0"/>
              <a:t> papir, </a:t>
            </a:r>
            <a:r>
              <a:rPr lang="sl-SI" dirty="0" smtClean="0"/>
              <a:t>blago, vrečka za kruh …),</a:t>
            </a:r>
          </a:p>
          <a:p>
            <a:pPr>
              <a:buFontTx/>
              <a:buChar char="-"/>
            </a:pPr>
            <a:r>
              <a:rPr lang="sl-SI" dirty="0"/>
              <a:t>v</a:t>
            </a:r>
            <a:r>
              <a:rPr lang="sl-SI" dirty="0" smtClean="0"/>
              <a:t>ečji ali </a:t>
            </a:r>
            <a:r>
              <a:rPr lang="sl-SI" dirty="0" smtClean="0"/>
              <a:t>manjši</a:t>
            </a:r>
            <a:r>
              <a:rPr lang="sl-SI" dirty="0" smtClean="0"/>
              <a:t>,</a:t>
            </a:r>
          </a:p>
          <a:p>
            <a:pPr>
              <a:buFontTx/>
              <a:buChar char="-"/>
            </a:pPr>
            <a:r>
              <a:rPr lang="sl-SI" dirty="0"/>
              <a:t>s</a:t>
            </a:r>
            <a:r>
              <a:rPr lang="sl-SI" dirty="0" smtClean="0"/>
              <a:t>amo za dekoracijo v sobi (manjši, narejen iz navadnega papirja).</a:t>
            </a:r>
            <a:endParaRPr lang="sl-SI" dirty="0" smtClean="0"/>
          </a:p>
          <a:p>
            <a:pPr>
              <a:buFontTx/>
              <a:buChar char="-"/>
            </a:pPr>
            <a:endParaRPr lang="sl-SI" dirty="0" smtClean="0"/>
          </a:p>
          <a:p>
            <a:pPr>
              <a:buFontTx/>
              <a:buChar char="-"/>
            </a:pPr>
            <a:endParaRPr lang="sl-SI" dirty="0" smtClean="0"/>
          </a:p>
          <a:p>
            <a:pPr>
              <a:buFontTx/>
              <a:buChar char="-"/>
            </a:pPr>
            <a:endParaRPr lang="sl-SI" dirty="0" smtClean="0"/>
          </a:p>
          <a:p>
            <a:pPr marL="0" indent="0">
              <a:buNone/>
            </a:pPr>
            <a:endParaRPr lang="sl-SI" dirty="0" smtClean="0"/>
          </a:p>
          <a:p>
            <a:pPr marL="0" indent="0">
              <a:buNone/>
            </a:pPr>
            <a:endParaRPr lang="sl-SI" dirty="0" smtClean="0"/>
          </a:p>
          <a:p>
            <a:pPr marL="0" indent="0">
              <a:buNone/>
            </a:pPr>
            <a:endParaRPr lang="sl-SI" dirty="0" smtClean="0"/>
          </a:p>
        </p:txBody>
      </p:sp>
    </p:spTree>
    <p:extLst>
      <p:ext uri="{BB962C8B-B14F-4D97-AF65-F5344CB8AC3E}">
        <p14:creationId xmlns:p14="http://schemas.microsoft.com/office/powerpoint/2010/main" val="61007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83205"/>
            <a:ext cx="10515600" cy="1325563"/>
          </a:xfrm>
        </p:spPr>
        <p:txBody>
          <a:bodyPr>
            <a:normAutofit/>
          </a:bodyPr>
          <a:lstStyle/>
          <a:p>
            <a:r>
              <a:rPr lang="sl-SI" sz="2800" b="1" dirty="0" smtClean="0">
                <a:solidFill>
                  <a:srgbClr val="7030A0"/>
                </a:solidFill>
                <a:latin typeface="+mn-lt"/>
              </a:rPr>
              <a:t>Dobro si poglejte načrte izdelave. Predstavljene imate tri načrte z različnimi materiali. Izberite tistega, ki vam najbolj ustreza.</a:t>
            </a:r>
            <a:endParaRPr lang="sl-SI" sz="2800" b="1" dirty="0">
              <a:solidFill>
                <a:srgbClr val="7030A0"/>
              </a:solidFill>
              <a:latin typeface="+mn-lt"/>
            </a:endParaRPr>
          </a:p>
        </p:txBody>
      </p:sp>
      <p:pic>
        <p:nvPicPr>
          <p:cNvPr id="4" name="Označba mesta vsebine 3"/>
          <p:cNvPicPr>
            <a:picLocks noGrp="1" noChangeAspect="1"/>
          </p:cNvPicPr>
          <p:nvPr>
            <p:ph idx="1"/>
          </p:nvPr>
        </p:nvPicPr>
        <p:blipFill>
          <a:blip r:embed="rId2"/>
          <a:stretch>
            <a:fillRect/>
          </a:stretch>
        </p:blipFill>
        <p:spPr>
          <a:xfrm>
            <a:off x="105593" y="2269000"/>
            <a:ext cx="5023418" cy="2802766"/>
          </a:xfrm>
          <a:prstGeom prst="rect">
            <a:avLst/>
          </a:prstGeom>
        </p:spPr>
      </p:pic>
      <p:sp>
        <p:nvSpPr>
          <p:cNvPr id="5" name="Pravokotnik 4"/>
          <p:cNvSpPr/>
          <p:nvPr/>
        </p:nvSpPr>
        <p:spPr>
          <a:xfrm>
            <a:off x="5257800" y="1115838"/>
            <a:ext cx="6096000" cy="2554545"/>
          </a:xfrm>
          <a:prstGeom prst="rect">
            <a:avLst/>
          </a:prstGeom>
        </p:spPr>
        <p:txBody>
          <a:bodyPr>
            <a:spAutoFit/>
          </a:bodyPr>
          <a:lstStyle/>
          <a:p>
            <a:r>
              <a:rPr lang="sl-SI" sz="2000" b="1" i="0" dirty="0" smtClean="0">
                <a:solidFill>
                  <a:srgbClr val="FF0000"/>
                </a:solidFill>
                <a:effectLst/>
              </a:rPr>
              <a:t>Za izdelavo zmaja potrebujete:</a:t>
            </a:r>
          </a:p>
          <a:p>
            <a:r>
              <a:rPr lang="sl-SI" sz="2000" b="0" i="0" dirty="0" smtClean="0">
                <a:solidFill>
                  <a:srgbClr val="000000"/>
                </a:solidFill>
                <a:effectLst/>
              </a:rPr>
              <a:t>– škarje,</a:t>
            </a:r>
            <a:br>
              <a:rPr lang="sl-SI" sz="2000" b="0" i="0" dirty="0" smtClean="0">
                <a:solidFill>
                  <a:srgbClr val="000000"/>
                </a:solidFill>
                <a:effectLst/>
              </a:rPr>
            </a:br>
            <a:r>
              <a:rPr lang="sl-SI" sz="2000" b="0" i="0" dirty="0" smtClean="0">
                <a:solidFill>
                  <a:srgbClr val="000000"/>
                </a:solidFill>
                <a:effectLst/>
              </a:rPr>
              <a:t>– svinčnik in barvice,</a:t>
            </a:r>
            <a:br>
              <a:rPr lang="sl-SI" sz="2000" b="0" i="0" dirty="0" smtClean="0">
                <a:solidFill>
                  <a:srgbClr val="000000"/>
                </a:solidFill>
                <a:effectLst/>
              </a:rPr>
            </a:br>
            <a:r>
              <a:rPr lang="sl-SI" sz="2000" b="0" i="0" dirty="0" smtClean="0">
                <a:solidFill>
                  <a:srgbClr val="000000"/>
                </a:solidFill>
                <a:effectLst/>
              </a:rPr>
              <a:t>– ravnilo,</a:t>
            </a:r>
            <a:br>
              <a:rPr lang="sl-SI" sz="2000" b="0" i="0" dirty="0" smtClean="0">
                <a:solidFill>
                  <a:srgbClr val="000000"/>
                </a:solidFill>
                <a:effectLst/>
              </a:rPr>
            </a:br>
            <a:r>
              <a:rPr lang="sl-SI" sz="2000" b="0" i="0" dirty="0" smtClean="0">
                <a:solidFill>
                  <a:srgbClr val="000000"/>
                </a:solidFill>
                <a:effectLst/>
              </a:rPr>
              <a:t>– palice (lahko lesene paličice za ražnjiče),</a:t>
            </a:r>
            <a:br>
              <a:rPr lang="sl-SI" sz="2000" b="0" i="0" dirty="0" smtClean="0">
                <a:solidFill>
                  <a:srgbClr val="000000"/>
                </a:solidFill>
                <a:effectLst/>
              </a:rPr>
            </a:br>
            <a:r>
              <a:rPr lang="sl-SI" sz="2000" b="0" i="0" dirty="0" smtClean="0">
                <a:solidFill>
                  <a:srgbClr val="000000"/>
                </a:solidFill>
                <a:effectLst/>
              </a:rPr>
              <a:t>– lepilo (lahko tudi lepilni trak ali silikonsko lepilo),</a:t>
            </a:r>
            <a:br>
              <a:rPr lang="sl-SI" sz="2000" b="0" i="0" dirty="0" smtClean="0">
                <a:solidFill>
                  <a:srgbClr val="000000"/>
                </a:solidFill>
                <a:effectLst/>
              </a:rPr>
            </a:br>
            <a:r>
              <a:rPr lang="sl-SI" sz="2000" b="0" i="0" dirty="0" smtClean="0">
                <a:solidFill>
                  <a:srgbClr val="000000"/>
                </a:solidFill>
                <a:effectLst/>
              </a:rPr>
              <a:t>– barvni papir,</a:t>
            </a:r>
            <a:br>
              <a:rPr lang="sl-SI" sz="2000" b="0" i="0" dirty="0" smtClean="0">
                <a:solidFill>
                  <a:srgbClr val="000000"/>
                </a:solidFill>
                <a:effectLst/>
              </a:rPr>
            </a:br>
            <a:r>
              <a:rPr lang="sl-SI" sz="2000" b="0" i="0" dirty="0" smtClean="0">
                <a:solidFill>
                  <a:srgbClr val="000000"/>
                </a:solidFill>
                <a:effectLst/>
              </a:rPr>
              <a:t>– vrvico.</a:t>
            </a:r>
            <a:endParaRPr lang="sl-SI" sz="2000" b="0" i="0" dirty="0">
              <a:solidFill>
                <a:srgbClr val="000000"/>
              </a:solidFill>
              <a:effectLst/>
            </a:endParaRPr>
          </a:p>
        </p:txBody>
      </p:sp>
      <p:sp>
        <p:nvSpPr>
          <p:cNvPr id="6" name="Pravokotnik 5"/>
          <p:cNvSpPr/>
          <p:nvPr/>
        </p:nvSpPr>
        <p:spPr>
          <a:xfrm>
            <a:off x="5257800" y="3670383"/>
            <a:ext cx="6096000" cy="3170099"/>
          </a:xfrm>
          <a:prstGeom prst="rect">
            <a:avLst/>
          </a:prstGeom>
        </p:spPr>
        <p:txBody>
          <a:bodyPr>
            <a:spAutoFit/>
          </a:bodyPr>
          <a:lstStyle/>
          <a:p>
            <a:r>
              <a:rPr lang="sl-SI" sz="2000" b="1" i="0" dirty="0" smtClean="0">
                <a:solidFill>
                  <a:srgbClr val="FF0000"/>
                </a:solidFill>
                <a:effectLst/>
              </a:rPr>
              <a:t>Postopek izdelave</a:t>
            </a:r>
            <a:endParaRPr lang="sl-SI" sz="2000" b="0" i="0" dirty="0" smtClean="0">
              <a:solidFill>
                <a:srgbClr val="FF0000"/>
              </a:solidFill>
              <a:effectLst/>
            </a:endParaRPr>
          </a:p>
          <a:p>
            <a:r>
              <a:rPr lang="sl-SI" sz="2000" b="1" i="0" dirty="0" smtClean="0">
                <a:solidFill>
                  <a:srgbClr val="FF0000"/>
                </a:solidFill>
                <a:effectLst/>
              </a:rPr>
              <a:t>1.</a:t>
            </a:r>
            <a:r>
              <a:rPr lang="sl-SI" sz="2000" b="0" i="0" dirty="0" smtClean="0">
                <a:solidFill>
                  <a:srgbClr val="000000"/>
                </a:solidFill>
                <a:effectLst/>
              </a:rPr>
              <a:t> Potrebujete dve paličici – mi smo uporabili kar lesene paličice za ražnjiče, ki smo jim odrezali ošiljeni konici. Na konca obeh paličic nato vrežite zarezo, v katero boste kasneje zataknili vrvico. Nato paličici prekrižajte, vendar ne na sredini, vodoravno palico namestite nekoliko višje, pri tem pa pazite, da bosta tvorili pravi kot. Sedaj prekrižani del prevežite z vrvico, vse skupaj pa učvrstite z lepilom. Svetujemo vam, da uporabite silikonsko lepilo, če pa ga nimate, bo zadostoval lepilni trak.</a:t>
            </a:r>
            <a:endParaRPr lang="sl-SI" sz="2000" b="0" i="0" dirty="0">
              <a:solidFill>
                <a:srgbClr val="000000"/>
              </a:solidFill>
              <a:effectLst/>
            </a:endParaRPr>
          </a:p>
        </p:txBody>
      </p:sp>
      <p:sp>
        <p:nvSpPr>
          <p:cNvPr id="7" name="PoljeZBesedilom 6"/>
          <p:cNvSpPr txBox="1"/>
          <p:nvPr/>
        </p:nvSpPr>
        <p:spPr>
          <a:xfrm>
            <a:off x="1367307" y="1526840"/>
            <a:ext cx="2871988" cy="523220"/>
          </a:xfrm>
          <a:prstGeom prst="rect">
            <a:avLst/>
          </a:prstGeom>
          <a:noFill/>
        </p:spPr>
        <p:txBody>
          <a:bodyPr wrap="square" rtlCol="0">
            <a:spAutoFit/>
          </a:bodyPr>
          <a:lstStyle/>
          <a:p>
            <a:r>
              <a:rPr lang="sl-SI" sz="2800" b="1" dirty="0" smtClean="0">
                <a:solidFill>
                  <a:srgbClr val="002060"/>
                </a:solidFill>
              </a:rPr>
              <a:t>PRVI NAČRT</a:t>
            </a:r>
            <a:endParaRPr lang="sl-SI" sz="2800" b="1" dirty="0">
              <a:solidFill>
                <a:srgbClr val="002060"/>
              </a:solidFill>
            </a:endParaRPr>
          </a:p>
        </p:txBody>
      </p:sp>
    </p:spTree>
    <p:extLst>
      <p:ext uri="{BB962C8B-B14F-4D97-AF65-F5344CB8AC3E}">
        <p14:creationId xmlns:p14="http://schemas.microsoft.com/office/powerpoint/2010/main" val="1740665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297287" y="3364896"/>
            <a:ext cx="6096000" cy="3477875"/>
          </a:xfrm>
          <a:prstGeom prst="rect">
            <a:avLst/>
          </a:prstGeom>
        </p:spPr>
        <p:txBody>
          <a:bodyPr>
            <a:spAutoFit/>
          </a:bodyPr>
          <a:lstStyle/>
          <a:p>
            <a:r>
              <a:rPr lang="sl-SI" sz="2000" b="1" i="0" dirty="0" smtClean="0">
                <a:solidFill>
                  <a:srgbClr val="FF0000"/>
                </a:solidFill>
                <a:effectLst/>
              </a:rPr>
              <a:t>3.</a:t>
            </a:r>
            <a:r>
              <a:rPr lang="sl-SI" sz="2000" b="0" i="0" dirty="0" smtClean="0">
                <a:solidFill>
                  <a:srgbClr val="000000"/>
                </a:solidFill>
                <a:effectLst/>
              </a:rPr>
              <a:t> Tako, izdelali ste ogrodje zmaja. Preprosto, kajne? Sedaj potrebujete papir. Uporabite lahko barvni kolaž ali pa otroke spodbudite, da na bel papir narišejo čisto svoje motive. Tudi rjavo vrečko, v kateri vam prodajalka postreže kruh, lahko uporabite za izdelavo zmaja.</a:t>
            </a:r>
          </a:p>
          <a:p>
            <a:r>
              <a:rPr lang="sl-SI" sz="2000" b="0" i="0" dirty="0" smtClean="0">
                <a:solidFill>
                  <a:srgbClr val="000000"/>
                </a:solidFill>
                <a:effectLst/>
              </a:rPr>
              <a:t>Ogrodje sedaj položite na papir in s svinčnikom narišite obris zmaja. Nato s pomočjo ravnila narišite približno dva centimetra okrog obrisa vzporedne črte in nastali romb izrežite. Sedaj položite ogrodje zmaja na romb in čez okvir prepognite stranice papirja. Izrežite zareze pri konicah križa in robove papirja prelepite čez vrvico.</a:t>
            </a:r>
            <a:endParaRPr lang="sl-SI" sz="2000" b="0" i="0" dirty="0">
              <a:solidFill>
                <a:srgbClr val="000000"/>
              </a:solidFill>
              <a:effectLst/>
            </a:endParaRPr>
          </a:p>
        </p:txBody>
      </p:sp>
      <p:sp>
        <p:nvSpPr>
          <p:cNvPr id="7" name="Pravokotnik 6"/>
          <p:cNvSpPr/>
          <p:nvPr/>
        </p:nvSpPr>
        <p:spPr>
          <a:xfrm>
            <a:off x="400318" y="194797"/>
            <a:ext cx="6096000" cy="3170099"/>
          </a:xfrm>
          <a:prstGeom prst="rect">
            <a:avLst/>
          </a:prstGeom>
        </p:spPr>
        <p:txBody>
          <a:bodyPr>
            <a:spAutoFit/>
          </a:bodyPr>
          <a:lstStyle/>
          <a:p>
            <a:r>
              <a:rPr lang="sl-SI" sz="2000" b="1" i="0" dirty="0" smtClean="0">
                <a:solidFill>
                  <a:srgbClr val="FF0000"/>
                </a:solidFill>
                <a:effectLst/>
              </a:rPr>
              <a:t>2.</a:t>
            </a:r>
            <a:r>
              <a:rPr lang="sl-SI" sz="2000" b="0" i="0" dirty="0" smtClean="0">
                <a:solidFill>
                  <a:srgbClr val="000000"/>
                </a:solidFill>
                <a:effectLst/>
              </a:rPr>
              <a:t> Sedaj potrebujete vrvico – če boste uporabili paličice za ražnjiče, ne bo nič narobe, če uporabite kar sukanec, v kolikor pa ste se lotili izdelave z debelejšimi palicami, potrebujete tudi močnejšo vrvico.</a:t>
            </a:r>
          </a:p>
          <a:p>
            <a:r>
              <a:rPr lang="sl-SI" sz="2000" b="0" i="0" dirty="0" smtClean="0">
                <a:solidFill>
                  <a:srgbClr val="000000"/>
                </a:solidFill>
                <a:effectLst/>
              </a:rPr>
              <a:t>V zarezo paličice (vrhnji del križa) zataknite vrvico, jo ovijte in učvrstite z zanko in lepilom. Nato napeljite vrvico do prečne paličice in ponovno učvrstite točko preveza. Nadaljujte do preostalih dveh paličic in zaključite na mestu, kjer ste začeli, tako da boste okrog križa oblikovali romb.</a:t>
            </a:r>
            <a:endParaRPr lang="sl-SI" sz="2000" b="0" i="0" dirty="0">
              <a:solidFill>
                <a:srgbClr val="000000"/>
              </a:solidFill>
              <a:effectLst/>
            </a:endParaRPr>
          </a:p>
        </p:txBody>
      </p:sp>
      <p:pic>
        <p:nvPicPr>
          <p:cNvPr id="9" name="Slika 8"/>
          <p:cNvPicPr>
            <a:picLocks noChangeAspect="1"/>
          </p:cNvPicPr>
          <p:nvPr/>
        </p:nvPicPr>
        <p:blipFill>
          <a:blip r:embed="rId2"/>
          <a:stretch>
            <a:fillRect/>
          </a:stretch>
        </p:blipFill>
        <p:spPr>
          <a:xfrm>
            <a:off x="7355760" y="404054"/>
            <a:ext cx="4151736" cy="6224555"/>
          </a:xfrm>
          <a:prstGeom prst="rect">
            <a:avLst/>
          </a:prstGeom>
        </p:spPr>
      </p:pic>
    </p:spTree>
    <p:extLst>
      <p:ext uri="{BB962C8B-B14F-4D97-AF65-F5344CB8AC3E}">
        <p14:creationId xmlns:p14="http://schemas.microsoft.com/office/powerpoint/2010/main" val="2088438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394952" y="249687"/>
            <a:ext cx="6096000" cy="2246769"/>
          </a:xfrm>
          <a:prstGeom prst="rect">
            <a:avLst/>
          </a:prstGeom>
        </p:spPr>
        <p:txBody>
          <a:bodyPr>
            <a:spAutoFit/>
          </a:bodyPr>
          <a:lstStyle/>
          <a:p>
            <a:r>
              <a:rPr lang="sl-SI" sz="2000" b="1" i="0" dirty="0" smtClean="0">
                <a:solidFill>
                  <a:srgbClr val="FF0000"/>
                </a:solidFill>
                <a:effectLst/>
                <a:latin typeface="Calibri" panose="020F0502020204030204" pitchFamily="34" charset="0"/>
              </a:rPr>
              <a:t>4.</a:t>
            </a:r>
            <a:r>
              <a:rPr lang="sl-SI" sz="2000" b="0" i="0" dirty="0" smtClean="0">
                <a:solidFill>
                  <a:srgbClr val="000000"/>
                </a:solidFill>
                <a:effectLst/>
                <a:latin typeface="Calibri" panose="020F0502020204030204" pitchFamily="34" charset="0"/>
              </a:rPr>
              <a:t> Veste, kaj še potrebuje zmaj? Rep! Za rep potrebujete vrvico in barvne pentlje. Vrvico prilepite na spodnji del zmaja, nato pa se lotite izdelave pentljic. Svetujemo vam, da izdelate kar vse hkrati, saj bodo tako enakomerno oblikovane. Koščke različnega barvnega papirja zložite v kupček in nato izrežite pentljo. Nato jih drugo za drugo prilepite na vrvico.</a:t>
            </a:r>
            <a:endParaRPr lang="sl-SI" sz="2000" dirty="0">
              <a:latin typeface="Calibri" panose="020F0502020204030204" pitchFamily="34" charset="0"/>
            </a:endParaRPr>
          </a:p>
        </p:txBody>
      </p:sp>
      <p:sp>
        <p:nvSpPr>
          <p:cNvPr id="5" name="Pravokotnik 4"/>
          <p:cNvSpPr/>
          <p:nvPr/>
        </p:nvSpPr>
        <p:spPr>
          <a:xfrm>
            <a:off x="455053" y="2800354"/>
            <a:ext cx="6096000" cy="2246769"/>
          </a:xfrm>
          <a:prstGeom prst="rect">
            <a:avLst/>
          </a:prstGeom>
        </p:spPr>
        <p:txBody>
          <a:bodyPr>
            <a:spAutoFit/>
          </a:bodyPr>
          <a:lstStyle/>
          <a:p>
            <a:r>
              <a:rPr lang="sl-SI" sz="2000" b="1" i="0" dirty="0" smtClean="0">
                <a:solidFill>
                  <a:srgbClr val="FF0000"/>
                </a:solidFill>
                <a:effectLst/>
                <a:latin typeface="Calibri" panose="020F0502020204030204" pitchFamily="34" charset="0"/>
              </a:rPr>
              <a:t>5.</a:t>
            </a:r>
            <a:r>
              <a:rPr lang="sl-SI" sz="2000" b="0" i="0" dirty="0" smtClean="0">
                <a:solidFill>
                  <a:srgbClr val="000000"/>
                </a:solidFill>
                <a:effectLst/>
                <a:latin typeface="Calibri" panose="020F0502020204030204" pitchFamily="34" charset="0"/>
              </a:rPr>
              <a:t> Da bo vaš zmaj lahko poletel, potrebujete še eno vrvico. En konec pritrdite na zgornji del (notranja stran) križa, drugega pa na spodnji del. Na sredino vrvice nato privežite še daljšo vrvico, ki jo boste uporabili za spuščanje zmaja. Da se vam daljša vrvica ne bo zavozlala, jo navijte na manjšo paličico ali košček kartonskega papirja.</a:t>
            </a:r>
            <a:endParaRPr lang="sl-SI" sz="2000" dirty="0">
              <a:latin typeface="Calibri" panose="020F0502020204030204" pitchFamily="34" charset="0"/>
            </a:endParaRPr>
          </a:p>
        </p:txBody>
      </p:sp>
      <p:sp>
        <p:nvSpPr>
          <p:cNvPr id="6" name="Pravokotnik 5"/>
          <p:cNvSpPr/>
          <p:nvPr/>
        </p:nvSpPr>
        <p:spPr>
          <a:xfrm>
            <a:off x="459896" y="5219850"/>
            <a:ext cx="6096000" cy="707886"/>
          </a:xfrm>
          <a:prstGeom prst="rect">
            <a:avLst/>
          </a:prstGeom>
        </p:spPr>
        <p:txBody>
          <a:bodyPr>
            <a:spAutoFit/>
          </a:bodyPr>
          <a:lstStyle/>
          <a:p>
            <a:r>
              <a:rPr lang="sl-SI" sz="2000" b="1" i="0" dirty="0" smtClean="0">
                <a:solidFill>
                  <a:srgbClr val="FF0000"/>
                </a:solidFill>
                <a:effectLst/>
                <a:latin typeface="Calibri" panose="020F0502020204030204" pitchFamily="34" charset="0"/>
              </a:rPr>
              <a:t>6.</a:t>
            </a:r>
            <a:r>
              <a:rPr lang="sl-SI" sz="2000" b="0" i="0" dirty="0" smtClean="0">
                <a:solidFill>
                  <a:srgbClr val="000000"/>
                </a:solidFill>
                <a:effectLst/>
                <a:latin typeface="Calibri" panose="020F0502020204030204" pitchFamily="34" charset="0"/>
              </a:rPr>
              <a:t> Papirnatemu letalcu nariši oči, nos in usta oziroma poslikaj ga tako, kot ti je najbolj všeč.</a:t>
            </a:r>
            <a:endParaRPr lang="sl-SI" sz="2000" dirty="0">
              <a:latin typeface="Calibri" panose="020F0502020204030204" pitchFamily="34" charset="0"/>
            </a:endParaRPr>
          </a:p>
        </p:txBody>
      </p:sp>
      <p:pic>
        <p:nvPicPr>
          <p:cNvPr id="7" name="Slika 6"/>
          <p:cNvPicPr>
            <a:picLocks noChangeAspect="1"/>
          </p:cNvPicPr>
          <p:nvPr/>
        </p:nvPicPr>
        <p:blipFill>
          <a:blip r:embed="rId2"/>
          <a:stretch>
            <a:fillRect/>
          </a:stretch>
        </p:blipFill>
        <p:spPr>
          <a:xfrm>
            <a:off x="6723870" y="455075"/>
            <a:ext cx="5275350" cy="5275350"/>
          </a:xfrm>
          <a:prstGeom prst="rect">
            <a:avLst/>
          </a:prstGeom>
        </p:spPr>
      </p:pic>
      <p:sp>
        <p:nvSpPr>
          <p:cNvPr id="8" name="Pravokotnik 7"/>
          <p:cNvSpPr/>
          <p:nvPr/>
        </p:nvSpPr>
        <p:spPr>
          <a:xfrm>
            <a:off x="5559381" y="6348980"/>
            <a:ext cx="6096000" cy="307777"/>
          </a:xfrm>
          <a:prstGeom prst="rect">
            <a:avLst/>
          </a:prstGeom>
        </p:spPr>
        <p:txBody>
          <a:bodyPr>
            <a:spAutoFit/>
          </a:bodyPr>
          <a:lstStyle/>
          <a:p>
            <a:r>
              <a:rPr lang="sl-SI" sz="1400" dirty="0" smtClean="0"/>
              <a:t>https://www.bibaleze.si/idejnica/kako-izdelati-papirnatega-zmaja.html</a:t>
            </a:r>
            <a:endParaRPr lang="sl-SI" sz="1400" dirty="0"/>
          </a:p>
        </p:txBody>
      </p:sp>
      <p:sp>
        <p:nvSpPr>
          <p:cNvPr id="9" name="Pravokotnik 8"/>
          <p:cNvSpPr/>
          <p:nvPr/>
        </p:nvSpPr>
        <p:spPr>
          <a:xfrm>
            <a:off x="7525946" y="5730425"/>
            <a:ext cx="3671198" cy="261610"/>
          </a:xfrm>
          <a:prstGeom prst="rect">
            <a:avLst/>
          </a:prstGeom>
        </p:spPr>
        <p:txBody>
          <a:bodyPr wrap="none">
            <a:spAutoFit/>
          </a:bodyPr>
          <a:lstStyle/>
          <a:p>
            <a:r>
              <a:rPr lang="sl-SI" sz="1100" dirty="0" smtClean="0"/>
              <a:t>https://www.google.com/search?q=lete%C4%8Di+zmaj&amp;rlz=</a:t>
            </a:r>
            <a:endParaRPr lang="sl-SI" sz="1100" dirty="0"/>
          </a:p>
        </p:txBody>
      </p:sp>
    </p:spTree>
    <p:extLst>
      <p:ext uri="{BB962C8B-B14F-4D97-AF65-F5344CB8AC3E}">
        <p14:creationId xmlns:p14="http://schemas.microsoft.com/office/powerpoint/2010/main" val="2641094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38200" y="1170211"/>
            <a:ext cx="10515600" cy="5006752"/>
          </a:xfrm>
        </p:spPr>
        <p:txBody>
          <a:bodyPr>
            <a:normAutofit/>
          </a:bodyPr>
          <a:lstStyle/>
          <a:p>
            <a:pPr marL="0" indent="0">
              <a:buNone/>
            </a:pPr>
            <a:r>
              <a:rPr lang="sl-SI" sz="2000" b="1" dirty="0">
                <a:solidFill>
                  <a:srgbClr val="FF0000"/>
                </a:solidFill>
                <a:latin typeface="Calibri" panose="020F0502020204030204" pitchFamily="34" charset="0"/>
                <a:ea typeface="Roboto" panose="02000000000000000000" pitchFamily="2" charset="0"/>
                <a:cs typeface="Roboto" panose="02000000000000000000" pitchFamily="2" charset="0"/>
              </a:rPr>
              <a:t>Za izdelavo zmaja </a:t>
            </a:r>
            <a:r>
              <a:rPr lang="sl-SI" sz="2000" b="1" dirty="0" smtClean="0">
                <a:solidFill>
                  <a:srgbClr val="FF0000"/>
                </a:solidFill>
                <a:latin typeface="Calibri" panose="020F0502020204030204" pitchFamily="34" charset="0"/>
                <a:ea typeface="Roboto" panose="02000000000000000000" pitchFamily="2" charset="0"/>
                <a:cs typeface="Roboto" panose="02000000000000000000" pitchFamily="2" charset="0"/>
              </a:rPr>
              <a:t>potrebujete:</a:t>
            </a:r>
            <a:endParaRPr lang="sl-SI" sz="2000" b="1" dirty="0">
              <a:solidFill>
                <a:srgbClr val="FF0000"/>
              </a:solidFill>
              <a:latin typeface="Calibri" panose="020F0502020204030204" pitchFamily="34" charset="0"/>
              <a:ea typeface="Roboto" panose="02000000000000000000" pitchFamily="2" charset="0"/>
              <a:cs typeface="Roboto" panose="02000000000000000000" pitchFamily="2" charset="0"/>
            </a:endParaRPr>
          </a:p>
          <a:p>
            <a:r>
              <a:rPr lang="sl-SI" sz="2000" dirty="0">
                <a:latin typeface="Calibri" panose="020F0502020204030204" pitchFamily="34" charset="0"/>
                <a:ea typeface="Roboto" panose="02000000000000000000" pitchFamily="2" charset="0"/>
                <a:cs typeface="Roboto" panose="02000000000000000000" pitchFamily="2" charset="0"/>
              </a:rPr>
              <a:t>škarje in nož za karton (</a:t>
            </a:r>
            <a:r>
              <a:rPr lang="sl-SI" sz="2000" dirty="0" err="1">
                <a:latin typeface="Calibri" panose="020F0502020204030204" pitchFamily="34" charset="0"/>
                <a:ea typeface="Roboto" panose="02000000000000000000" pitchFamily="2" charset="0"/>
                <a:cs typeface="Roboto" panose="02000000000000000000" pitchFamily="2" charset="0"/>
              </a:rPr>
              <a:t>olfa</a:t>
            </a:r>
            <a:r>
              <a:rPr lang="sl-SI" sz="2000" dirty="0">
                <a:latin typeface="Calibri" panose="020F0502020204030204" pitchFamily="34" charset="0"/>
                <a:ea typeface="Roboto" panose="02000000000000000000" pitchFamily="2" charset="0"/>
                <a:cs typeface="Roboto" panose="02000000000000000000" pitchFamily="2" charset="0"/>
              </a:rPr>
              <a:t> nož</a:t>
            </a:r>
            <a:r>
              <a:rPr lang="sl-SI" sz="2000" dirty="0" smtClean="0">
                <a:latin typeface="Calibri" panose="020F0502020204030204" pitchFamily="34" charset="0"/>
                <a:ea typeface="Roboto" panose="02000000000000000000" pitchFamily="2" charset="0"/>
                <a:cs typeface="Roboto" panose="02000000000000000000" pitchFamily="2" charset="0"/>
              </a:rPr>
              <a:t>),</a:t>
            </a:r>
            <a:endParaRPr lang="sl-SI" sz="2000" dirty="0">
              <a:latin typeface="Calibri" panose="020F0502020204030204" pitchFamily="34" charset="0"/>
              <a:ea typeface="Roboto" panose="02000000000000000000" pitchFamily="2" charset="0"/>
              <a:cs typeface="Roboto" panose="02000000000000000000" pitchFamily="2" charset="0"/>
            </a:endParaRPr>
          </a:p>
          <a:p>
            <a:r>
              <a:rPr lang="sl-SI" sz="2000" dirty="0">
                <a:latin typeface="Calibri" panose="020F0502020204030204" pitchFamily="34" charset="0"/>
                <a:ea typeface="Roboto" panose="02000000000000000000" pitchFamily="2" charset="0"/>
                <a:cs typeface="Roboto" panose="02000000000000000000" pitchFamily="2" charset="0"/>
              </a:rPr>
              <a:t>svinčnik, barvice, </a:t>
            </a:r>
            <a:r>
              <a:rPr lang="sl-SI" sz="2000" dirty="0" smtClean="0">
                <a:latin typeface="Calibri" panose="020F0502020204030204" pitchFamily="34" charset="0"/>
                <a:ea typeface="Roboto" panose="02000000000000000000" pitchFamily="2" charset="0"/>
                <a:cs typeface="Roboto" panose="02000000000000000000" pitchFamily="2" charset="0"/>
              </a:rPr>
              <a:t>flomastri,</a:t>
            </a:r>
            <a:endParaRPr lang="sl-SI" sz="2000" dirty="0">
              <a:latin typeface="Calibri" panose="020F0502020204030204" pitchFamily="34" charset="0"/>
              <a:ea typeface="Roboto" panose="02000000000000000000" pitchFamily="2" charset="0"/>
              <a:cs typeface="Roboto" panose="02000000000000000000" pitchFamily="2" charset="0"/>
            </a:endParaRPr>
          </a:p>
          <a:p>
            <a:r>
              <a:rPr lang="sl-SI" sz="2000" dirty="0">
                <a:latin typeface="Calibri" panose="020F0502020204030204" pitchFamily="34" charset="0"/>
                <a:ea typeface="Roboto" panose="02000000000000000000" pitchFamily="2" charset="0"/>
                <a:cs typeface="Roboto" panose="02000000000000000000" pitchFamily="2" charset="0"/>
              </a:rPr>
              <a:t>r</a:t>
            </a:r>
            <a:r>
              <a:rPr lang="sl-SI" sz="2000" dirty="0" smtClean="0">
                <a:latin typeface="Calibri" panose="020F0502020204030204" pitchFamily="34" charset="0"/>
                <a:ea typeface="Roboto" panose="02000000000000000000" pitchFamily="2" charset="0"/>
                <a:cs typeface="Roboto" panose="02000000000000000000" pitchFamily="2" charset="0"/>
              </a:rPr>
              <a:t>avnilo,</a:t>
            </a:r>
            <a:endParaRPr lang="sl-SI" sz="2000" dirty="0">
              <a:latin typeface="Calibri" panose="020F0502020204030204" pitchFamily="34" charset="0"/>
              <a:ea typeface="Roboto" panose="02000000000000000000" pitchFamily="2" charset="0"/>
              <a:cs typeface="Roboto" panose="02000000000000000000" pitchFamily="2" charset="0"/>
            </a:endParaRPr>
          </a:p>
          <a:p>
            <a:r>
              <a:rPr lang="sl-SI" sz="2000" dirty="0">
                <a:latin typeface="Calibri" panose="020F0502020204030204" pitchFamily="34" charset="0"/>
                <a:ea typeface="Roboto" panose="02000000000000000000" pitchFamily="2" charset="0"/>
                <a:cs typeface="Roboto" panose="02000000000000000000" pitchFamily="2" charset="0"/>
              </a:rPr>
              <a:t>palice (lesene paličice za ražnjiče, lahko tudi večje</a:t>
            </a:r>
            <a:r>
              <a:rPr lang="sl-SI" sz="2000" dirty="0" smtClean="0">
                <a:latin typeface="Calibri" panose="020F0502020204030204" pitchFamily="34" charset="0"/>
                <a:ea typeface="Roboto" panose="02000000000000000000" pitchFamily="2" charset="0"/>
                <a:cs typeface="Roboto" panose="02000000000000000000" pitchFamily="2" charset="0"/>
              </a:rPr>
              <a:t>),</a:t>
            </a:r>
            <a:endParaRPr lang="sl-SI" sz="2000" dirty="0">
              <a:latin typeface="Calibri" panose="020F0502020204030204" pitchFamily="34" charset="0"/>
              <a:ea typeface="Roboto" panose="02000000000000000000" pitchFamily="2" charset="0"/>
              <a:cs typeface="Roboto" panose="02000000000000000000" pitchFamily="2" charset="0"/>
            </a:endParaRPr>
          </a:p>
          <a:p>
            <a:r>
              <a:rPr lang="sl-SI" sz="2000" dirty="0">
                <a:latin typeface="Calibri" panose="020F0502020204030204" pitchFamily="34" charset="0"/>
                <a:ea typeface="Roboto" panose="02000000000000000000" pitchFamily="2" charset="0"/>
                <a:cs typeface="Roboto" panose="02000000000000000000" pitchFamily="2" charset="0"/>
              </a:rPr>
              <a:t>lepilo (</a:t>
            </a:r>
            <a:r>
              <a:rPr lang="sl-SI" sz="2000" dirty="0" err="1">
                <a:latin typeface="Calibri" panose="020F0502020204030204" pitchFamily="34" charset="0"/>
                <a:ea typeface="Roboto" panose="02000000000000000000" pitchFamily="2" charset="0"/>
                <a:cs typeface="Roboto" panose="02000000000000000000" pitchFamily="2" charset="0"/>
              </a:rPr>
              <a:t>neostik</a:t>
            </a:r>
            <a:r>
              <a:rPr lang="sl-SI" sz="2000" dirty="0">
                <a:latin typeface="Calibri" panose="020F0502020204030204" pitchFamily="34" charset="0"/>
                <a:ea typeface="Roboto" panose="02000000000000000000" pitchFamily="2" charset="0"/>
                <a:cs typeface="Roboto" panose="02000000000000000000" pitchFamily="2" charset="0"/>
              </a:rPr>
              <a:t>, lepilni trak, silikonsko lepilo</a:t>
            </a:r>
            <a:r>
              <a:rPr lang="sl-SI" sz="2000" dirty="0" smtClean="0">
                <a:latin typeface="Calibri" panose="020F0502020204030204" pitchFamily="34" charset="0"/>
                <a:ea typeface="Roboto" panose="02000000000000000000" pitchFamily="2" charset="0"/>
                <a:cs typeface="Roboto" panose="02000000000000000000" pitchFamily="2" charset="0"/>
              </a:rPr>
              <a:t>),</a:t>
            </a:r>
            <a:endParaRPr lang="sl-SI" sz="2000" dirty="0">
              <a:latin typeface="Calibri" panose="020F0502020204030204" pitchFamily="34" charset="0"/>
              <a:ea typeface="Roboto" panose="02000000000000000000" pitchFamily="2" charset="0"/>
              <a:cs typeface="Roboto" panose="02000000000000000000" pitchFamily="2" charset="0"/>
            </a:endParaRPr>
          </a:p>
          <a:p>
            <a:r>
              <a:rPr lang="sl-SI" sz="2000" dirty="0">
                <a:latin typeface="Calibri" panose="020F0502020204030204" pitchFamily="34" charset="0"/>
                <a:ea typeface="Roboto" panose="02000000000000000000" pitchFamily="2" charset="0"/>
                <a:cs typeface="Roboto" panose="02000000000000000000" pitchFamily="2" charset="0"/>
              </a:rPr>
              <a:t>barvni </a:t>
            </a:r>
            <a:r>
              <a:rPr lang="sl-SI" sz="2000" dirty="0" smtClean="0">
                <a:latin typeface="Calibri" panose="020F0502020204030204" pitchFamily="34" charset="0"/>
                <a:ea typeface="Roboto" panose="02000000000000000000" pitchFamily="2" charset="0"/>
                <a:cs typeface="Roboto" panose="02000000000000000000" pitchFamily="2" charset="0"/>
              </a:rPr>
              <a:t>papir,</a:t>
            </a:r>
            <a:endParaRPr lang="sl-SI" sz="2000" dirty="0">
              <a:latin typeface="Calibri" panose="020F0502020204030204" pitchFamily="34" charset="0"/>
              <a:ea typeface="Roboto" panose="02000000000000000000" pitchFamily="2" charset="0"/>
              <a:cs typeface="Roboto" panose="02000000000000000000" pitchFamily="2" charset="0"/>
            </a:endParaRPr>
          </a:p>
          <a:p>
            <a:r>
              <a:rPr lang="sl-SI" sz="2000" dirty="0" err="1">
                <a:latin typeface="Calibri" panose="020F0502020204030204" pitchFamily="34" charset="0"/>
                <a:ea typeface="Roboto" panose="02000000000000000000" pitchFamily="2" charset="0"/>
                <a:cs typeface="Roboto" panose="02000000000000000000" pitchFamily="2" charset="0"/>
              </a:rPr>
              <a:t>krep</a:t>
            </a:r>
            <a:r>
              <a:rPr lang="sl-SI" sz="2000" dirty="0">
                <a:latin typeface="Calibri" panose="020F0502020204030204" pitchFamily="34" charset="0"/>
                <a:ea typeface="Roboto" panose="02000000000000000000" pitchFamily="2" charset="0"/>
                <a:cs typeface="Roboto" panose="02000000000000000000" pitchFamily="2" charset="0"/>
              </a:rPr>
              <a:t> </a:t>
            </a:r>
            <a:r>
              <a:rPr lang="sl-SI" sz="2000" dirty="0" smtClean="0">
                <a:latin typeface="Calibri" panose="020F0502020204030204" pitchFamily="34" charset="0"/>
                <a:ea typeface="Roboto" panose="02000000000000000000" pitchFamily="2" charset="0"/>
                <a:cs typeface="Roboto" panose="02000000000000000000" pitchFamily="2" charset="0"/>
              </a:rPr>
              <a:t>papir,</a:t>
            </a:r>
            <a:endParaRPr lang="sl-SI" sz="2000" dirty="0">
              <a:latin typeface="Calibri" panose="020F0502020204030204" pitchFamily="34" charset="0"/>
              <a:ea typeface="Roboto" panose="02000000000000000000" pitchFamily="2" charset="0"/>
              <a:cs typeface="Roboto" panose="02000000000000000000" pitchFamily="2" charset="0"/>
            </a:endParaRPr>
          </a:p>
          <a:p>
            <a:r>
              <a:rPr lang="sl-SI" sz="2000" dirty="0">
                <a:latin typeface="Calibri" panose="020F0502020204030204" pitchFamily="34" charset="0"/>
                <a:ea typeface="Roboto" panose="02000000000000000000" pitchFamily="2" charset="0"/>
                <a:cs typeface="Roboto" panose="02000000000000000000" pitchFamily="2" charset="0"/>
              </a:rPr>
              <a:t>vrvice (volnene se hitreje strgajo, uporabite rajši konopljine ali kakšne druge, močnejše</a:t>
            </a:r>
            <a:r>
              <a:rPr lang="sl-SI" sz="2000" dirty="0" smtClean="0">
                <a:latin typeface="Calibri" panose="020F0502020204030204" pitchFamily="34" charset="0"/>
                <a:ea typeface="Roboto" panose="02000000000000000000" pitchFamily="2" charset="0"/>
                <a:cs typeface="Roboto" panose="02000000000000000000" pitchFamily="2" charset="0"/>
              </a:rPr>
              <a:t>).</a:t>
            </a:r>
            <a:endParaRPr lang="sl-SI" sz="2000" dirty="0">
              <a:latin typeface="Calibri" panose="020F0502020204030204" pitchFamily="34" charset="0"/>
              <a:ea typeface="Roboto" panose="02000000000000000000" pitchFamily="2" charset="0"/>
              <a:cs typeface="Roboto" panose="02000000000000000000" pitchFamily="2" charset="0"/>
            </a:endParaRPr>
          </a:p>
          <a:p>
            <a:pPr marL="0" indent="0">
              <a:buNone/>
            </a:pPr>
            <a:endParaRPr lang="sl-SI" sz="2000" dirty="0">
              <a:latin typeface="Calibri" panose="020F0502020204030204" pitchFamily="34" charset="0"/>
            </a:endParaRPr>
          </a:p>
        </p:txBody>
      </p:sp>
      <p:sp>
        <p:nvSpPr>
          <p:cNvPr id="4" name="Naslov 3"/>
          <p:cNvSpPr txBox="1">
            <a:spLocks noGrp="1"/>
          </p:cNvSpPr>
          <p:nvPr>
            <p:ph type="title"/>
          </p:nvPr>
        </p:nvSpPr>
        <p:spPr>
          <a:xfrm>
            <a:off x="838200" y="452990"/>
            <a:ext cx="10515600" cy="480131"/>
          </a:xfrm>
          <a:prstGeom prst="rect">
            <a:avLst/>
          </a:prstGeom>
          <a:noFill/>
        </p:spPr>
        <p:txBody>
          <a:bodyPr wrap="square" rtlCol="0">
            <a:spAutoFit/>
          </a:bodyPr>
          <a:lstStyle/>
          <a:p>
            <a:r>
              <a:rPr lang="sl-SI" sz="2800" b="1" dirty="0" smtClean="0">
                <a:solidFill>
                  <a:srgbClr val="002060"/>
                </a:solidFill>
                <a:latin typeface="+mn-lt"/>
              </a:rPr>
              <a:t>DRUGI NAČRT</a:t>
            </a:r>
            <a:endParaRPr lang="sl-SI" sz="2800" b="1" dirty="0">
              <a:solidFill>
                <a:srgbClr val="002060"/>
              </a:solidFill>
              <a:latin typeface="+mn-lt"/>
            </a:endParaRPr>
          </a:p>
        </p:txBody>
      </p:sp>
      <p:pic>
        <p:nvPicPr>
          <p:cNvPr id="6" name="Slika 5"/>
          <p:cNvPicPr>
            <a:picLocks noChangeAspect="1"/>
          </p:cNvPicPr>
          <p:nvPr/>
        </p:nvPicPr>
        <p:blipFill>
          <a:blip r:embed="rId2"/>
          <a:stretch>
            <a:fillRect/>
          </a:stretch>
        </p:blipFill>
        <p:spPr>
          <a:xfrm>
            <a:off x="6850621" y="215900"/>
            <a:ext cx="4286250" cy="3219450"/>
          </a:xfrm>
          <a:prstGeom prst="rect">
            <a:avLst/>
          </a:prstGeom>
        </p:spPr>
      </p:pic>
    </p:spTree>
    <p:extLst>
      <p:ext uri="{BB962C8B-B14F-4D97-AF65-F5344CB8AC3E}">
        <p14:creationId xmlns:p14="http://schemas.microsoft.com/office/powerpoint/2010/main" val="48458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p:cNvPicPr>
            <a:picLocks noGrp="1" noChangeAspect="1"/>
          </p:cNvPicPr>
          <p:nvPr>
            <p:ph idx="1"/>
          </p:nvPr>
        </p:nvPicPr>
        <p:blipFill>
          <a:blip r:embed="rId2"/>
          <a:stretch>
            <a:fillRect/>
          </a:stretch>
        </p:blipFill>
        <p:spPr>
          <a:xfrm>
            <a:off x="7404413" y="261938"/>
            <a:ext cx="4286250" cy="2857500"/>
          </a:xfrm>
          <a:prstGeom prst="rect">
            <a:avLst/>
          </a:prstGeom>
        </p:spPr>
      </p:pic>
      <p:sp>
        <p:nvSpPr>
          <p:cNvPr id="6" name="Pravokotnik 5"/>
          <p:cNvSpPr/>
          <p:nvPr/>
        </p:nvSpPr>
        <p:spPr>
          <a:xfrm>
            <a:off x="786685" y="375100"/>
            <a:ext cx="6096000" cy="3477875"/>
          </a:xfrm>
          <a:prstGeom prst="rect">
            <a:avLst/>
          </a:prstGeom>
        </p:spPr>
        <p:txBody>
          <a:bodyPr>
            <a:spAutoFit/>
          </a:bodyPr>
          <a:lstStyle/>
          <a:p>
            <a:r>
              <a:rPr lang="sl-SI" sz="2000" b="1" i="0" dirty="0" smtClean="0">
                <a:solidFill>
                  <a:srgbClr val="FF0000"/>
                </a:solidFill>
                <a:effectLst/>
                <a:latin typeface="Calibri" panose="020F0502020204030204" pitchFamily="34" charset="0"/>
                <a:ea typeface="Roboto" panose="02000000000000000000" pitchFamily="2" charset="0"/>
                <a:cs typeface="Roboto" panose="02000000000000000000" pitchFamily="2" charset="0"/>
              </a:rPr>
              <a:t>Postopek izdelave.</a:t>
            </a:r>
          </a:p>
          <a:p>
            <a:r>
              <a:rPr lang="sl-SI" sz="2000" b="1" i="0" dirty="0" smtClean="0">
                <a:solidFill>
                  <a:srgbClr val="FF0000"/>
                </a:solidFill>
                <a:effectLst/>
                <a:latin typeface="Calibri" panose="020F0502020204030204" pitchFamily="34" charset="0"/>
                <a:ea typeface="Roboto" panose="02000000000000000000" pitchFamily="2" charset="0"/>
                <a:cs typeface="Roboto" panose="02000000000000000000" pitchFamily="2" charset="0"/>
              </a:rPr>
              <a:t>1.</a:t>
            </a:r>
            <a:r>
              <a:rPr lang="sl-SI" sz="2000" b="0" i="0" dirty="0" smtClean="0">
                <a:solidFill>
                  <a:srgbClr val="333333"/>
                </a:solidFill>
                <a:effectLst/>
                <a:latin typeface="Calibri" panose="020F0502020204030204" pitchFamily="34" charset="0"/>
                <a:ea typeface="Roboto" panose="02000000000000000000" pitchFamily="2" charset="0"/>
                <a:cs typeface="Roboto" panose="02000000000000000000" pitchFamily="2" charset="0"/>
              </a:rPr>
              <a:t> Potrebujete dve paličici – lahko uporabite lesene paličice za ražnjiče, katerim odrežite špičaste konice, ali pa uporabite debelejše in daljše – za večje zmaje.</a:t>
            </a:r>
            <a:r>
              <a:rPr lang="sl-SI" sz="2000" dirty="0" smtClean="0">
                <a:latin typeface="Calibri" panose="020F0502020204030204" pitchFamily="34" charset="0"/>
                <a:ea typeface="Roboto" panose="02000000000000000000" pitchFamily="2" charset="0"/>
                <a:cs typeface="Roboto" panose="02000000000000000000" pitchFamily="2" charset="0"/>
              </a:rPr>
              <a:t/>
            </a:r>
            <a:br>
              <a:rPr lang="sl-SI" sz="2000" dirty="0" smtClean="0">
                <a:latin typeface="Calibri" panose="020F0502020204030204" pitchFamily="34" charset="0"/>
                <a:ea typeface="Roboto" panose="02000000000000000000" pitchFamily="2" charset="0"/>
                <a:cs typeface="Roboto" panose="02000000000000000000" pitchFamily="2" charset="0"/>
              </a:rPr>
            </a:br>
            <a:r>
              <a:rPr lang="sl-SI" sz="2000" b="0" i="0" dirty="0" smtClean="0">
                <a:solidFill>
                  <a:srgbClr val="333333"/>
                </a:solidFill>
                <a:effectLst/>
                <a:latin typeface="Calibri" panose="020F0502020204030204" pitchFamily="34" charset="0"/>
                <a:ea typeface="Roboto" panose="02000000000000000000" pitchFamily="2" charset="0"/>
                <a:cs typeface="Roboto" panose="02000000000000000000" pitchFamily="2" charset="0"/>
              </a:rPr>
              <a:t>Na konce paličic vrežite zarezo, v katero boste kasneje zataknili vrvico. Paličici prekrižajte, vendar ne na sredini, vodoravno palico namestite nekoliko višje, pri tem pa pazite, da bosta tvorili pravi kot. Sedaj prekrižani del prevežite z vrvico, vse skupaj pa učvrstite z lepilom. Priporočam, da uporabite silikonsko lepilo, če pa ga nimate, bo zadostoval lepilni trak.</a:t>
            </a:r>
            <a:endParaRPr lang="sl-SI" sz="2000" dirty="0">
              <a:latin typeface="Calibri" panose="020F0502020204030204" pitchFamily="34" charset="0"/>
              <a:ea typeface="Roboto" panose="02000000000000000000" pitchFamily="2" charset="0"/>
              <a:cs typeface="Roboto" panose="02000000000000000000" pitchFamily="2" charset="0"/>
            </a:endParaRPr>
          </a:p>
        </p:txBody>
      </p:sp>
      <p:sp>
        <p:nvSpPr>
          <p:cNvPr id="7" name="Pravokotnik 6"/>
          <p:cNvSpPr/>
          <p:nvPr/>
        </p:nvSpPr>
        <p:spPr>
          <a:xfrm>
            <a:off x="5594663" y="4020029"/>
            <a:ext cx="6096000" cy="1938992"/>
          </a:xfrm>
          <a:prstGeom prst="rect">
            <a:avLst/>
          </a:prstGeom>
        </p:spPr>
        <p:txBody>
          <a:bodyPr>
            <a:spAutoFit/>
          </a:bodyPr>
          <a:lstStyle/>
          <a:p>
            <a:r>
              <a:rPr lang="sl-SI" sz="2000" b="1" i="0" dirty="0" smtClean="0">
                <a:solidFill>
                  <a:srgbClr val="FF0000"/>
                </a:solidFill>
                <a:effectLst/>
                <a:latin typeface="Calibri" panose="020F0502020204030204" pitchFamily="34" charset="0"/>
                <a:ea typeface="Roboto" panose="02000000000000000000" pitchFamily="2" charset="0"/>
                <a:cs typeface="Roboto" panose="02000000000000000000" pitchFamily="2" charset="0"/>
              </a:rPr>
              <a:t>2.</a:t>
            </a:r>
            <a:r>
              <a:rPr lang="sl-SI" sz="2000" b="0" i="0" dirty="0" smtClean="0">
                <a:solidFill>
                  <a:srgbClr val="333333"/>
                </a:solidFill>
                <a:effectLst/>
                <a:latin typeface="Calibri" panose="020F0502020204030204" pitchFamily="34" charset="0"/>
                <a:ea typeface="Roboto" panose="02000000000000000000" pitchFamily="2" charset="0"/>
                <a:cs typeface="Roboto" panose="02000000000000000000" pitchFamily="2" charset="0"/>
              </a:rPr>
              <a:t> V zarezo paličice (vrhnji del križa) zataknite vrvico, jo ovijte in učvrstite z zanko in lepilom. Nato napeljite vrvico do prečne paličice in ponovno učvrstite točko preveza. Nadaljujte do preostalih dveh paličic in zaključite na mestu, kjer ste začeli, tako da boste okrog križa oblikovali romb.</a:t>
            </a:r>
            <a:endParaRPr lang="sl-SI" sz="2000" dirty="0">
              <a:latin typeface="Calibri" panose="020F0502020204030204" pitchFamily="34" charset="0"/>
              <a:ea typeface="Roboto" panose="02000000000000000000" pitchFamily="2" charset="0"/>
              <a:cs typeface="Roboto" panose="02000000000000000000" pitchFamily="2" charset="0"/>
            </a:endParaRPr>
          </a:p>
        </p:txBody>
      </p:sp>
      <p:pic>
        <p:nvPicPr>
          <p:cNvPr id="1028" name="Picture 4" descr="im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488" y="3844344"/>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618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374561" y="318797"/>
            <a:ext cx="5073203" cy="4351338"/>
          </a:xfrm>
        </p:spPr>
        <p:txBody>
          <a:bodyPr>
            <a:normAutofit/>
          </a:bodyPr>
          <a:lstStyle/>
          <a:p>
            <a:pPr marL="0" indent="0">
              <a:buNone/>
            </a:pPr>
            <a:r>
              <a:rPr lang="sl-SI" sz="2000" b="1" dirty="0">
                <a:solidFill>
                  <a:srgbClr val="FF0000"/>
                </a:solidFill>
                <a:latin typeface="Calibri" panose="020F0502020204030204" pitchFamily="34" charset="0"/>
                <a:ea typeface="Roboto" panose="02000000000000000000" pitchFamily="2" charset="0"/>
                <a:cs typeface="Roboto" panose="02000000000000000000" pitchFamily="2" charset="0"/>
              </a:rPr>
              <a:t>3.</a:t>
            </a:r>
            <a:r>
              <a:rPr lang="sl-SI" sz="2000" dirty="0">
                <a:latin typeface="Calibri" panose="020F0502020204030204" pitchFamily="34" charset="0"/>
                <a:ea typeface="Roboto" panose="02000000000000000000" pitchFamily="2" charset="0"/>
                <a:cs typeface="Roboto" panose="02000000000000000000" pitchFamily="2" charset="0"/>
              </a:rPr>
              <a:t> Tako, izdelali ste ogrodje zmaja. Sedaj potrebujete papir. Uporabite lahko barvni kolaž, trši </a:t>
            </a:r>
            <a:r>
              <a:rPr lang="sl-SI" sz="2000" dirty="0" smtClean="0">
                <a:latin typeface="Calibri" panose="020F0502020204030204" pitchFamily="34" charset="0"/>
                <a:ea typeface="Roboto" panose="02000000000000000000" pitchFamily="2" charset="0"/>
                <a:cs typeface="Roboto" panose="02000000000000000000" pitchFamily="2" charset="0"/>
              </a:rPr>
              <a:t>šeleshamer, </a:t>
            </a:r>
            <a:r>
              <a:rPr lang="sl-SI" sz="2000" dirty="0" err="1" smtClean="0">
                <a:latin typeface="Calibri" panose="020F0502020204030204" pitchFamily="34" charset="0"/>
                <a:ea typeface="Roboto" panose="02000000000000000000" pitchFamily="2" charset="0"/>
                <a:cs typeface="Roboto" panose="02000000000000000000" pitchFamily="2" charset="0"/>
              </a:rPr>
              <a:t>krep</a:t>
            </a:r>
            <a:r>
              <a:rPr lang="sl-SI" sz="2000" dirty="0" smtClean="0">
                <a:latin typeface="Calibri" panose="020F0502020204030204" pitchFamily="34" charset="0"/>
                <a:ea typeface="Roboto" panose="02000000000000000000" pitchFamily="2" charset="0"/>
                <a:cs typeface="Roboto" panose="02000000000000000000" pitchFamily="2" charset="0"/>
              </a:rPr>
              <a:t> papir…</a:t>
            </a:r>
          </a:p>
          <a:p>
            <a:pPr marL="0" indent="0">
              <a:buNone/>
            </a:pPr>
            <a:r>
              <a:rPr lang="sl-SI" sz="2000" dirty="0" smtClean="0">
                <a:latin typeface="Calibri" panose="020F0502020204030204" pitchFamily="34" charset="0"/>
                <a:ea typeface="Roboto" panose="02000000000000000000" pitchFamily="2" charset="0"/>
                <a:cs typeface="Roboto" panose="02000000000000000000" pitchFamily="2" charset="0"/>
              </a:rPr>
              <a:t>Ogrodje </a:t>
            </a:r>
            <a:r>
              <a:rPr lang="sl-SI" sz="2000" dirty="0">
                <a:latin typeface="Calibri" panose="020F0502020204030204" pitchFamily="34" charset="0"/>
                <a:ea typeface="Roboto" panose="02000000000000000000" pitchFamily="2" charset="0"/>
                <a:cs typeface="Roboto" panose="02000000000000000000" pitchFamily="2" charset="0"/>
              </a:rPr>
              <a:t>sedaj položite na papir in s svinčnikom narišite obris zmaja. Nato s pomočjo ravnila narišite približno dva centimetra okrog obrisa vzporedne črte in nastali romb izrežite. Sedaj položite ogrodje zmaja na romb in čez okvir prepognite stranice papirja. Izrežite zareze pri konicah križa in robove papirja prelepite čez vrvico. </a:t>
            </a:r>
          </a:p>
          <a:p>
            <a:pPr marL="0" indent="0">
              <a:buNone/>
            </a:pPr>
            <a:r>
              <a:rPr lang="sl-SI" dirty="0" smtClean="0"/>
              <a:t/>
            </a:r>
            <a:br>
              <a:rPr lang="sl-SI" dirty="0" smtClean="0"/>
            </a:br>
            <a:endParaRPr lang="sl-SI" dirty="0"/>
          </a:p>
        </p:txBody>
      </p:sp>
      <p:pic>
        <p:nvPicPr>
          <p:cNvPr id="4" name="Slika 3"/>
          <p:cNvPicPr>
            <a:picLocks noChangeAspect="1"/>
          </p:cNvPicPr>
          <p:nvPr/>
        </p:nvPicPr>
        <p:blipFill>
          <a:blip r:embed="rId2"/>
          <a:stretch>
            <a:fillRect/>
          </a:stretch>
        </p:blipFill>
        <p:spPr>
          <a:xfrm>
            <a:off x="5302473" y="690294"/>
            <a:ext cx="6173992" cy="1370325"/>
          </a:xfrm>
          <a:prstGeom prst="rect">
            <a:avLst/>
          </a:prstGeom>
        </p:spPr>
      </p:pic>
      <p:sp>
        <p:nvSpPr>
          <p:cNvPr id="5" name="Pravokotnik 4"/>
          <p:cNvSpPr/>
          <p:nvPr/>
        </p:nvSpPr>
        <p:spPr>
          <a:xfrm>
            <a:off x="5559382" y="2494466"/>
            <a:ext cx="6096000" cy="1938992"/>
          </a:xfrm>
          <a:prstGeom prst="rect">
            <a:avLst/>
          </a:prstGeom>
        </p:spPr>
        <p:txBody>
          <a:bodyPr>
            <a:spAutoFit/>
          </a:bodyPr>
          <a:lstStyle/>
          <a:p>
            <a:r>
              <a:rPr lang="sl-SI" sz="2000" b="1" i="0" dirty="0" smtClean="0">
                <a:solidFill>
                  <a:srgbClr val="FF0000"/>
                </a:solidFill>
                <a:effectLst/>
                <a:latin typeface="Calibri" panose="020F0502020204030204" pitchFamily="34" charset="0"/>
                <a:ea typeface="Roboto" panose="02000000000000000000" pitchFamily="2" charset="0"/>
                <a:cs typeface="Roboto" panose="02000000000000000000" pitchFamily="2" charset="0"/>
              </a:rPr>
              <a:t>4. </a:t>
            </a:r>
            <a:r>
              <a:rPr lang="sl-SI" sz="2000" b="0" i="0" dirty="0" smtClean="0">
                <a:solidFill>
                  <a:srgbClr val="333333"/>
                </a:solidFill>
                <a:effectLst/>
                <a:latin typeface="Calibri" panose="020F0502020204030204" pitchFamily="34" charset="0"/>
                <a:ea typeface="Roboto" panose="02000000000000000000" pitchFamily="2" charset="0"/>
                <a:cs typeface="Roboto" panose="02000000000000000000" pitchFamily="2" charset="0"/>
              </a:rPr>
              <a:t>Veste, kaj še potrebuje zmaj? Rep! Za rep potrebujete vrvico, barvne pentlje in trakove. Vrvico prilepite na spodnji del zmaja, nato pa se lotite izdelave pentljic. Koščke različnega barvnega papirja zložite v kupček in nato izrežite pentljo. Nato jih drugo za drugo prilepite na vrvico.</a:t>
            </a:r>
            <a:endParaRPr lang="sl-SI" sz="2000" dirty="0">
              <a:latin typeface="Calibri" panose="020F0502020204030204" pitchFamily="34" charset="0"/>
              <a:ea typeface="Roboto" panose="02000000000000000000" pitchFamily="2" charset="0"/>
              <a:cs typeface="Roboto" panose="02000000000000000000" pitchFamily="2" charset="0"/>
            </a:endParaRPr>
          </a:p>
        </p:txBody>
      </p:sp>
      <p:sp>
        <p:nvSpPr>
          <p:cNvPr id="6" name="Pravokotnik 5"/>
          <p:cNvSpPr/>
          <p:nvPr/>
        </p:nvSpPr>
        <p:spPr>
          <a:xfrm>
            <a:off x="374561" y="4433458"/>
            <a:ext cx="6096000" cy="2246769"/>
          </a:xfrm>
          <a:prstGeom prst="rect">
            <a:avLst/>
          </a:prstGeom>
        </p:spPr>
        <p:txBody>
          <a:bodyPr>
            <a:spAutoFit/>
          </a:bodyPr>
          <a:lstStyle/>
          <a:p>
            <a:r>
              <a:rPr lang="sl-SI" sz="2000" b="1" i="0" dirty="0" smtClean="0">
                <a:solidFill>
                  <a:srgbClr val="FF0000"/>
                </a:solidFill>
                <a:effectLst/>
                <a:latin typeface="Calibri" panose="020F0502020204030204" pitchFamily="34" charset="0"/>
                <a:ea typeface="Roboto" panose="02000000000000000000" pitchFamily="2" charset="0"/>
                <a:cs typeface="Roboto" panose="02000000000000000000" pitchFamily="2" charset="0"/>
              </a:rPr>
              <a:t>5.</a:t>
            </a:r>
            <a:r>
              <a:rPr lang="sl-SI" sz="2000" b="0" i="0" dirty="0" smtClean="0">
                <a:solidFill>
                  <a:srgbClr val="333333"/>
                </a:solidFill>
                <a:effectLst/>
                <a:latin typeface="Calibri" panose="020F0502020204030204" pitchFamily="34" charset="0"/>
                <a:ea typeface="Roboto" panose="02000000000000000000" pitchFamily="2" charset="0"/>
                <a:cs typeface="Roboto" panose="02000000000000000000" pitchFamily="2" charset="0"/>
              </a:rPr>
              <a:t> Da bo vaš zmaj lahko poletel, potrebujete še eno vrvico. En konec pritrdite na zgornji del (notranja stran) križa, drugega pa na spodnji del. Na sredino te vrvice nato privežite še daljšo vrvico, ki jo boste uporabili za spuščanje zmaja. Da se vam daljša vrvica ne bo zavozlala, jo navijte na manjšo paličico ali košček kartonskega papirja.</a:t>
            </a:r>
            <a:endParaRPr lang="sl-SI" sz="2000" dirty="0">
              <a:latin typeface="Calibri" panose="020F0502020204030204" pitchFamily="34" charset="0"/>
              <a:ea typeface="Roboto" panose="02000000000000000000" pitchFamily="2" charset="0"/>
              <a:cs typeface="Roboto" panose="02000000000000000000" pitchFamily="2" charset="0"/>
            </a:endParaRPr>
          </a:p>
        </p:txBody>
      </p:sp>
      <p:pic>
        <p:nvPicPr>
          <p:cNvPr id="7" name="Slika 6"/>
          <p:cNvPicPr>
            <a:picLocks noChangeAspect="1"/>
          </p:cNvPicPr>
          <p:nvPr/>
        </p:nvPicPr>
        <p:blipFill>
          <a:blip r:embed="rId3"/>
          <a:stretch>
            <a:fillRect/>
          </a:stretch>
        </p:blipFill>
        <p:spPr>
          <a:xfrm>
            <a:off x="8108323" y="4245732"/>
            <a:ext cx="1866532" cy="2303574"/>
          </a:xfrm>
          <a:prstGeom prst="rect">
            <a:avLst/>
          </a:prstGeom>
        </p:spPr>
      </p:pic>
    </p:spTree>
    <p:extLst>
      <p:ext uri="{BB962C8B-B14F-4D97-AF65-F5344CB8AC3E}">
        <p14:creationId xmlns:p14="http://schemas.microsoft.com/office/powerpoint/2010/main" val="93407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3"/>
          <p:cNvSpPr>
            <a:spLocks noGrp="1"/>
          </p:cNvSpPr>
          <p:nvPr>
            <p:ph idx="1"/>
          </p:nvPr>
        </p:nvSpPr>
        <p:spPr>
          <a:xfrm>
            <a:off x="619259" y="447585"/>
            <a:ext cx="2896673" cy="1200329"/>
          </a:xfrm>
          <a:prstGeom prst="rect">
            <a:avLst/>
          </a:prstGeom>
        </p:spPr>
        <p:txBody>
          <a:bodyPr wrap="square">
            <a:spAutoFit/>
          </a:bodyPr>
          <a:lstStyle/>
          <a:p>
            <a:pPr marL="0" indent="0">
              <a:buNone/>
            </a:pPr>
            <a:r>
              <a:rPr lang="sl-SI" sz="2000" b="1" i="0" dirty="0" smtClean="0">
                <a:solidFill>
                  <a:srgbClr val="FF0000"/>
                </a:solidFill>
                <a:effectLst/>
                <a:latin typeface="Calibri" panose="020F0502020204030204" pitchFamily="34" charset="0"/>
              </a:rPr>
              <a:t>6.</a:t>
            </a:r>
            <a:r>
              <a:rPr lang="sl-SI" sz="2000" b="0" i="0" dirty="0" smtClean="0">
                <a:solidFill>
                  <a:srgbClr val="000000"/>
                </a:solidFill>
                <a:effectLst/>
                <a:latin typeface="Calibri" panose="020F0502020204030204" pitchFamily="34" charset="0"/>
              </a:rPr>
              <a:t> Papirnatemu letalcu nariši oči, nos in usta oziroma poslikaj ga tako, kot ti je najbolj všeč.</a:t>
            </a:r>
            <a:endParaRPr lang="sl-SI" sz="2000" dirty="0">
              <a:latin typeface="Calibri" panose="020F0502020204030204" pitchFamily="34" charset="0"/>
            </a:endParaRPr>
          </a:p>
        </p:txBody>
      </p:sp>
      <p:pic>
        <p:nvPicPr>
          <p:cNvPr id="5" name="Slika 4"/>
          <p:cNvPicPr>
            <a:picLocks noChangeAspect="1"/>
          </p:cNvPicPr>
          <p:nvPr/>
        </p:nvPicPr>
        <p:blipFill>
          <a:blip r:embed="rId2"/>
          <a:stretch>
            <a:fillRect/>
          </a:stretch>
        </p:blipFill>
        <p:spPr>
          <a:xfrm rot="5400000">
            <a:off x="2982532" y="763207"/>
            <a:ext cx="4286250" cy="3219450"/>
          </a:xfrm>
          <a:prstGeom prst="rect">
            <a:avLst/>
          </a:prstGeom>
        </p:spPr>
      </p:pic>
      <p:sp>
        <p:nvSpPr>
          <p:cNvPr id="6" name="Pravokotnik 5"/>
          <p:cNvSpPr/>
          <p:nvPr/>
        </p:nvSpPr>
        <p:spPr>
          <a:xfrm>
            <a:off x="7533872" y="1908099"/>
            <a:ext cx="2395739" cy="1938992"/>
          </a:xfrm>
          <a:prstGeom prst="rect">
            <a:avLst/>
          </a:prstGeom>
        </p:spPr>
        <p:txBody>
          <a:bodyPr wrap="square">
            <a:spAutoFit/>
          </a:bodyPr>
          <a:lstStyle/>
          <a:p>
            <a:r>
              <a:rPr lang="sl-SI" sz="2000" b="0" i="0" dirty="0" smtClean="0">
                <a:solidFill>
                  <a:srgbClr val="333333"/>
                </a:solidFill>
                <a:effectLst/>
                <a:latin typeface="Calibri" panose="020F0502020204030204" pitchFamily="34" charset="0"/>
                <a:ea typeface="Roboto" panose="02000000000000000000" pitchFamily="2" charset="0"/>
                <a:cs typeface="Roboto" panose="02000000000000000000" pitchFamily="2" charset="0"/>
              </a:rPr>
              <a:t>Tudi rjavo vrečko, v kateri vam prodajalka postreže kruh, lahko uporabite za izdelavo zmaja.</a:t>
            </a:r>
            <a:endParaRPr lang="sl-SI" sz="2000" dirty="0">
              <a:latin typeface="Calibri" panose="020F0502020204030204" pitchFamily="34" charset="0"/>
              <a:ea typeface="Roboto" panose="02000000000000000000" pitchFamily="2" charset="0"/>
              <a:cs typeface="Roboto" panose="02000000000000000000" pitchFamily="2" charset="0"/>
            </a:endParaRPr>
          </a:p>
        </p:txBody>
      </p:sp>
      <p:pic>
        <p:nvPicPr>
          <p:cNvPr id="7" name="Slika 6"/>
          <p:cNvPicPr>
            <a:picLocks noChangeAspect="1"/>
          </p:cNvPicPr>
          <p:nvPr/>
        </p:nvPicPr>
        <p:blipFill>
          <a:blip r:embed="rId3"/>
          <a:stretch>
            <a:fillRect/>
          </a:stretch>
        </p:blipFill>
        <p:spPr>
          <a:xfrm>
            <a:off x="7146836" y="3900621"/>
            <a:ext cx="4286250" cy="2276475"/>
          </a:xfrm>
          <a:prstGeom prst="rect">
            <a:avLst/>
          </a:prstGeom>
        </p:spPr>
      </p:pic>
      <p:sp>
        <p:nvSpPr>
          <p:cNvPr id="8" name="Pravokotnik 7"/>
          <p:cNvSpPr/>
          <p:nvPr/>
        </p:nvSpPr>
        <p:spPr>
          <a:xfrm>
            <a:off x="3902298" y="6384513"/>
            <a:ext cx="8680361" cy="307777"/>
          </a:xfrm>
          <a:prstGeom prst="rect">
            <a:avLst/>
          </a:prstGeom>
        </p:spPr>
        <p:txBody>
          <a:bodyPr wrap="square">
            <a:spAutoFit/>
          </a:bodyPr>
          <a:lstStyle/>
          <a:p>
            <a:r>
              <a:rPr lang="sl-SI" sz="1400" dirty="0" smtClean="0"/>
              <a:t>https://www.dobrateta.si/dobra-teta-svetuje/ustvarjanje/72-kako-izdelati-papirnatega-zmaja</a:t>
            </a:r>
            <a:endParaRPr lang="sl-SI" sz="1400" dirty="0"/>
          </a:p>
        </p:txBody>
      </p:sp>
    </p:spTree>
    <p:extLst>
      <p:ext uri="{BB962C8B-B14F-4D97-AF65-F5344CB8AC3E}">
        <p14:creationId xmlns:p14="http://schemas.microsoft.com/office/powerpoint/2010/main" val="360044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1370</Words>
  <Application>Microsoft Office PowerPoint</Application>
  <PresentationFormat>Širokozaslonsko</PresentationFormat>
  <Paragraphs>84</Paragraphs>
  <Slides>14</Slides>
  <Notes>0</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14</vt:i4>
      </vt:variant>
    </vt:vector>
  </HeadingPairs>
  <TitlesOfParts>
    <vt:vector size="20" baseType="lpstr">
      <vt:lpstr>Arial</vt:lpstr>
      <vt:lpstr>Calibri</vt:lpstr>
      <vt:lpstr>Calibri Light</vt:lpstr>
      <vt:lpstr>Roboto</vt:lpstr>
      <vt:lpstr>Wingdings</vt:lpstr>
      <vt:lpstr>Officeova tema</vt:lpstr>
      <vt:lpstr>LIKOVNA UMETNOST</vt:lpstr>
      <vt:lpstr>Dragi učenci. Prepričana sem, da ste ugotovili kaj je vaša likovna naloga.</vt:lpstr>
      <vt:lpstr>Dobro si poglejte načrte izdelave. Predstavljene imate tri načrte z različnimi materiali. Izberite tistega, ki vam najbolj ustreza.</vt:lpstr>
      <vt:lpstr>PowerPointova predstavitev</vt:lpstr>
      <vt:lpstr>PowerPointova predstavitev</vt:lpstr>
      <vt:lpstr>DRUGI NAČRT</vt:lpstr>
      <vt:lpstr>PowerPointova predstavitev</vt:lpstr>
      <vt:lpstr>PowerPointova predstavitev</vt:lpstr>
      <vt:lpstr>PowerPointova predstavitev</vt:lpstr>
      <vt:lpstr>TRETJI NAČRT</vt:lpstr>
      <vt:lpstr>PowerPointova predstavitev</vt:lpstr>
      <vt:lpstr>PowerPointova predstavitev</vt:lpstr>
      <vt:lpstr>PowerPointova predstavitev</vt:lpstr>
      <vt:lpstr> ŠE MALO VETRA IN NAJ VAŠI ZMAJI POLETIJO V NEBO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LIKOVNA UMETNOST</dc:title>
  <dc:creator>compjuter</dc:creator>
  <cp:lastModifiedBy>compjuter</cp:lastModifiedBy>
  <cp:revision>17</cp:revision>
  <dcterms:created xsi:type="dcterms:W3CDTF">2020-04-10T13:44:46Z</dcterms:created>
  <dcterms:modified xsi:type="dcterms:W3CDTF">2020-04-16T09:53:08Z</dcterms:modified>
</cp:coreProperties>
</file>