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17" r:id="rId3"/>
    <p:sldId id="319" r:id="rId4"/>
    <p:sldId id="320" r:id="rId5"/>
    <p:sldId id="330" r:id="rId6"/>
    <p:sldId id="314" r:id="rId7"/>
    <p:sldId id="322" r:id="rId8"/>
    <p:sldId id="323" r:id="rId9"/>
    <p:sldId id="315" r:id="rId10"/>
    <p:sldId id="325" r:id="rId11"/>
    <p:sldId id="324" r:id="rId12"/>
    <p:sldId id="326" r:id="rId13"/>
    <p:sldId id="329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9933"/>
    <a:srgbClr val="FFFFCC"/>
    <a:srgbClr val="FFFF99"/>
    <a:srgbClr val="FFCC66"/>
    <a:srgbClr val="FFFF66"/>
    <a:srgbClr val="FF0066"/>
    <a:srgbClr val="00FF00"/>
    <a:srgbClr val="D67B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jeni pravokotnik 9"/>
          <p:cNvSpPr/>
          <p:nvPr/>
        </p:nvSpPr>
        <p:spPr>
          <a:xfrm>
            <a:off x="5000130" y="218288"/>
            <a:ext cx="4036364" cy="108012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ZAČETEK</a:t>
            </a:r>
          </a:p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 </a:t>
            </a:r>
            <a:r>
              <a:rPr lang="sl-SI" sz="3200" b="1" dirty="0">
                <a:solidFill>
                  <a:schemeClr val="tx1"/>
                </a:solidFill>
              </a:rPr>
              <a:t>POVEDI</a:t>
            </a:r>
          </a:p>
        </p:txBody>
      </p:sp>
      <p:sp>
        <p:nvSpPr>
          <p:cNvPr id="2" name="Desna puščica 1"/>
          <p:cNvSpPr/>
          <p:nvPr/>
        </p:nvSpPr>
        <p:spPr>
          <a:xfrm rot="19933901">
            <a:off x="3823005" y="1464325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167"/>
          <a:stretch/>
        </p:blipFill>
        <p:spPr bwMode="auto">
          <a:xfrm>
            <a:off x="1040362" y="39624"/>
            <a:ext cx="2736304" cy="25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aobljeni pravokotnik 13"/>
          <p:cNvSpPr/>
          <p:nvPr/>
        </p:nvSpPr>
        <p:spPr>
          <a:xfrm>
            <a:off x="179512" y="1963196"/>
            <a:ext cx="3800706" cy="3354728"/>
          </a:xfrm>
          <a:prstGeom prst="roundRect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KAJ PIŠEMO </a:t>
            </a:r>
          </a:p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Z  </a:t>
            </a:r>
            <a:r>
              <a:rPr lang="sl-SI" sz="4000" b="1" dirty="0">
                <a:solidFill>
                  <a:schemeClr val="tx1"/>
                </a:solidFill>
              </a:rPr>
              <a:t>VELIKO </a:t>
            </a:r>
            <a:r>
              <a:rPr lang="sl-SI" sz="4000" b="1" dirty="0" smtClean="0">
                <a:solidFill>
                  <a:schemeClr val="tx1"/>
                </a:solidFill>
              </a:rPr>
              <a:t>ZAČETNICO?</a:t>
            </a:r>
            <a:endParaRPr lang="sl-SI" sz="4000" b="1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167"/>
          <a:stretch/>
        </p:blipFill>
        <p:spPr bwMode="auto">
          <a:xfrm>
            <a:off x="4356942" y="2670874"/>
            <a:ext cx="4031482" cy="370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oljeZBesedilom 16"/>
          <p:cNvSpPr txBox="1"/>
          <p:nvPr/>
        </p:nvSpPr>
        <p:spPr>
          <a:xfrm rot="21044802">
            <a:off x="6107457" y="2946500"/>
            <a:ext cx="2134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To moramo obdelati do konca. Časa imamo cel teden … </a:t>
            </a:r>
            <a:endParaRPr lang="sl-SI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4788025" y="1661079"/>
            <a:ext cx="4239140" cy="896113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LASTNA IMENA BITIJ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12" name="Desna puščica 11"/>
          <p:cNvSpPr/>
          <p:nvPr/>
        </p:nvSpPr>
        <p:spPr>
          <a:xfrm rot="21077038">
            <a:off x="4022932" y="2168154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i pravokotnik 12"/>
          <p:cNvSpPr/>
          <p:nvPr/>
        </p:nvSpPr>
        <p:spPr>
          <a:xfrm>
            <a:off x="4131605" y="5733256"/>
            <a:ext cx="4657458" cy="896113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 ZEMLJEPISNA LASTNA IMENA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 rot="21067493">
            <a:off x="2449481" y="217059"/>
            <a:ext cx="1485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/>
              <a:t>Veliko </a:t>
            </a:r>
            <a:r>
              <a:rPr lang="sl-SI" b="1" dirty="0"/>
              <a:t>že znamo … </a:t>
            </a:r>
          </a:p>
        </p:txBody>
      </p:sp>
    </p:spTree>
    <p:extLst>
      <p:ext uri="{BB962C8B-B14F-4D97-AF65-F5344CB8AC3E}">
        <p14:creationId xmlns:p14="http://schemas.microsoft.com/office/powerpoint/2010/main" xmlns="" val="86135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15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547664" y="83671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Zapiši v zvezek:</a:t>
            </a:r>
            <a:endParaRPr lang="sl-SI" sz="2800" dirty="0"/>
          </a:p>
        </p:txBody>
      </p:sp>
      <p:sp>
        <p:nvSpPr>
          <p:cNvPr id="7" name="Pravokotnik 6"/>
          <p:cNvSpPr/>
          <p:nvPr/>
        </p:nvSpPr>
        <p:spPr>
          <a:xfrm>
            <a:off x="179512" y="3573016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Pravila za pisanje </a:t>
            </a:r>
            <a:r>
              <a:rPr lang="sl-SI" sz="2800" b="1" dirty="0" err="1">
                <a:solidFill>
                  <a:srgbClr val="FF0000"/>
                </a:solidFill>
              </a:rPr>
              <a:t>nekrajevnih</a:t>
            </a:r>
            <a:r>
              <a:rPr lang="sl-SI" sz="2800" b="1" dirty="0">
                <a:solidFill>
                  <a:srgbClr val="FF0000"/>
                </a:solidFill>
              </a:rPr>
              <a:t> zemljepisnih lastnih imen </a:t>
            </a:r>
            <a:r>
              <a:rPr lang="sl-SI" sz="2800" dirty="0"/>
              <a:t>(vzpetin, dolin, planot, jam, voda, delov krajev, držav, celin):</a:t>
            </a:r>
          </a:p>
          <a:p>
            <a:endParaRPr lang="sl-SI" sz="2800" dirty="0"/>
          </a:p>
          <a:p>
            <a:r>
              <a:rPr lang="sl-SI" sz="2800" dirty="0"/>
              <a:t>Prvo besedo pišemo vedno z veliko začetnico.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67544" y="125017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 smtClean="0"/>
          </a:p>
          <a:p>
            <a:r>
              <a:rPr lang="sl-SI" sz="2800" dirty="0" smtClean="0"/>
              <a:t>POMNI</a:t>
            </a:r>
            <a:r>
              <a:rPr lang="sl-SI" sz="2800" dirty="0"/>
              <a:t>: Pri delih krajev (ulice, ceste, trgi) ne veljajo pravila kot za krajevna lastna imena, ampak se te piše kot ostala zemljepisna lastna imena</a:t>
            </a:r>
            <a:r>
              <a:rPr lang="sl-SI" sz="2800" dirty="0" smtClean="0"/>
              <a:t>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xmlns="" val="192536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9512" y="0"/>
            <a:ext cx="8964488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800" dirty="0"/>
          </a:p>
          <a:p>
            <a:pPr lvl="0"/>
            <a:r>
              <a:rPr lang="sl-SI" sz="28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Neprve</a:t>
            </a:r>
            <a:r>
              <a:rPr lang="sl-SI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sl-SI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besede po navadi pišemo z malo začetnico </a:t>
            </a:r>
            <a:endParaRPr lang="sl-SI" sz="28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sl-SI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sl-SI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vrh, dolina, planota, jama, ulica, cesta, trg, jezero, morje …).</a:t>
            </a:r>
          </a:p>
          <a:p>
            <a:endParaRPr lang="sl-SI" sz="800" b="1" dirty="0" smtClean="0"/>
          </a:p>
          <a:p>
            <a:r>
              <a:rPr lang="sl-SI" sz="2400" b="1" dirty="0" smtClean="0"/>
              <a:t>Primeri: </a:t>
            </a:r>
            <a:r>
              <a:rPr lang="sl-SI" sz="2400" b="1" dirty="0" smtClean="0">
                <a:solidFill>
                  <a:srgbClr val="FF0000"/>
                </a:solidFill>
              </a:rPr>
              <a:t>V</a:t>
            </a:r>
            <a:r>
              <a:rPr lang="sl-SI" sz="2400" dirty="0" smtClean="0"/>
              <a:t>eliki vrh, </a:t>
            </a:r>
            <a:r>
              <a:rPr lang="sl-SI" sz="2400" b="1" dirty="0" smtClean="0">
                <a:solidFill>
                  <a:srgbClr val="FF0000"/>
                </a:solidFill>
              </a:rPr>
              <a:t>V</a:t>
            </a:r>
            <a:r>
              <a:rPr lang="sl-SI" sz="2400" dirty="0" smtClean="0"/>
              <a:t>ipavska dolina, </a:t>
            </a:r>
            <a:r>
              <a:rPr lang="sl-SI" sz="2400" b="1" dirty="0" smtClean="0">
                <a:solidFill>
                  <a:srgbClr val="FF0000"/>
                </a:solidFill>
              </a:rPr>
              <a:t>B</a:t>
            </a:r>
            <a:r>
              <a:rPr lang="sl-SI" sz="2400" dirty="0" smtClean="0"/>
              <a:t>anjška planota, </a:t>
            </a:r>
            <a:r>
              <a:rPr lang="sl-SI" sz="2400" b="1" dirty="0" smtClean="0">
                <a:solidFill>
                  <a:srgbClr val="FF0000"/>
                </a:solidFill>
              </a:rPr>
              <a:t>P</a:t>
            </a:r>
            <a:r>
              <a:rPr lang="sl-SI" sz="2400" dirty="0" smtClean="0"/>
              <a:t>ostojnska jama, </a:t>
            </a:r>
            <a:r>
              <a:rPr lang="sl-SI" sz="2400" b="1" dirty="0" smtClean="0">
                <a:solidFill>
                  <a:srgbClr val="FF0000"/>
                </a:solidFill>
              </a:rPr>
              <a:t>J</a:t>
            </a:r>
            <a:r>
              <a:rPr lang="sl-SI" sz="2400" dirty="0" smtClean="0"/>
              <a:t>adransko morje, </a:t>
            </a:r>
            <a:r>
              <a:rPr lang="sl-SI" sz="2400" b="1" dirty="0" smtClean="0">
                <a:solidFill>
                  <a:srgbClr val="FF0000"/>
                </a:solidFill>
              </a:rPr>
              <a:t>B</a:t>
            </a:r>
            <a:r>
              <a:rPr lang="sl-SI" sz="2400" dirty="0" smtClean="0"/>
              <a:t>lejsko jezero, </a:t>
            </a:r>
            <a:r>
              <a:rPr lang="sl-SI" sz="2400" b="1" dirty="0" smtClean="0">
                <a:solidFill>
                  <a:srgbClr val="FF0000"/>
                </a:solidFill>
              </a:rPr>
              <a:t>K</a:t>
            </a:r>
            <a:r>
              <a:rPr lang="sl-SI" sz="2400" dirty="0" smtClean="0"/>
              <a:t>idričeva ulica, </a:t>
            </a:r>
            <a:r>
              <a:rPr lang="sl-SI" sz="2400" b="1" dirty="0" smtClean="0">
                <a:solidFill>
                  <a:srgbClr val="FF0000"/>
                </a:solidFill>
              </a:rPr>
              <a:t>G</a:t>
            </a:r>
            <a:r>
              <a:rPr lang="sl-SI" sz="2400" dirty="0" smtClean="0"/>
              <a:t>rajska cesta, 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B</a:t>
            </a:r>
            <a:r>
              <a:rPr lang="sl-SI" sz="2400" dirty="0" smtClean="0"/>
              <a:t>evkov trg …</a:t>
            </a:r>
          </a:p>
          <a:p>
            <a:pPr lvl="0"/>
            <a:endParaRPr lang="sl-SI" sz="32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sl-SI" sz="28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Neprve</a:t>
            </a:r>
            <a:r>
              <a:rPr lang="sl-SI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sl-SI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besede pišemo z veliko začetnico samo, </a:t>
            </a:r>
            <a:r>
              <a:rPr lang="sl-SI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če </a:t>
            </a:r>
            <a:r>
              <a:rPr lang="sl-SI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so že same lastno ime (če ne gre za poimenovanje na splošno). </a:t>
            </a:r>
          </a:p>
          <a:p>
            <a:endParaRPr lang="sl-SI" sz="800" b="1" dirty="0" smtClean="0"/>
          </a:p>
          <a:p>
            <a:r>
              <a:rPr lang="sl-SI" sz="2800" b="1" dirty="0" smtClean="0"/>
              <a:t>Primeri: </a:t>
            </a:r>
            <a:r>
              <a:rPr lang="sl-SI" sz="2400" b="1" dirty="0">
                <a:solidFill>
                  <a:srgbClr val="FF0000"/>
                </a:solidFill>
              </a:rPr>
              <a:t>J</a:t>
            </a:r>
            <a:r>
              <a:rPr lang="sl-SI" sz="2400" dirty="0"/>
              <a:t>ulijske </a:t>
            </a:r>
            <a:r>
              <a:rPr lang="sl-SI" sz="2400" b="1" dirty="0" smtClean="0">
                <a:solidFill>
                  <a:srgbClr val="FF0000"/>
                </a:solidFill>
              </a:rPr>
              <a:t>A</a:t>
            </a:r>
            <a:r>
              <a:rPr lang="sl-SI" sz="2400" dirty="0" smtClean="0"/>
              <a:t>lpe, </a:t>
            </a:r>
            <a:r>
              <a:rPr lang="sl-SI" sz="2400" b="1" dirty="0" smtClean="0">
                <a:solidFill>
                  <a:srgbClr val="FF0000"/>
                </a:solidFill>
              </a:rPr>
              <a:t>S</a:t>
            </a:r>
            <a:r>
              <a:rPr lang="sl-SI" sz="2400" dirty="0" smtClean="0"/>
              <a:t>ava </a:t>
            </a:r>
            <a:r>
              <a:rPr lang="sl-SI" sz="2400" b="1" dirty="0" smtClean="0">
                <a:solidFill>
                  <a:srgbClr val="FF0000"/>
                </a:solidFill>
              </a:rPr>
              <a:t>B</a:t>
            </a:r>
            <a:r>
              <a:rPr lang="sl-SI" sz="2400" dirty="0" smtClean="0"/>
              <a:t>ohinjka, </a:t>
            </a:r>
            <a:r>
              <a:rPr lang="sl-SI" sz="2400" b="1" dirty="0" smtClean="0">
                <a:solidFill>
                  <a:srgbClr val="FF0000"/>
                </a:solidFill>
              </a:rPr>
              <a:t>U</a:t>
            </a:r>
            <a:r>
              <a:rPr lang="sl-SI" sz="2400" dirty="0" smtClean="0"/>
              <a:t>lica </a:t>
            </a:r>
            <a:r>
              <a:rPr lang="sl-SI" sz="2400" b="1" dirty="0">
                <a:solidFill>
                  <a:srgbClr val="FF0000"/>
                </a:solidFill>
              </a:rPr>
              <a:t>V</a:t>
            </a:r>
            <a:r>
              <a:rPr lang="sl-SI" sz="2400" dirty="0"/>
              <a:t>inka </a:t>
            </a:r>
            <a:r>
              <a:rPr lang="sl-SI" sz="2400" b="1" dirty="0" smtClean="0">
                <a:solidFill>
                  <a:srgbClr val="FF0000"/>
                </a:solidFill>
              </a:rPr>
              <a:t>V</a:t>
            </a:r>
            <a:r>
              <a:rPr lang="sl-SI" sz="2400" dirty="0" smtClean="0"/>
              <a:t>odopivca, 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C</a:t>
            </a:r>
            <a:r>
              <a:rPr lang="sl-SI" sz="2400" dirty="0" smtClean="0"/>
              <a:t>esta </a:t>
            </a:r>
            <a:r>
              <a:rPr lang="sl-SI" sz="2400" b="1" dirty="0">
                <a:solidFill>
                  <a:srgbClr val="FF0000"/>
                </a:solidFill>
              </a:rPr>
              <a:t>P</a:t>
            </a:r>
            <a:r>
              <a:rPr lang="sl-SI" sz="2400" dirty="0"/>
              <a:t>etra </a:t>
            </a:r>
            <a:r>
              <a:rPr lang="sl-SI" sz="2400" b="1" dirty="0" smtClean="0">
                <a:solidFill>
                  <a:srgbClr val="FF0000"/>
                </a:solidFill>
              </a:rPr>
              <a:t>S</a:t>
            </a:r>
            <a:r>
              <a:rPr lang="sl-SI" sz="2400" dirty="0" smtClean="0"/>
              <a:t>kalarja, </a:t>
            </a:r>
            <a:r>
              <a:rPr lang="sl-SI" sz="2400" b="1" dirty="0" smtClean="0">
                <a:solidFill>
                  <a:srgbClr val="FF0000"/>
                </a:solidFill>
              </a:rPr>
              <a:t>T</a:t>
            </a:r>
            <a:r>
              <a:rPr lang="sl-SI" sz="2400" dirty="0" smtClean="0"/>
              <a:t>rg </a:t>
            </a:r>
            <a:r>
              <a:rPr lang="sl-SI" sz="2400" b="1" dirty="0">
                <a:solidFill>
                  <a:srgbClr val="FF0000"/>
                </a:solidFill>
              </a:rPr>
              <a:t>F</a:t>
            </a:r>
            <a:r>
              <a:rPr lang="sl-SI" sz="2400" dirty="0"/>
              <a:t>ranca </a:t>
            </a:r>
            <a:r>
              <a:rPr lang="sl-SI" sz="2400" b="1" dirty="0" smtClean="0">
                <a:solidFill>
                  <a:srgbClr val="FF0000"/>
                </a:solidFill>
              </a:rPr>
              <a:t>F</a:t>
            </a:r>
            <a:r>
              <a:rPr lang="sl-SI" sz="2400" dirty="0" smtClean="0"/>
              <a:t>akina, </a:t>
            </a:r>
            <a:r>
              <a:rPr lang="sl-SI" sz="2400" b="1" dirty="0" smtClean="0">
                <a:solidFill>
                  <a:srgbClr val="FF0000"/>
                </a:solidFill>
              </a:rPr>
              <a:t>V</a:t>
            </a:r>
            <a:r>
              <a:rPr lang="sl-SI" sz="2400" dirty="0" smtClean="0"/>
              <a:t>elika </a:t>
            </a:r>
            <a:r>
              <a:rPr lang="sl-SI" sz="2400" b="1" dirty="0" smtClean="0">
                <a:solidFill>
                  <a:srgbClr val="FF0000"/>
                </a:solidFill>
              </a:rPr>
              <a:t>B</a:t>
            </a:r>
            <a:r>
              <a:rPr lang="sl-SI" sz="2400" dirty="0" smtClean="0"/>
              <a:t>ritanija …</a:t>
            </a:r>
            <a:endParaRPr lang="sl-SI" sz="2400" dirty="0"/>
          </a:p>
          <a:p>
            <a:endParaRPr lang="sl-SI" sz="3200" b="1" dirty="0" smtClean="0"/>
          </a:p>
          <a:p>
            <a:r>
              <a:rPr lang="sl-SI" sz="2800" dirty="0"/>
              <a:t>Z malo začetnico pišemo tudi kratke </a:t>
            </a:r>
            <a:r>
              <a:rPr lang="sl-SI" sz="2800" dirty="0" err="1"/>
              <a:t>neprve</a:t>
            </a:r>
            <a:r>
              <a:rPr lang="sl-SI" sz="2800" dirty="0"/>
              <a:t> besede, </a:t>
            </a:r>
          </a:p>
          <a:p>
            <a:r>
              <a:rPr lang="sl-SI" sz="2800" dirty="0"/>
              <a:t>s katerimi povemo, kje nekaj leži (na, v, k, za …).</a:t>
            </a:r>
          </a:p>
          <a:p>
            <a:endParaRPr lang="sl-SI" sz="800" b="1" dirty="0" smtClean="0"/>
          </a:p>
          <a:p>
            <a:r>
              <a:rPr lang="sl-SI" sz="2400" b="1" dirty="0" smtClean="0"/>
              <a:t>Primeri: </a:t>
            </a:r>
            <a:r>
              <a:rPr lang="sl-SI" sz="2400" b="1" dirty="0">
                <a:solidFill>
                  <a:srgbClr val="FF0000"/>
                </a:solidFill>
              </a:rPr>
              <a:t>C</a:t>
            </a:r>
            <a:r>
              <a:rPr lang="sl-SI" sz="2400" dirty="0"/>
              <a:t>esta na </a:t>
            </a:r>
            <a:r>
              <a:rPr lang="sl-SI" sz="2400" b="1" dirty="0" smtClean="0">
                <a:solidFill>
                  <a:srgbClr val="FF0000"/>
                </a:solidFill>
              </a:rPr>
              <a:t>R</a:t>
            </a:r>
            <a:r>
              <a:rPr lang="sl-SI" sz="2400" dirty="0" smtClean="0"/>
              <a:t>ožnik, </a:t>
            </a:r>
            <a:r>
              <a:rPr lang="sl-SI" sz="2400" b="1" dirty="0" smtClean="0">
                <a:solidFill>
                  <a:srgbClr val="FF0000"/>
                </a:solidFill>
              </a:rPr>
              <a:t>C</a:t>
            </a:r>
            <a:r>
              <a:rPr lang="sl-SI" sz="2400" dirty="0" smtClean="0"/>
              <a:t>esta </a:t>
            </a:r>
            <a:r>
              <a:rPr lang="sl-SI" sz="2400" dirty="0"/>
              <a:t>v </a:t>
            </a:r>
            <a:r>
              <a:rPr lang="sl-SI" sz="2400" dirty="0" smtClean="0"/>
              <a:t>hrib, </a:t>
            </a:r>
            <a:r>
              <a:rPr lang="sl-SI" sz="2400" b="1" dirty="0" smtClean="0">
                <a:solidFill>
                  <a:srgbClr val="FF0000"/>
                </a:solidFill>
              </a:rPr>
              <a:t>U</a:t>
            </a:r>
            <a:r>
              <a:rPr lang="sl-SI" sz="2400" dirty="0" smtClean="0"/>
              <a:t>lica </a:t>
            </a:r>
            <a:r>
              <a:rPr lang="sl-SI" sz="2400" dirty="0"/>
              <a:t>borcev za severno </a:t>
            </a:r>
            <a:r>
              <a:rPr lang="sl-SI" sz="2400" dirty="0" smtClean="0"/>
              <a:t>mejo, 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P</a:t>
            </a:r>
            <a:r>
              <a:rPr lang="sl-SI" sz="2400" dirty="0" smtClean="0"/>
              <a:t>ot </a:t>
            </a:r>
            <a:r>
              <a:rPr lang="sl-SI" sz="2400" dirty="0"/>
              <a:t>k </a:t>
            </a:r>
            <a:r>
              <a:rPr lang="sl-SI" sz="2400" dirty="0" smtClean="0"/>
              <a:t>studencu, </a:t>
            </a:r>
            <a:r>
              <a:rPr lang="sl-SI" sz="2400" b="1" dirty="0" smtClean="0">
                <a:solidFill>
                  <a:srgbClr val="FF0000"/>
                </a:solidFill>
              </a:rPr>
              <a:t>P</a:t>
            </a:r>
            <a:r>
              <a:rPr lang="sl-SI" sz="2400" dirty="0" smtClean="0"/>
              <a:t>ot </a:t>
            </a:r>
            <a:r>
              <a:rPr lang="sl-SI" sz="2400" dirty="0"/>
              <a:t>za </a:t>
            </a:r>
            <a:r>
              <a:rPr lang="sl-SI" sz="2400" b="1" dirty="0" smtClean="0">
                <a:solidFill>
                  <a:srgbClr val="FF0000"/>
                </a:solidFill>
              </a:rPr>
              <a:t>B</a:t>
            </a:r>
            <a:r>
              <a:rPr lang="sl-SI" sz="2400" dirty="0" smtClean="0"/>
              <a:t>rdom …</a:t>
            </a:r>
            <a:endParaRPr lang="sl-SI" sz="2400" dirty="0"/>
          </a:p>
          <a:p>
            <a:endParaRPr lang="sl-SI" sz="2800" b="1" dirty="0"/>
          </a:p>
          <a:p>
            <a:endParaRPr lang="sl-SI" sz="2800" b="1" dirty="0" smtClean="0"/>
          </a:p>
          <a:p>
            <a:endParaRPr lang="sl-SI" sz="2800" dirty="0"/>
          </a:p>
          <a:p>
            <a:endParaRPr lang="sl-SI" sz="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xmlns="" val="224167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62" y="260648"/>
            <a:ext cx="1189604" cy="118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259632" y="764704"/>
            <a:ext cx="7200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1. Napisana zemljepisna lastna imena prepiši s pisanimi črkami.</a:t>
            </a:r>
          </a:p>
          <a:p>
            <a:endParaRPr lang="sl-SI" sz="2800" dirty="0"/>
          </a:p>
          <a:p>
            <a:r>
              <a:rPr lang="sl-SI" sz="2800" dirty="0" smtClean="0"/>
              <a:t>ŠKOCIJANSKE JAME</a:t>
            </a:r>
          </a:p>
          <a:p>
            <a:r>
              <a:rPr lang="sl-SI" sz="2800" dirty="0" smtClean="0"/>
              <a:t>SNEŽNIŠKA PLANOTA</a:t>
            </a:r>
          </a:p>
          <a:p>
            <a:r>
              <a:rPr lang="sl-SI" sz="2800" dirty="0" smtClean="0"/>
              <a:t>ERJAVČEVA ULICA</a:t>
            </a:r>
          </a:p>
          <a:p>
            <a:r>
              <a:rPr lang="sl-SI" sz="2800" dirty="0" smtClean="0"/>
              <a:t>ZDRUŽENE DRŽAVE AMERIKE</a:t>
            </a:r>
          </a:p>
          <a:p>
            <a:r>
              <a:rPr lang="sl-SI" sz="2800" dirty="0" smtClean="0"/>
              <a:t>SOŠKA DOLINA</a:t>
            </a:r>
          </a:p>
          <a:p>
            <a:r>
              <a:rPr lang="sl-SI" sz="2800" dirty="0" smtClean="0"/>
              <a:t>KAMNIŠKO SAVINJSKE ALPE</a:t>
            </a:r>
          </a:p>
          <a:p>
            <a:r>
              <a:rPr lang="sl-SI" sz="2800" dirty="0" smtClean="0"/>
              <a:t>CELJSKA KOTLINA</a:t>
            </a:r>
          </a:p>
          <a:p>
            <a:r>
              <a:rPr lang="sl-SI" sz="2800" dirty="0" smtClean="0"/>
              <a:t>TRNOVSKI GOZD</a:t>
            </a:r>
          </a:p>
          <a:p>
            <a:r>
              <a:rPr lang="sl-SI" sz="2800" dirty="0" smtClean="0"/>
              <a:t>ULICA MARIJA KOGOJA</a:t>
            </a:r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27387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902"/>
            <a:ext cx="1189604" cy="118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115616" y="332656"/>
            <a:ext cx="7200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1. Podčrtaj tista zemljepisna lastna imena, ki poimenujejo kraje. </a:t>
            </a:r>
          </a:p>
          <a:p>
            <a:endParaRPr lang="sl-SI" sz="2800" dirty="0" smtClean="0"/>
          </a:p>
          <a:p>
            <a:endParaRPr lang="sl-SI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440"/>
          <a:stretch/>
        </p:blipFill>
        <p:spPr bwMode="auto">
          <a:xfrm>
            <a:off x="3611570" y="3044579"/>
            <a:ext cx="4728984" cy="381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 rot="20944998">
            <a:off x="5825361" y="3317742"/>
            <a:ext cx="2433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/>
              <a:t>Ker krajev morda ne poznaš, si pomagaj s pravili za pisanje </a:t>
            </a:r>
            <a:r>
              <a:rPr lang="sl-SI" sz="1600" b="1" dirty="0" smtClean="0"/>
              <a:t>večbesednih</a:t>
            </a:r>
          </a:p>
          <a:p>
            <a:r>
              <a:rPr lang="sl-SI" sz="1600" b="1" dirty="0"/>
              <a:t> </a:t>
            </a:r>
            <a:r>
              <a:rPr lang="sl-SI" sz="1600" b="1" dirty="0" smtClean="0"/>
              <a:t>             zemljepisnih </a:t>
            </a:r>
          </a:p>
          <a:p>
            <a:r>
              <a:rPr lang="sl-SI" sz="1600" b="1" dirty="0"/>
              <a:t> </a:t>
            </a:r>
            <a:r>
              <a:rPr lang="sl-SI" sz="1600" b="1" dirty="0" smtClean="0"/>
              <a:t>              lastnih imen.  </a:t>
            </a:r>
          </a:p>
          <a:p>
            <a:r>
              <a:rPr lang="sl-SI" sz="1600" b="1" dirty="0"/>
              <a:t> </a:t>
            </a:r>
            <a:r>
              <a:rPr lang="sl-SI" sz="1600" b="1" dirty="0" smtClean="0"/>
              <a:t>               Rešitve dobiš</a:t>
            </a:r>
          </a:p>
          <a:p>
            <a:r>
              <a:rPr lang="sl-SI" sz="1600" b="1" dirty="0"/>
              <a:t> </a:t>
            </a:r>
            <a:r>
              <a:rPr lang="sl-SI" sz="1600" b="1" dirty="0" smtClean="0"/>
              <a:t>                     prihodnjič ...</a:t>
            </a:r>
            <a:endParaRPr lang="sl-SI" sz="16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223534" y="1670787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Kanalski Vrh</a:t>
            </a:r>
          </a:p>
          <a:p>
            <a:r>
              <a:rPr lang="sl-SI" sz="2800" dirty="0" smtClean="0"/>
              <a:t>Sinji vrh</a:t>
            </a:r>
          </a:p>
          <a:p>
            <a:r>
              <a:rPr lang="sl-SI" sz="2800" dirty="0" smtClean="0"/>
              <a:t>Sladki Vrh</a:t>
            </a:r>
          </a:p>
          <a:p>
            <a:r>
              <a:rPr lang="sl-SI" sz="2800" dirty="0" smtClean="0"/>
              <a:t>Konjiška gora</a:t>
            </a:r>
          </a:p>
          <a:p>
            <a:r>
              <a:rPr lang="sl-SI" sz="2800" dirty="0" smtClean="0"/>
              <a:t>Kranjska Gora</a:t>
            </a:r>
          </a:p>
          <a:p>
            <a:r>
              <a:rPr lang="sl-SI" sz="2800" dirty="0" smtClean="0"/>
              <a:t>Rožna Dolina</a:t>
            </a:r>
          </a:p>
          <a:p>
            <a:r>
              <a:rPr lang="sl-SI" sz="2800" dirty="0" smtClean="0"/>
              <a:t>Logarska dolina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xmlns="" val="296129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14" y="404664"/>
            <a:ext cx="3004934" cy="37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856993" y="4262062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Vsako zemljepisno lastno ime se začne z veliko začetnico (enobesedno in večbesedno).</a:t>
            </a:r>
          </a:p>
          <a:p>
            <a:endParaRPr lang="sl-SI" sz="2800" dirty="0" smtClean="0"/>
          </a:p>
          <a:p>
            <a:r>
              <a:rPr lang="sl-SI" sz="2800" dirty="0" smtClean="0"/>
              <a:t>Če </a:t>
            </a:r>
            <a:r>
              <a:rPr lang="sl-SI" sz="2800" dirty="0"/>
              <a:t>je v imenu več besed, pišemo „</a:t>
            </a:r>
            <a:r>
              <a:rPr lang="sl-SI" sz="2800" dirty="0" err="1"/>
              <a:t>neprve</a:t>
            </a:r>
            <a:r>
              <a:rPr lang="sl-SI" sz="2800" dirty="0"/>
              <a:t>“ besede po določenih pravilih. </a:t>
            </a:r>
          </a:p>
        </p:txBody>
      </p:sp>
      <p:sp>
        <p:nvSpPr>
          <p:cNvPr id="8" name="PoljeZBesedilom 7"/>
          <p:cNvSpPr txBox="1"/>
          <p:nvPr/>
        </p:nvSpPr>
        <p:spPr>
          <a:xfrm rot="20972242">
            <a:off x="2416369" y="68714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Se še spomniš?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xmlns="" val="412798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1424945" y="188640"/>
            <a:ext cx="770485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      Najprej preglej, kako ti je šlo pri pisanju  </a:t>
            </a:r>
          </a:p>
          <a:p>
            <a:r>
              <a:rPr lang="sl-SI" sz="2800" dirty="0"/>
              <a:t> </a:t>
            </a:r>
            <a:r>
              <a:rPr lang="sl-SI" sz="2800" dirty="0" smtClean="0"/>
              <a:t>     krajevnih imen. Črke, ki morajo biti napisane z</a:t>
            </a:r>
          </a:p>
          <a:p>
            <a:r>
              <a:rPr lang="sl-SI" sz="2800" dirty="0"/>
              <a:t> </a:t>
            </a:r>
            <a:r>
              <a:rPr lang="sl-SI" sz="2800" dirty="0" smtClean="0"/>
              <a:t>     veliko začetnico, so obarvane rdeče.</a:t>
            </a:r>
          </a:p>
          <a:p>
            <a:endParaRPr lang="sl-SI" sz="2800" dirty="0"/>
          </a:p>
          <a:p>
            <a:r>
              <a:rPr lang="sl-SI" sz="2800" b="1" dirty="0" smtClean="0">
                <a:solidFill>
                  <a:srgbClr val="FF0000"/>
                </a:solidFill>
              </a:rPr>
              <a:t>A</a:t>
            </a:r>
            <a:r>
              <a:rPr lang="sl-SI" sz="2800" dirty="0" smtClean="0"/>
              <a:t>JDOVŠČINA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LOVENJ </a:t>
            </a:r>
            <a:r>
              <a:rPr lang="sl-SI" sz="2800" b="1" dirty="0" smtClean="0">
                <a:solidFill>
                  <a:srgbClr val="FF0000"/>
                </a:solidFill>
              </a:rPr>
              <a:t>G</a:t>
            </a:r>
            <a:r>
              <a:rPr lang="sl-SI" sz="2800" dirty="0" smtClean="0"/>
              <a:t>RADEC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AČA PRI </a:t>
            </a:r>
            <a:r>
              <a:rPr lang="sl-SI" sz="2800" b="1" dirty="0" smtClean="0">
                <a:solidFill>
                  <a:srgbClr val="FF0000"/>
                </a:solidFill>
              </a:rPr>
              <a:t>M</a:t>
            </a:r>
            <a:r>
              <a:rPr lang="sl-SI" sz="2800" dirty="0" smtClean="0"/>
              <a:t>ODREJU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L</a:t>
            </a:r>
            <a:r>
              <a:rPr lang="sl-SI" sz="2800" dirty="0" smtClean="0"/>
              <a:t>OG NAD </a:t>
            </a:r>
            <a:r>
              <a:rPr lang="sl-SI" sz="2800" b="1" dirty="0" smtClean="0">
                <a:solidFill>
                  <a:srgbClr val="FF0000"/>
                </a:solidFill>
              </a:rPr>
              <a:t>Š</a:t>
            </a:r>
            <a:r>
              <a:rPr lang="sl-SI" sz="2800" dirty="0" smtClean="0"/>
              <a:t>KOFJO </a:t>
            </a:r>
            <a:r>
              <a:rPr lang="sl-SI" sz="2800" b="1" dirty="0" smtClean="0">
                <a:solidFill>
                  <a:srgbClr val="FF0000"/>
                </a:solidFill>
              </a:rPr>
              <a:t>L</a:t>
            </a:r>
            <a:r>
              <a:rPr lang="sl-SI" sz="2800" dirty="0" smtClean="0"/>
              <a:t>OKO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TARA VAS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K</a:t>
            </a:r>
            <a:r>
              <a:rPr lang="sl-SI" sz="2800" dirty="0" smtClean="0"/>
              <a:t>ANALSKI </a:t>
            </a:r>
            <a:r>
              <a:rPr lang="sl-SI" sz="2800" b="1" dirty="0" smtClean="0">
                <a:solidFill>
                  <a:srgbClr val="FF0000"/>
                </a:solidFill>
              </a:rPr>
              <a:t>V</a:t>
            </a:r>
            <a:r>
              <a:rPr lang="sl-SI" sz="2800" dirty="0" smtClean="0"/>
              <a:t>RH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ELO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L</a:t>
            </a:r>
            <a:r>
              <a:rPr lang="sl-SI" sz="2800" dirty="0" smtClean="0"/>
              <a:t>OG PRI </a:t>
            </a:r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REZOVICI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G</a:t>
            </a:r>
            <a:r>
              <a:rPr lang="sl-SI" sz="2800" dirty="0" smtClean="0"/>
              <a:t>ORNJE </a:t>
            </a:r>
            <a:r>
              <a:rPr lang="sl-SI" sz="2800" b="1" dirty="0" smtClean="0">
                <a:solidFill>
                  <a:srgbClr val="FF0000"/>
                </a:solidFill>
              </a:rPr>
              <a:t>C</a:t>
            </a:r>
            <a:r>
              <a:rPr lang="sl-SI" sz="2800" dirty="0" smtClean="0"/>
              <a:t>EROVO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R</a:t>
            </a:r>
            <a:r>
              <a:rPr lang="sl-SI" sz="2800" dirty="0" smtClean="0"/>
              <a:t>IBIŠKO NASELJE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ELO PRI </a:t>
            </a:r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LEDU</a:t>
            </a:r>
          </a:p>
          <a:p>
            <a:endParaRPr lang="sl-SI" sz="2800" dirty="0" smtClean="0"/>
          </a:p>
          <a:p>
            <a:endParaRPr lang="sl-SI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9" t="20065" r="9673" b="33740"/>
          <a:stretch/>
        </p:blipFill>
        <p:spPr bwMode="auto">
          <a:xfrm rot="20628830">
            <a:off x="99785" y="427910"/>
            <a:ext cx="1828890" cy="110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381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19872" y="2818741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/>
          </a:p>
          <a:p>
            <a:endParaRPr lang="sl-SI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09"/>
          <a:stretch/>
        </p:blipFill>
        <p:spPr bwMode="auto">
          <a:xfrm>
            <a:off x="-5747" y="179926"/>
            <a:ext cx="8017668" cy="670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 rot="21010273">
            <a:off x="3289006" y="-144928"/>
            <a:ext cx="46527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b="1" dirty="0" smtClean="0"/>
          </a:p>
          <a:p>
            <a:endParaRPr lang="sl-SI" sz="800" b="1" dirty="0"/>
          </a:p>
          <a:p>
            <a:endParaRPr lang="sl-SI" sz="2400" b="1" dirty="0" smtClean="0"/>
          </a:p>
          <a:p>
            <a:r>
              <a:rPr lang="sl-SI" sz="2800" b="1" dirty="0" smtClean="0"/>
              <a:t>Spoznali smo že pravila</a:t>
            </a:r>
            <a:endParaRPr lang="sl-SI" sz="2800" b="1" dirty="0"/>
          </a:p>
        </p:txBody>
      </p:sp>
      <p:sp>
        <p:nvSpPr>
          <p:cNvPr id="3" name="PoljeZBesedilom 2"/>
          <p:cNvSpPr txBox="1"/>
          <p:nvPr/>
        </p:nvSpPr>
        <p:spPr>
          <a:xfrm rot="20979816">
            <a:off x="3657157" y="1294607"/>
            <a:ext cx="3818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 smtClean="0"/>
              <a:t>za </a:t>
            </a:r>
            <a:r>
              <a:rPr lang="sl-SI" sz="2800" b="1" dirty="0"/>
              <a:t>pisanje </a:t>
            </a:r>
            <a:r>
              <a:rPr lang="sl-SI" sz="2800" b="1" dirty="0" smtClean="0"/>
              <a:t>imen krajev, </a:t>
            </a:r>
          </a:p>
          <a:p>
            <a:pPr>
              <a:lnSpc>
                <a:spcPct val="150000"/>
              </a:lnSpc>
            </a:pPr>
            <a:r>
              <a:rPr lang="sl-SI" sz="2800" b="1" dirty="0"/>
              <a:t> </a:t>
            </a:r>
            <a:r>
              <a:rPr lang="sl-SI" sz="2800" b="1" dirty="0" smtClean="0"/>
              <a:t>            zdaj pa</a:t>
            </a:r>
            <a:endParaRPr lang="sl-SI" sz="2800" b="1" dirty="0"/>
          </a:p>
        </p:txBody>
      </p:sp>
      <p:sp>
        <p:nvSpPr>
          <p:cNvPr id="6" name="PoljeZBesedilom 5"/>
          <p:cNvSpPr txBox="1"/>
          <p:nvPr/>
        </p:nvSpPr>
        <p:spPr>
          <a:xfrm rot="20950523">
            <a:off x="5194659" y="2522539"/>
            <a:ext cx="2586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gremo </a:t>
            </a:r>
            <a:r>
              <a:rPr lang="sl-SI" sz="2800" b="1" dirty="0"/>
              <a:t>na </a:t>
            </a:r>
            <a:r>
              <a:rPr lang="sl-SI" sz="2800" b="1" dirty="0" smtClean="0"/>
              <a:t>vsa</a:t>
            </a:r>
          </a:p>
          <a:p>
            <a:endParaRPr lang="sl-SI" sz="800" b="1" dirty="0" smtClean="0"/>
          </a:p>
          <a:p>
            <a:r>
              <a:rPr lang="sl-SI" sz="2800" b="1" dirty="0" smtClean="0"/>
              <a:t>ostala …</a:t>
            </a:r>
            <a:endParaRPr lang="sl-SI" sz="2800" b="1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xmlns="" val="292196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179512" y="3449632"/>
            <a:ext cx="2448272" cy="2520280"/>
          </a:xfrm>
          <a:prstGeom prst="roundRect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b="1" dirty="0" smtClean="0">
              <a:solidFill>
                <a:schemeClr val="tx1"/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NEKRAJEVNA ZEMLJEPISNA LASTNA IMENA </a:t>
            </a:r>
          </a:p>
          <a:p>
            <a:pPr algn="ctr"/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3436594" y="3019419"/>
            <a:ext cx="5472608" cy="576064"/>
          </a:xfrm>
          <a:prstGeom prst="roundRect">
            <a:avLst/>
          </a:prstGeom>
          <a:solidFill>
            <a:srgbClr val="FFFF99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IMENA VZPETIN, DOLIN, PLANOT, JAM …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3436594" y="3907026"/>
            <a:ext cx="5472608" cy="576064"/>
          </a:xfrm>
          <a:prstGeom prst="roundRect">
            <a:avLst/>
          </a:prstGeom>
          <a:solidFill>
            <a:srgbClr val="FFFF99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IMENA VOD </a:t>
            </a:r>
            <a:r>
              <a:rPr lang="sl-SI" b="1" dirty="0" smtClean="0">
                <a:solidFill>
                  <a:schemeClr val="tx1"/>
                </a:solidFill>
              </a:rPr>
              <a:t>(REK, MORIJ, JEZER, OCEANOV …)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5" name="Desna puščica 14"/>
          <p:cNvSpPr/>
          <p:nvPr/>
        </p:nvSpPr>
        <p:spPr>
          <a:xfrm rot="21060193">
            <a:off x="2706996" y="3359581"/>
            <a:ext cx="684922" cy="231372"/>
          </a:xfrm>
          <a:prstGeom prst="rightArrow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Desna puščica 15"/>
          <p:cNvSpPr/>
          <p:nvPr/>
        </p:nvSpPr>
        <p:spPr>
          <a:xfrm rot="21358888">
            <a:off x="2683000" y="4111185"/>
            <a:ext cx="684922" cy="231372"/>
          </a:xfrm>
          <a:prstGeom prst="rightArrow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Zaobljeni pravokotnik 16"/>
          <p:cNvSpPr/>
          <p:nvPr/>
        </p:nvSpPr>
        <p:spPr>
          <a:xfrm>
            <a:off x="3454220" y="4941168"/>
            <a:ext cx="5472608" cy="576064"/>
          </a:xfrm>
          <a:prstGeom prst="roundRect">
            <a:avLst/>
          </a:prstGeom>
          <a:solidFill>
            <a:srgbClr val="FFFF99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IMENA</a:t>
            </a:r>
            <a:r>
              <a:rPr lang="sl-SI" sz="2400" b="1" dirty="0">
                <a:solidFill>
                  <a:schemeClr val="tx1"/>
                </a:solidFill>
              </a:rPr>
              <a:t> </a:t>
            </a:r>
            <a:r>
              <a:rPr lang="sl-SI" sz="2400" b="1" dirty="0" smtClean="0">
                <a:solidFill>
                  <a:schemeClr val="tx1"/>
                </a:solidFill>
              </a:rPr>
              <a:t>DELOV KRAJEV </a:t>
            </a:r>
            <a:r>
              <a:rPr lang="sl-SI" b="1" dirty="0" smtClean="0">
                <a:solidFill>
                  <a:schemeClr val="tx1"/>
                </a:solidFill>
              </a:rPr>
              <a:t>(ULIC, CEST, TRGOV …)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3501209" y="5805264"/>
            <a:ext cx="5472608" cy="576064"/>
          </a:xfrm>
          <a:prstGeom prst="roundRect">
            <a:avLst/>
          </a:prstGeom>
          <a:solidFill>
            <a:srgbClr val="FFFF99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IMENA</a:t>
            </a:r>
            <a:r>
              <a:rPr lang="sl-SI" sz="2400" b="1" dirty="0">
                <a:solidFill>
                  <a:schemeClr val="tx1"/>
                </a:solidFill>
              </a:rPr>
              <a:t> </a:t>
            </a:r>
            <a:r>
              <a:rPr lang="sl-SI" sz="2400" b="1" dirty="0" smtClean="0">
                <a:solidFill>
                  <a:schemeClr val="tx1"/>
                </a:solidFill>
              </a:rPr>
              <a:t>DRŽAV, CELIN …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19" name="Desna puščica 18"/>
          <p:cNvSpPr/>
          <p:nvPr/>
        </p:nvSpPr>
        <p:spPr>
          <a:xfrm rot="269818">
            <a:off x="2683000" y="5106020"/>
            <a:ext cx="684922" cy="231372"/>
          </a:xfrm>
          <a:prstGeom prst="rightArrow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Desna puščica 19"/>
          <p:cNvSpPr/>
          <p:nvPr/>
        </p:nvSpPr>
        <p:spPr>
          <a:xfrm rot="1144310">
            <a:off x="2755419" y="5751303"/>
            <a:ext cx="684922" cy="231372"/>
          </a:xfrm>
          <a:prstGeom prst="rightArrow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oljeZBesedilom 22"/>
          <p:cNvSpPr txBox="1"/>
          <p:nvPr/>
        </p:nvSpPr>
        <p:spPr>
          <a:xfrm>
            <a:off x="178767" y="1916832"/>
            <a:ext cx="91623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 smtClean="0"/>
              <a:t>Nekrajevna</a:t>
            </a:r>
            <a:r>
              <a:rPr lang="sl-SI" sz="2800" dirty="0" smtClean="0"/>
              <a:t> zemljepisna lastna imena so vsa zemljepisna lastna imena, </a:t>
            </a:r>
            <a:r>
              <a:rPr lang="sl-SI" sz="2800" b="1" dirty="0" smtClean="0"/>
              <a:t>ki ne poimenujejo naselij </a:t>
            </a:r>
            <a:r>
              <a:rPr lang="sl-SI" sz="2800" dirty="0" smtClean="0"/>
              <a:t>(mest, vasi, zaselkov).</a:t>
            </a:r>
          </a:p>
          <a:p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179511" y="116632"/>
            <a:ext cx="8520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POMNI: </a:t>
            </a:r>
            <a:r>
              <a:rPr lang="sl-SI" sz="2800" dirty="0" smtClean="0"/>
              <a:t>Pri delih krajev </a:t>
            </a:r>
            <a:r>
              <a:rPr lang="sl-SI" sz="2800" dirty="0"/>
              <a:t>(ulice, ceste, trgi</a:t>
            </a:r>
            <a:r>
              <a:rPr lang="sl-SI" sz="2800" dirty="0" smtClean="0"/>
              <a:t>) ne </a:t>
            </a:r>
            <a:r>
              <a:rPr lang="sl-SI" sz="2800" dirty="0"/>
              <a:t>veljajo pravila kot za krajevna lastna imena, ampak se </a:t>
            </a:r>
            <a:r>
              <a:rPr lang="sl-SI" sz="2800" dirty="0" smtClean="0"/>
              <a:t>te </a:t>
            </a:r>
            <a:r>
              <a:rPr lang="sl-SI" sz="2800" dirty="0"/>
              <a:t>piše kot ostala zemljepisna lastna imena.</a:t>
            </a:r>
          </a:p>
        </p:txBody>
      </p:sp>
    </p:spTree>
    <p:extLst>
      <p:ext uri="{BB962C8B-B14F-4D97-AF65-F5344CB8AC3E}">
        <p14:creationId xmlns:p14="http://schemas.microsoft.com/office/powerpoint/2010/main" xmlns="" val="355004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83974" y="643448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Ponovimo: </a:t>
            </a:r>
          </a:p>
          <a:p>
            <a:r>
              <a:rPr lang="sl-SI" sz="2800" dirty="0"/>
              <a:t>Če je </a:t>
            </a:r>
            <a:r>
              <a:rPr lang="sl-SI" sz="2800" dirty="0" err="1" smtClean="0"/>
              <a:t>nekrajevno</a:t>
            </a:r>
            <a:r>
              <a:rPr lang="sl-SI" sz="2800" dirty="0" smtClean="0"/>
              <a:t> zemljepisno lastno </a:t>
            </a:r>
            <a:r>
              <a:rPr lang="sl-SI" sz="2800" dirty="0"/>
              <a:t>ime </a:t>
            </a:r>
          </a:p>
          <a:p>
            <a:r>
              <a:rPr lang="sl-SI" sz="2800" dirty="0"/>
              <a:t>enobesedno (iz ene besede), </a:t>
            </a:r>
          </a:p>
          <a:p>
            <a:r>
              <a:rPr lang="sl-SI" sz="2800" dirty="0"/>
              <a:t>ga pišemo vedno z veliko začetnico.</a:t>
            </a:r>
          </a:p>
        </p:txBody>
      </p:sp>
      <p:sp>
        <p:nvSpPr>
          <p:cNvPr id="3" name="Pergament 1 2"/>
          <p:cNvSpPr/>
          <p:nvPr/>
        </p:nvSpPr>
        <p:spPr>
          <a:xfrm>
            <a:off x="5580112" y="2459330"/>
            <a:ext cx="3066054" cy="3952800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444208" y="3068960"/>
            <a:ext cx="20162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abotin </a:t>
            </a:r>
            <a:r>
              <a:rPr lang="sl-SI" sz="2800" b="1" dirty="0" smtClean="0">
                <a:solidFill>
                  <a:srgbClr val="FF0000"/>
                </a:solidFill>
              </a:rPr>
              <a:t>N</a:t>
            </a:r>
            <a:r>
              <a:rPr lang="sl-SI" sz="2800" dirty="0" smtClean="0"/>
              <a:t>anos </a:t>
            </a:r>
          </a:p>
          <a:p>
            <a:r>
              <a:rPr lang="sl-SI" sz="2800" b="1" dirty="0" err="1" smtClean="0">
                <a:solidFill>
                  <a:srgbClr val="FF0000"/>
                </a:solidFill>
              </a:rPr>
              <a:t>V</a:t>
            </a:r>
            <a:r>
              <a:rPr lang="sl-SI" sz="2800" dirty="0" err="1" smtClean="0"/>
              <a:t>ilenica</a:t>
            </a:r>
            <a:endParaRPr lang="sl-SI" sz="2800" dirty="0" smtClean="0"/>
          </a:p>
          <a:p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oča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ežigrad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lovenija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E</a:t>
            </a:r>
            <a:r>
              <a:rPr lang="sl-SI" sz="2800" dirty="0" smtClean="0"/>
              <a:t>vropa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xmlns="" val="15192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5548" y="19966"/>
            <a:ext cx="878497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/>
              <a:t>Pravila </a:t>
            </a:r>
            <a:r>
              <a:rPr lang="sl-SI" sz="2800" b="1" dirty="0"/>
              <a:t>za pisanje večbesednih </a:t>
            </a:r>
            <a:r>
              <a:rPr lang="sl-SI" sz="2800" b="1" dirty="0" err="1" smtClean="0"/>
              <a:t>nekrajevnih</a:t>
            </a:r>
            <a:r>
              <a:rPr lang="sl-SI" sz="2800" b="1" dirty="0" smtClean="0"/>
              <a:t> zemljepisnih lastnih </a:t>
            </a:r>
            <a:r>
              <a:rPr lang="sl-SI" sz="2800" b="1" dirty="0"/>
              <a:t>imen:</a:t>
            </a:r>
          </a:p>
          <a:p>
            <a:endParaRPr lang="sl-SI" sz="1100" dirty="0" smtClean="0"/>
          </a:p>
          <a:p>
            <a:r>
              <a:rPr lang="sl-SI" sz="2800" dirty="0" smtClean="0"/>
              <a:t>Prvo </a:t>
            </a:r>
            <a:r>
              <a:rPr lang="sl-SI" sz="2800" dirty="0"/>
              <a:t>besedo pišemo </a:t>
            </a:r>
            <a:r>
              <a:rPr lang="sl-SI" sz="2800" dirty="0" smtClean="0"/>
              <a:t>vedno z </a:t>
            </a:r>
            <a:r>
              <a:rPr lang="sl-SI" sz="2800" dirty="0"/>
              <a:t>veliko začetnico</a:t>
            </a:r>
            <a:r>
              <a:rPr lang="sl-SI" sz="2800" dirty="0" smtClean="0"/>
              <a:t>.</a:t>
            </a:r>
          </a:p>
          <a:p>
            <a:endParaRPr lang="sl-SI" sz="800" dirty="0" smtClean="0"/>
          </a:p>
          <a:p>
            <a:pPr lvl="0"/>
            <a:endParaRPr lang="sl-SI" sz="800" dirty="0">
              <a:cs typeface="Arial" pitchFamily="34" charset="0"/>
            </a:endParaRPr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sz="2800" dirty="0"/>
          </a:p>
          <a:p>
            <a:endParaRPr lang="sl-SI" sz="1000" dirty="0"/>
          </a:p>
          <a:p>
            <a:endParaRPr lang="sl-SI" sz="2800" dirty="0"/>
          </a:p>
        </p:txBody>
      </p:sp>
      <p:sp>
        <p:nvSpPr>
          <p:cNvPr id="5" name="Pergament 1 4"/>
          <p:cNvSpPr/>
          <p:nvPr/>
        </p:nvSpPr>
        <p:spPr>
          <a:xfrm>
            <a:off x="5511960" y="1858931"/>
            <a:ext cx="3644481" cy="4752528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038056" y="2266055"/>
            <a:ext cx="2592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V</a:t>
            </a:r>
            <a:r>
              <a:rPr lang="sl-SI" sz="2800" dirty="0" smtClean="0"/>
              <a:t>eliki vrh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V</a:t>
            </a:r>
            <a:r>
              <a:rPr lang="sl-SI" sz="2800" dirty="0" smtClean="0"/>
              <a:t>ipavska dolina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anjška planota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/>
              <a:t>ostojnska jama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J</a:t>
            </a:r>
            <a:r>
              <a:rPr lang="sl-SI" sz="2800" dirty="0" smtClean="0"/>
              <a:t>adransko morje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lejsko jezero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A</a:t>
            </a:r>
            <a:r>
              <a:rPr lang="sl-SI" sz="2800" dirty="0" smtClean="0"/>
              <a:t>tlantski ocean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K</a:t>
            </a:r>
            <a:r>
              <a:rPr lang="sl-SI" sz="2800" dirty="0" smtClean="0"/>
              <a:t>idričeva ulica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G</a:t>
            </a:r>
            <a:r>
              <a:rPr lang="sl-SI" sz="2800" dirty="0" smtClean="0"/>
              <a:t>rajska cesta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evkov trg</a:t>
            </a:r>
            <a:endParaRPr lang="sl-SI" sz="2800" dirty="0"/>
          </a:p>
        </p:txBody>
      </p:sp>
      <p:sp>
        <p:nvSpPr>
          <p:cNvPr id="7" name="Pravokotnik 6"/>
          <p:cNvSpPr/>
          <p:nvPr/>
        </p:nvSpPr>
        <p:spPr>
          <a:xfrm>
            <a:off x="146784" y="1800109"/>
            <a:ext cx="5891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8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Neprve</a:t>
            </a:r>
            <a:r>
              <a:rPr lang="sl-SI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besede po navadi pišemo z malo začetnico </a:t>
            </a:r>
            <a:r>
              <a:rPr lang="sl-SI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sl-SI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vrh, dolina, planota, jama, ulica, cesta, trg, jezero, morje </a:t>
            </a:r>
            <a:r>
              <a:rPr lang="sl-SI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…).</a:t>
            </a:r>
            <a:endParaRPr lang="sl-SI" sz="28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/>
            <a:endParaRPr lang="sl-SI" sz="28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/>
            <a:endParaRPr lang="sl-SI" sz="28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33052"/>
          <a:stretch/>
        </p:blipFill>
        <p:spPr bwMode="auto">
          <a:xfrm>
            <a:off x="75079" y="3151127"/>
            <a:ext cx="4432955" cy="370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jeZBesedilom 10"/>
          <p:cNvSpPr txBox="1"/>
          <p:nvPr/>
        </p:nvSpPr>
        <p:spPr>
          <a:xfrm rot="21014834">
            <a:off x="1985703" y="333043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Vrh</a:t>
            </a:r>
            <a:r>
              <a:rPr lang="sl-SI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dolina, planota, jama, ulica, cesta, trg, jezero, </a:t>
            </a:r>
            <a:r>
              <a:rPr lang="sl-SI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morje … so</a:t>
            </a:r>
            <a:endParaRPr lang="sl-SI" b="1" dirty="0"/>
          </a:p>
        </p:txBody>
      </p:sp>
      <p:sp>
        <p:nvSpPr>
          <p:cNvPr id="12" name="PoljeZBesedilom 11"/>
          <p:cNvSpPr txBox="1"/>
          <p:nvPr/>
        </p:nvSpPr>
        <p:spPr>
          <a:xfrm rot="21060589">
            <a:off x="2864006" y="4085830"/>
            <a:ext cx="1559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poimenovanja na splošno ─ niso </a:t>
            </a:r>
            <a:r>
              <a:rPr lang="sl-SI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lastna</a:t>
            </a:r>
          </a:p>
          <a:p>
            <a:r>
              <a:rPr lang="sl-SI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sl-SI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</a:t>
            </a:r>
            <a:r>
              <a:rPr lang="sl-SI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imena.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xmlns="" val="302191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043608" y="598494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8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Neprve</a:t>
            </a:r>
            <a:r>
              <a:rPr lang="sl-SI" sz="2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besede pišemo z veliko začetnico samo,  če so že same lastno </a:t>
            </a:r>
            <a:r>
              <a:rPr lang="sl-SI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ime </a:t>
            </a:r>
          </a:p>
          <a:p>
            <a:pPr lvl="0"/>
            <a:r>
              <a:rPr lang="sl-SI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(če ne gre za poimenovanje na splošno). </a:t>
            </a:r>
            <a:endParaRPr lang="sl-SI" sz="28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Pergament 1 4"/>
          <p:cNvSpPr/>
          <p:nvPr/>
        </p:nvSpPr>
        <p:spPr>
          <a:xfrm>
            <a:off x="2267744" y="2446309"/>
            <a:ext cx="5616624" cy="3608659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491880" y="3068960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J</a:t>
            </a:r>
            <a:r>
              <a:rPr lang="sl-SI" sz="2800" dirty="0" smtClean="0"/>
              <a:t>ulijske </a:t>
            </a:r>
            <a:r>
              <a:rPr lang="sl-SI" sz="2800" b="1" dirty="0" smtClean="0">
                <a:solidFill>
                  <a:srgbClr val="FF0000"/>
                </a:solidFill>
              </a:rPr>
              <a:t>A</a:t>
            </a:r>
            <a:r>
              <a:rPr lang="sl-SI" sz="2800" dirty="0" smtClean="0"/>
              <a:t>lpe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ava </a:t>
            </a:r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ohinjka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U</a:t>
            </a:r>
            <a:r>
              <a:rPr lang="sl-SI" sz="2800" dirty="0" smtClean="0"/>
              <a:t>lica </a:t>
            </a:r>
            <a:r>
              <a:rPr lang="sl-SI" sz="2800" b="1" dirty="0" smtClean="0">
                <a:solidFill>
                  <a:srgbClr val="FF0000"/>
                </a:solidFill>
              </a:rPr>
              <a:t>V</a:t>
            </a:r>
            <a:r>
              <a:rPr lang="sl-SI" sz="2800" dirty="0" smtClean="0"/>
              <a:t>inka </a:t>
            </a:r>
            <a:r>
              <a:rPr lang="sl-SI" sz="2800" b="1" dirty="0" smtClean="0">
                <a:solidFill>
                  <a:srgbClr val="FF0000"/>
                </a:solidFill>
              </a:rPr>
              <a:t>V</a:t>
            </a:r>
            <a:r>
              <a:rPr lang="sl-SI" sz="2800" dirty="0" smtClean="0"/>
              <a:t>odopivca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C</a:t>
            </a:r>
            <a:r>
              <a:rPr lang="sl-SI" sz="2800" dirty="0" smtClean="0"/>
              <a:t>esta </a:t>
            </a:r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/>
              <a:t>etra </a:t>
            </a:r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kalarja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T</a:t>
            </a:r>
            <a:r>
              <a:rPr lang="sl-SI" sz="2800" dirty="0" smtClean="0"/>
              <a:t>rg </a:t>
            </a:r>
            <a:r>
              <a:rPr lang="sl-SI" sz="2800" b="1" dirty="0" smtClean="0">
                <a:solidFill>
                  <a:srgbClr val="FF0000"/>
                </a:solidFill>
              </a:rPr>
              <a:t>F</a:t>
            </a:r>
            <a:r>
              <a:rPr lang="sl-SI" sz="2800" dirty="0" smtClean="0"/>
              <a:t>ranca </a:t>
            </a:r>
            <a:r>
              <a:rPr lang="sl-SI" sz="2800" b="1" dirty="0" smtClean="0">
                <a:solidFill>
                  <a:srgbClr val="FF0000"/>
                </a:solidFill>
              </a:rPr>
              <a:t>F</a:t>
            </a:r>
            <a:r>
              <a:rPr lang="sl-SI" sz="2800" dirty="0" smtClean="0"/>
              <a:t>akina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V</a:t>
            </a:r>
            <a:r>
              <a:rPr lang="sl-SI" sz="2800" dirty="0" smtClean="0"/>
              <a:t>elika </a:t>
            </a:r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ritanija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xmlns="" val="370273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83671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Z malo začetnico pišemo tudi kratke </a:t>
            </a:r>
            <a:r>
              <a:rPr lang="sl-SI" sz="2800" dirty="0" err="1"/>
              <a:t>neprve</a:t>
            </a:r>
            <a:r>
              <a:rPr lang="sl-SI" sz="2800" dirty="0"/>
              <a:t> besede, </a:t>
            </a:r>
          </a:p>
          <a:p>
            <a:r>
              <a:rPr lang="sl-SI" sz="2800" dirty="0"/>
              <a:t>s katerimi povemo, kje </a:t>
            </a:r>
            <a:r>
              <a:rPr lang="sl-SI" sz="2800" dirty="0" smtClean="0"/>
              <a:t>nekaj </a:t>
            </a:r>
            <a:r>
              <a:rPr lang="sl-SI" sz="2800" dirty="0"/>
              <a:t>leži </a:t>
            </a:r>
            <a:r>
              <a:rPr lang="sl-SI" sz="2800" dirty="0" smtClean="0"/>
              <a:t>(na, </a:t>
            </a:r>
            <a:r>
              <a:rPr lang="sl-SI" sz="2800" dirty="0"/>
              <a:t>v, k</a:t>
            </a:r>
            <a:r>
              <a:rPr lang="sl-SI" sz="2800" dirty="0" smtClean="0"/>
              <a:t>, za </a:t>
            </a:r>
            <a:r>
              <a:rPr lang="sl-SI" sz="2800" dirty="0"/>
              <a:t>…).</a:t>
            </a:r>
          </a:p>
        </p:txBody>
      </p:sp>
      <p:sp>
        <p:nvSpPr>
          <p:cNvPr id="3" name="Pergament 1 2"/>
          <p:cNvSpPr/>
          <p:nvPr/>
        </p:nvSpPr>
        <p:spPr>
          <a:xfrm>
            <a:off x="2843808" y="2555324"/>
            <a:ext cx="5400600" cy="3393956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419872" y="3284984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C</a:t>
            </a:r>
            <a:r>
              <a:rPr lang="sl-SI" sz="2800" dirty="0" smtClean="0"/>
              <a:t>esta na </a:t>
            </a:r>
            <a:r>
              <a:rPr lang="sl-SI" sz="2800" b="1" dirty="0" smtClean="0">
                <a:solidFill>
                  <a:srgbClr val="FF0000"/>
                </a:solidFill>
              </a:rPr>
              <a:t>R</a:t>
            </a:r>
            <a:r>
              <a:rPr lang="sl-SI" sz="2800" dirty="0" smtClean="0"/>
              <a:t>ožnik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C</a:t>
            </a:r>
            <a:r>
              <a:rPr lang="sl-SI" sz="2800" dirty="0" smtClean="0"/>
              <a:t>esta v hrib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U</a:t>
            </a:r>
            <a:r>
              <a:rPr lang="sl-SI" sz="2800" dirty="0" smtClean="0"/>
              <a:t>lica borcev za severno mejo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/>
              <a:t>ot k studencu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/>
              <a:t>ot za </a:t>
            </a:r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rdom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xmlns="" val="38640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729</Words>
  <Application>Microsoft Office PowerPoint</Application>
  <PresentationFormat>Diaprojekcija na zaslonu (4:3)</PresentationFormat>
  <Paragraphs>142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DOMA</cp:lastModifiedBy>
  <cp:revision>115</cp:revision>
  <dcterms:created xsi:type="dcterms:W3CDTF">2020-04-10T14:32:54Z</dcterms:created>
  <dcterms:modified xsi:type="dcterms:W3CDTF">2020-05-07T15:41:44Z</dcterms:modified>
</cp:coreProperties>
</file>