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E2ED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-120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4B3C1-B77A-45A5-95C7-133936CC5ACF}" type="datetimeFigureOut">
              <a:rPr lang="sl-SI" smtClean="0"/>
              <a:pPr/>
              <a:t>17.4.2020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95E5-E9ED-4077-B34B-7D3D475774A2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317247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4B3C1-B77A-45A5-95C7-133936CC5ACF}" type="datetimeFigureOut">
              <a:rPr lang="sl-SI" smtClean="0"/>
              <a:pPr/>
              <a:t>17.4.2020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95E5-E9ED-4077-B34B-7D3D475774A2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616194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4B3C1-B77A-45A5-95C7-133936CC5ACF}" type="datetimeFigureOut">
              <a:rPr lang="sl-SI" smtClean="0"/>
              <a:pPr/>
              <a:t>17.4.2020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95E5-E9ED-4077-B34B-7D3D475774A2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164686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4B3C1-B77A-45A5-95C7-133936CC5ACF}" type="datetimeFigureOut">
              <a:rPr lang="sl-SI" smtClean="0"/>
              <a:pPr/>
              <a:t>17.4.2020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95E5-E9ED-4077-B34B-7D3D475774A2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833075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4B3C1-B77A-45A5-95C7-133936CC5ACF}" type="datetimeFigureOut">
              <a:rPr lang="sl-SI" smtClean="0"/>
              <a:pPr/>
              <a:t>17.4.2020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95E5-E9ED-4077-B34B-7D3D475774A2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961041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4B3C1-B77A-45A5-95C7-133936CC5ACF}" type="datetimeFigureOut">
              <a:rPr lang="sl-SI" smtClean="0"/>
              <a:pPr/>
              <a:t>17.4.2020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95E5-E9ED-4077-B34B-7D3D475774A2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238730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4B3C1-B77A-45A5-95C7-133936CC5ACF}" type="datetimeFigureOut">
              <a:rPr lang="sl-SI" smtClean="0"/>
              <a:pPr/>
              <a:t>17.4.2020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95E5-E9ED-4077-B34B-7D3D475774A2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966847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4B3C1-B77A-45A5-95C7-133936CC5ACF}" type="datetimeFigureOut">
              <a:rPr lang="sl-SI" smtClean="0"/>
              <a:pPr/>
              <a:t>17.4.2020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95E5-E9ED-4077-B34B-7D3D475774A2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961430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4B3C1-B77A-45A5-95C7-133936CC5ACF}" type="datetimeFigureOut">
              <a:rPr lang="sl-SI" smtClean="0"/>
              <a:pPr/>
              <a:t>17.4.2020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95E5-E9ED-4077-B34B-7D3D475774A2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205154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4B3C1-B77A-45A5-95C7-133936CC5ACF}" type="datetimeFigureOut">
              <a:rPr lang="sl-SI" smtClean="0"/>
              <a:pPr/>
              <a:t>17.4.2020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95E5-E9ED-4077-B34B-7D3D475774A2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067504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4B3C1-B77A-45A5-95C7-133936CC5ACF}" type="datetimeFigureOut">
              <a:rPr lang="sl-SI" smtClean="0"/>
              <a:pPr/>
              <a:t>17.4.2020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95E5-E9ED-4077-B34B-7D3D475774A2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4053842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E2ED"/>
            </a:gs>
            <a:gs pos="100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4B3C1-B77A-45A5-95C7-133936CC5ACF}" type="datetimeFigureOut">
              <a:rPr lang="sl-SI" smtClean="0"/>
              <a:pPr/>
              <a:t>17.4.2020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F95E5-E9ED-4077-B34B-7D3D475774A2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803758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09113" y="1184744"/>
            <a:ext cx="3580660" cy="2381139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399963" y="174553"/>
            <a:ext cx="9144000" cy="1082853"/>
          </a:xfrm>
        </p:spPr>
        <p:txBody>
          <a:bodyPr/>
          <a:lstStyle/>
          <a:p>
            <a:r>
              <a:rPr lang="sl-SI" b="1" dirty="0" smtClean="0">
                <a:solidFill>
                  <a:srgbClr val="FF0000"/>
                </a:solidFill>
                <a:latin typeface="+mn-lt"/>
              </a:rPr>
              <a:t>KAJ JE KOMU HRANA</a:t>
            </a:r>
            <a:endParaRPr lang="sl-SI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922534" y="2971094"/>
            <a:ext cx="9144000" cy="3973689"/>
          </a:xfrm>
        </p:spPr>
        <p:txBody>
          <a:bodyPr/>
          <a:lstStyle/>
          <a:p>
            <a:pPr algn="l"/>
            <a:r>
              <a:rPr lang="sl-SI" sz="3600" b="1" dirty="0" smtClean="0">
                <a:solidFill>
                  <a:srgbClr val="00B0F0"/>
                </a:solidFill>
              </a:rPr>
              <a:t>Pozdravljeni učenci in učenke!</a:t>
            </a:r>
          </a:p>
          <a:p>
            <a:pPr algn="l"/>
            <a:r>
              <a:rPr lang="sl-SI" sz="3600" b="1" dirty="0" smtClean="0">
                <a:solidFill>
                  <a:srgbClr val="00B0F0"/>
                </a:solidFill>
              </a:rPr>
              <a:t>V tem tednu boste pri predmetu naravoslovje spoznali marsikaj novega in zanimivega o živalih v njihovih življenjskih okoljih.</a:t>
            </a:r>
          </a:p>
          <a:p>
            <a:pPr algn="l"/>
            <a:endParaRPr lang="sl-SI" sz="800" b="1" dirty="0" smtClean="0">
              <a:solidFill>
                <a:srgbClr val="00B0F0"/>
              </a:solidFill>
            </a:endParaRPr>
          </a:p>
          <a:p>
            <a:pPr algn="l"/>
            <a:r>
              <a:rPr lang="sl-SI" sz="3600" b="1" dirty="0" smtClean="0">
                <a:solidFill>
                  <a:srgbClr val="00B0F0"/>
                </a:solidFill>
              </a:rPr>
              <a:t>Učna snov je namenjena dvema urama naravoslovja, zato naj se vam ne mudi. </a:t>
            </a:r>
          </a:p>
          <a:p>
            <a:pPr algn="l"/>
            <a:endParaRPr lang="sl-SI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84419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1689" y="474134"/>
            <a:ext cx="10515600" cy="496711"/>
          </a:xfrm>
        </p:spPr>
        <p:txBody>
          <a:bodyPr>
            <a:normAutofit fontScale="90000"/>
          </a:bodyPr>
          <a:lstStyle/>
          <a:p>
            <a:r>
              <a:rPr lang="sl-SI" sz="4000" dirty="0" smtClean="0">
                <a:latin typeface="+mn-lt"/>
              </a:rPr>
              <a:t/>
            </a:r>
            <a:br>
              <a:rPr lang="sl-SI" sz="4000" dirty="0" smtClean="0">
                <a:latin typeface="+mn-lt"/>
              </a:rPr>
            </a:br>
            <a:r>
              <a:rPr lang="sl-SI" sz="4000" b="1" dirty="0" smtClean="0">
                <a:latin typeface="+mn-lt"/>
              </a:rPr>
              <a:t>S hrano se prenaša energija.</a:t>
            </a:r>
            <a:r>
              <a:rPr lang="sl-SI" b="1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sl-SI" b="1" dirty="0" smtClean="0">
                <a:solidFill>
                  <a:srgbClr val="7030A0"/>
                </a:solidFill>
                <a:latin typeface="+mn-lt"/>
              </a:rPr>
            </a:br>
            <a:endParaRPr lang="sl-SI" b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1689" y="1403160"/>
            <a:ext cx="4639458" cy="1853345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5633156" y="1557867"/>
            <a:ext cx="487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Življenje živali in ljudi je odvisno od sonca in rastlin.</a:t>
            </a:r>
          </a:p>
        </p:txBody>
      </p:sp>
      <p:sp>
        <p:nvSpPr>
          <p:cNvPr id="7" name="Pravokotnik 6"/>
          <p:cNvSpPr/>
          <p:nvPr/>
        </p:nvSpPr>
        <p:spPr>
          <a:xfrm>
            <a:off x="620889" y="3496909"/>
            <a:ext cx="105156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 smtClean="0"/>
              <a:t>Živali se različno hranijo. </a:t>
            </a:r>
          </a:p>
          <a:p>
            <a:endParaRPr lang="sl-SI" sz="800" dirty="0" smtClean="0"/>
          </a:p>
          <a:p>
            <a:r>
              <a:rPr lang="sl-SI" sz="2800" dirty="0" smtClean="0"/>
              <a:t>Nekatere se hranijo samo z rastlinami, zato jih imenujemo </a:t>
            </a:r>
            <a:r>
              <a:rPr lang="sl-SI" sz="2800" dirty="0" smtClean="0">
                <a:solidFill>
                  <a:srgbClr val="FF0000"/>
                </a:solidFill>
              </a:rPr>
              <a:t>rastlinojedci</a:t>
            </a:r>
            <a:r>
              <a:rPr lang="sl-SI" sz="2800" dirty="0" smtClean="0"/>
              <a:t>.</a:t>
            </a:r>
          </a:p>
          <a:p>
            <a:endParaRPr lang="sl-SI" sz="800" dirty="0" smtClean="0"/>
          </a:p>
          <a:p>
            <a:r>
              <a:rPr lang="sl-SI" sz="2800" dirty="0" smtClean="0"/>
              <a:t>Živali, ki jedo druge živali, so </a:t>
            </a:r>
            <a:r>
              <a:rPr lang="sl-SI" sz="2800" dirty="0" smtClean="0">
                <a:solidFill>
                  <a:srgbClr val="FF0000"/>
                </a:solidFill>
              </a:rPr>
              <a:t>mesojedci</a:t>
            </a:r>
            <a:r>
              <a:rPr lang="sl-SI" sz="2800" dirty="0" smtClean="0"/>
              <a:t>.</a:t>
            </a:r>
          </a:p>
          <a:p>
            <a:endParaRPr lang="sl-SI" sz="800" dirty="0" smtClean="0"/>
          </a:p>
          <a:p>
            <a:r>
              <a:rPr lang="sl-SI" sz="2800" dirty="0" smtClean="0"/>
              <a:t>Mnoge živali pa jedo tako rastline, kot živali in jih imenujemo </a:t>
            </a:r>
            <a:r>
              <a:rPr lang="sl-SI" sz="2800" dirty="0" smtClean="0">
                <a:solidFill>
                  <a:srgbClr val="FF0000"/>
                </a:solidFill>
              </a:rPr>
              <a:t>vsejedci</a:t>
            </a:r>
            <a:r>
              <a:rPr lang="sl-SI" sz="2800" dirty="0" smtClean="0"/>
              <a:t>.</a:t>
            </a:r>
          </a:p>
          <a:p>
            <a:endParaRPr lang="sl-SI" sz="800" dirty="0" smtClean="0"/>
          </a:p>
          <a:p>
            <a:r>
              <a:rPr lang="sl-SI" sz="2800" dirty="0" smtClean="0">
                <a:solidFill>
                  <a:srgbClr val="FF0000"/>
                </a:solidFill>
              </a:rPr>
              <a:t>Vsejedci</a:t>
            </a:r>
            <a:r>
              <a:rPr lang="sl-SI" sz="2800" dirty="0" smtClean="0"/>
              <a:t> smo tudi ljudje. </a:t>
            </a:r>
            <a:endParaRPr lang="sl-SI" sz="2800" dirty="0"/>
          </a:p>
        </p:txBody>
      </p:sp>
      <p:sp>
        <p:nvSpPr>
          <p:cNvPr id="8" name="Pravokotnik 7"/>
          <p:cNvSpPr/>
          <p:nvPr/>
        </p:nvSpPr>
        <p:spPr>
          <a:xfrm>
            <a:off x="1173480" y="3222107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900" dirty="0" smtClean="0"/>
              <a:t>https://www.google.com/search?q=s+hrano+se+prena%C5%A1a+energij</a:t>
            </a:r>
            <a:endParaRPr lang="sl-SI" sz="900" dirty="0"/>
          </a:p>
        </p:txBody>
      </p:sp>
    </p:spTree>
    <p:extLst>
      <p:ext uri="{BB962C8B-B14F-4D97-AF65-F5344CB8AC3E}">
        <p14:creationId xmlns:p14="http://schemas.microsoft.com/office/powerpoint/2010/main" xmlns="" val="13875566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sl-SI" b="1" dirty="0" smtClean="0">
                <a:solidFill>
                  <a:srgbClr val="FF0000"/>
                </a:solidFill>
                <a:latin typeface="+mn-lt"/>
              </a:rPr>
              <a:t>ŽIVLJENJSKA OKOLJA</a:t>
            </a:r>
            <a:endParaRPr lang="sl-SI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080557"/>
            <a:ext cx="10515600" cy="5308953"/>
          </a:xfrm>
        </p:spPr>
        <p:txBody>
          <a:bodyPr/>
          <a:lstStyle/>
          <a:p>
            <a:pPr marL="0" indent="0" algn="ctr">
              <a:buNone/>
            </a:pPr>
            <a:r>
              <a:rPr lang="sl-SI" dirty="0" smtClean="0"/>
              <a:t>Poznamo različna življenjska okolja.</a:t>
            </a:r>
          </a:p>
          <a:p>
            <a:pPr marL="0" indent="0" algn="ctr">
              <a:buNone/>
            </a:pPr>
            <a:r>
              <a:rPr lang="sl-SI" dirty="0" smtClean="0"/>
              <a:t>V vsakem od njih najdemo drugačna živa bitja.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4824" y="2031183"/>
            <a:ext cx="1877731" cy="74987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752" y="2686408"/>
            <a:ext cx="2729840" cy="1741618"/>
          </a:xfrm>
          <a:prstGeom prst="rect">
            <a:avLst/>
          </a:prstGeom>
        </p:spPr>
      </p:pic>
      <p:sp>
        <p:nvSpPr>
          <p:cNvPr id="6" name="Pravokotnik 5"/>
          <p:cNvSpPr/>
          <p:nvPr/>
        </p:nvSpPr>
        <p:spPr>
          <a:xfrm>
            <a:off x="47731" y="4174407"/>
            <a:ext cx="277191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/>
              <a:t> </a:t>
            </a:r>
            <a:r>
              <a:rPr lang="sl-SI" sz="800" dirty="0" smtClean="0"/>
              <a:t>https://www.google.com/search?q=travni%C5%A1ke+%C5%B</a:t>
            </a:r>
            <a:endParaRPr lang="sl-SI" sz="800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4312355" y="2128504"/>
            <a:ext cx="1500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GOZD</a:t>
            </a:r>
            <a:endParaRPr lang="sl-SI" sz="2800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93554" y="2686409"/>
            <a:ext cx="2617186" cy="1741618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43773" y="4421295"/>
            <a:ext cx="3017782" cy="262151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20234" y="2031183"/>
            <a:ext cx="1822862" cy="749873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60731" y="2686408"/>
            <a:ext cx="2327295" cy="1741618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20413" y="4428026"/>
            <a:ext cx="2932430" cy="256054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606496" y="2012129"/>
            <a:ext cx="1908213" cy="755970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211701" y="2673286"/>
            <a:ext cx="2930300" cy="1754740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185185" y="4450518"/>
            <a:ext cx="2956816" cy="256054"/>
          </a:xfrm>
          <a:prstGeom prst="rect">
            <a:avLst/>
          </a:prstGeom>
        </p:spPr>
      </p:pic>
      <p:pic>
        <p:nvPicPr>
          <p:cNvPr id="19" name="Slika 18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314382" y="4799820"/>
            <a:ext cx="2750730" cy="1857636"/>
          </a:xfrm>
          <a:prstGeom prst="rect">
            <a:avLst/>
          </a:prstGeom>
        </p:spPr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911861" y="4693720"/>
            <a:ext cx="1996140" cy="746277"/>
          </a:xfrm>
          <a:prstGeom prst="rect">
            <a:avLst/>
          </a:prstGeom>
        </p:spPr>
      </p:pic>
      <p:pic>
        <p:nvPicPr>
          <p:cNvPr id="20" name="Slika 19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219592" y="6644667"/>
            <a:ext cx="2804403" cy="256054"/>
          </a:xfrm>
          <a:prstGeom prst="rect">
            <a:avLst/>
          </a:prstGeom>
        </p:spPr>
      </p:pic>
      <p:pic>
        <p:nvPicPr>
          <p:cNvPr id="22" name="Slika 21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433247" y="4825021"/>
            <a:ext cx="2908044" cy="1858331"/>
          </a:xfrm>
          <a:prstGeom prst="rect">
            <a:avLst/>
          </a:prstGeom>
        </p:spPr>
      </p:pic>
      <p:pic>
        <p:nvPicPr>
          <p:cNvPr id="21" name="Slika 20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317253" y="4653986"/>
            <a:ext cx="3225064" cy="755970"/>
          </a:xfrm>
          <a:prstGeom prst="rect">
            <a:avLst/>
          </a:prstGeom>
        </p:spPr>
      </p:pic>
      <p:pic>
        <p:nvPicPr>
          <p:cNvPr id="23" name="Slika 22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209577" y="6649107"/>
            <a:ext cx="3475021" cy="262151"/>
          </a:xfrm>
          <a:prstGeom prst="rect">
            <a:avLst/>
          </a:prstGeom>
        </p:spPr>
      </p:pic>
      <p:sp>
        <p:nvSpPr>
          <p:cNvPr id="24" name="PoljeZBesedilom 23"/>
          <p:cNvSpPr txBox="1"/>
          <p:nvPr/>
        </p:nvSpPr>
        <p:spPr>
          <a:xfrm>
            <a:off x="7639447" y="4813456"/>
            <a:ext cx="4445802" cy="1938992"/>
          </a:xfrm>
          <a:prstGeom prst="rect">
            <a:avLst/>
          </a:prstGeom>
          <a:gradFill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ŠE NEKAJ ŽIVLJENJSKIH OKOLIJ:</a:t>
            </a:r>
          </a:p>
          <a:p>
            <a:r>
              <a:rPr lang="sl-SI" sz="2000" dirty="0" smtClean="0"/>
              <a:t> ● REKA</a:t>
            </a:r>
          </a:p>
          <a:p>
            <a:r>
              <a:rPr lang="sl-SI" sz="2000" dirty="0" smtClean="0"/>
              <a:t> ● POTOK</a:t>
            </a:r>
          </a:p>
          <a:p>
            <a:r>
              <a:rPr lang="sl-SI" sz="2000" dirty="0" smtClean="0"/>
              <a:t> ● DŽUNGLA</a:t>
            </a:r>
          </a:p>
          <a:p>
            <a:r>
              <a:rPr lang="sl-SI" sz="2000" dirty="0" smtClean="0"/>
              <a:t> ● SAVANA</a:t>
            </a:r>
          </a:p>
          <a:p>
            <a:r>
              <a:rPr lang="sl-SI" sz="2000" dirty="0" smtClean="0"/>
              <a:t> ● OBMOČJA VEČNEGA SNEGA IN LEDU …</a:t>
            </a:r>
          </a:p>
        </p:txBody>
      </p:sp>
    </p:spTree>
    <p:extLst>
      <p:ext uri="{BB962C8B-B14F-4D97-AF65-F5344CB8AC3E}">
        <p14:creationId xmlns:p14="http://schemas.microsoft.com/office/powerpoint/2010/main" xmlns="" val="35689526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9733" y="6193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l-SI" sz="3200" b="1" dirty="0" smtClean="0">
                <a:solidFill>
                  <a:srgbClr val="FF0000"/>
                </a:solidFill>
                <a:latin typeface="+mn-lt"/>
              </a:rPr>
              <a:t>RASTLINOJEDCI, MESOJEDCI IN VSEJEDCI V RAZLIČNIH ŽIVLJENJSKIH OKOLJIH</a:t>
            </a:r>
            <a:endParaRPr lang="sl-SI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75355" y="1249458"/>
            <a:ext cx="11424355" cy="4351338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Za nadaljevanje boš potreboval/a pisalo in list papirja. </a:t>
            </a:r>
            <a:endParaRPr lang="sl-SI" b="1" dirty="0" smtClean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58823" y="1956817"/>
            <a:ext cx="1877731" cy="74987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8404" y="2548182"/>
            <a:ext cx="3957015" cy="2522930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372533" y="2083242"/>
            <a:ext cx="314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solidFill>
                  <a:srgbClr val="FF0000"/>
                </a:solidFill>
              </a:rPr>
              <a:t>Rastlinojedci</a:t>
            </a:r>
            <a:r>
              <a:rPr lang="sl-SI" sz="2400" dirty="0" smtClean="0"/>
              <a:t>, ki živijo na travniku so:</a:t>
            </a:r>
          </a:p>
          <a:p>
            <a:pPr marL="285750" indent="-285750">
              <a:buFontTx/>
              <a:buChar char="-"/>
            </a:pPr>
            <a:r>
              <a:rPr lang="sl-SI" sz="2400" dirty="0" smtClean="0"/>
              <a:t>miš,</a:t>
            </a:r>
          </a:p>
          <a:p>
            <a:pPr marL="285750" indent="-285750">
              <a:buFontTx/>
              <a:buChar char="-"/>
            </a:pPr>
            <a:r>
              <a:rPr lang="sl-SI" sz="2400" dirty="0"/>
              <a:t>m</a:t>
            </a:r>
            <a:r>
              <a:rPr lang="sl-SI" sz="2400" dirty="0" smtClean="0"/>
              <a:t>etulj,</a:t>
            </a:r>
          </a:p>
          <a:p>
            <a:pPr marL="285750" indent="-285750">
              <a:buFontTx/>
              <a:buChar char="-"/>
            </a:pPr>
            <a:r>
              <a:rPr lang="sl-SI" sz="2400" dirty="0" smtClean="0"/>
              <a:t>čmrlj …</a:t>
            </a:r>
            <a:endParaRPr lang="sl-SI" sz="2400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635" y="4363914"/>
            <a:ext cx="2115495" cy="141439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18266" y="5100450"/>
            <a:ext cx="1680266" cy="1685651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37478" y="2902383"/>
            <a:ext cx="1443941" cy="1443941"/>
          </a:xfrm>
          <a:prstGeom prst="rect">
            <a:avLst/>
          </a:prstGeom>
        </p:spPr>
      </p:pic>
      <p:sp>
        <p:nvSpPr>
          <p:cNvPr id="10" name="PoljeZBesedilom 9"/>
          <p:cNvSpPr txBox="1"/>
          <p:nvPr/>
        </p:nvSpPr>
        <p:spPr>
          <a:xfrm>
            <a:off x="7845779" y="2289976"/>
            <a:ext cx="4179586" cy="2371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/>
              <a:t>Tvoja naloga:</a:t>
            </a:r>
          </a:p>
          <a:p>
            <a:r>
              <a:rPr lang="sl-SI" sz="2400" dirty="0" smtClean="0"/>
              <a:t>V mislih pojdi na travnik.</a:t>
            </a:r>
          </a:p>
          <a:p>
            <a:r>
              <a:rPr lang="sl-SI" sz="2400" dirty="0" smtClean="0"/>
              <a:t>Napiši dva </a:t>
            </a:r>
            <a:r>
              <a:rPr lang="sl-SI" sz="2400" dirty="0" smtClean="0">
                <a:solidFill>
                  <a:srgbClr val="FF0000"/>
                </a:solidFill>
              </a:rPr>
              <a:t>mesojedca</a:t>
            </a:r>
            <a:r>
              <a:rPr lang="sl-SI" sz="2400" dirty="0" smtClean="0"/>
              <a:t> in dva </a:t>
            </a:r>
            <a:r>
              <a:rPr lang="sl-SI" sz="2400" dirty="0" smtClean="0">
                <a:solidFill>
                  <a:srgbClr val="FF0000"/>
                </a:solidFill>
              </a:rPr>
              <a:t>vsejedca</a:t>
            </a:r>
            <a:r>
              <a:rPr lang="sl-SI" sz="2400" dirty="0" smtClean="0"/>
              <a:t>, ki živita na travniku.</a:t>
            </a:r>
          </a:p>
          <a:p>
            <a:r>
              <a:rPr lang="sl-SI" sz="2400" dirty="0" smtClean="0"/>
              <a:t>V pomoč naj ti bosta spodnji sliki.</a:t>
            </a:r>
            <a:endParaRPr lang="sl-SI" sz="2400" dirty="0"/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52404" y="4708757"/>
            <a:ext cx="1932281" cy="1288187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778177" y="5243777"/>
            <a:ext cx="2249619" cy="1475360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96011" y="6515439"/>
            <a:ext cx="6998815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68605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49102" y="0"/>
            <a:ext cx="1822862" cy="749873"/>
          </a:xfrm>
          <a:prstGeom prst="rect">
            <a:avLst/>
          </a:prstGeom>
        </p:spPr>
      </p:pic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22129" y="862176"/>
            <a:ext cx="3503961" cy="2614212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8277725" y="591832"/>
            <a:ext cx="314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solidFill>
                  <a:srgbClr val="FF0000"/>
                </a:solidFill>
              </a:rPr>
              <a:t>Vsejedci</a:t>
            </a:r>
            <a:r>
              <a:rPr lang="sl-SI" sz="2400" dirty="0" smtClean="0"/>
              <a:t>, ki živijo v  mlaki so:</a:t>
            </a:r>
          </a:p>
          <a:p>
            <a:pPr marL="285750" indent="-285750">
              <a:buFontTx/>
              <a:buChar char="-"/>
            </a:pPr>
            <a:r>
              <a:rPr lang="sl-SI" sz="2400" dirty="0" smtClean="0"/>
              <a:t>raca,</a:t>
            </a:r>
          </a:p>
          <a:p>
            <a:pPr marL="285750" indent="-285750">
              <a:buFontTx/>
              <a:buChar char="-"/>
            </a:pPr>
            <a:r>
              <a:rPr lang="sl-SI" sz="2400" dirty="0" smtClean="0"/>
              <a:t>postranica,</a:t>
            </a:r>
          </a:p>
          <a:p>
            <a:pPr marL="285750" indent="-285750">
              <a:buFontTx/>
              <a:buChar char="-"/>
            </a:pPr>
            <a:r>
              <a:rPr lang="sl-SI" sz="2400" dirty="0" smtClean="0"/>
              <a:t>mladoletnica …</a:t>
            </a:r>
            <a:endParaRPr lang="sl-SI" sz="2400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8108" y="2512638"/>
            <a:ext cx="1802170" cy="1414069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852525" y="2494452"/>
            <a:ext cx="1863604" cy="1414069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158258" y="4003580"/>
            <a:ext cx="1950009" cy="1298397"/>
          </a:xfrm>
          <a:prstGeom prst="rect">
            <a:avLst/>
          </a:prstGeom>
        </p:spPr>
      </p:pic>
      <p:sp>
        <p:nvSpPr>
          <p:cNvPr id="11" name="PoljeZBesedilom 10"/>
          <p:cNvSpPr txBox="1"/>
          <p:nvPr/>
        </p:nvSpPr>
        <p:spPr>
          <a:xfrm>
            <a:off x="218402" y="591832"/>
            <a:ext cx="36649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solidFill>
                  <a:srgbClr val="FF0000"/>
                </a:solidFill>
              </a:rPr>
              <a:t>Rastlinojedci</a:t>
            </a:r>
            <a:r>
              <a:rPr lang="sl-SI" sz="2400" dirty="0" smtClean="0"/>
              <a:t>, ki živijo v  mlaki so:</a:t>
            </a:r>
          </a:p>
          <a:p>
            <a:pPr marL="285750" indent="-285750">
              <a:buFontTx/>
              <a:buChar char="-"/>
            </a:pPr>
            <a:r>
              <a:rPr lang="sl-SI" sz="2400" dirty="0"/>
              <a:t>v</a:t>
            </a:r>
            <a:r>
              <a:rPr lang="sl-SI" sz="2400" dirty="0" smtClean="0"/>
              <a:t>odna bolha,</a:t>
            </a:r>
          </a:p>
          <a:p>
            <a:pPr marL="285750" indent="-285750">
              <a:buFontTx/>
              <a:buChar char="-"/>
            </a:pPr>
            <a:r>
              <a:rPr lang="sl-SI" sz="2400" dirty="0"/>
              <a:t>ž</a:t>
            </a:r>
            <a:r>
              <a:rPr lang="sl-SI" sz="2400" dirty="0" smtClean="0"/>
              <a:t>abji paglavec,</a:t>
            </a:r>
          </a:p>
          <a:p>
            <a:pPr marL="285750" indent="-285750">
              <a:buFontTx/>
              <a:buChar char="-"/>
            </a:pPr>
            <a:r>
              <a:rPr lang="sl-SI" sz="2400" dirty="0"/>
              <a:t>v</a:t>
            </a:r>
            <a:r>
              <a:rPr lang="sl-SI" sz="2400" dirty="0" smtClean="0"/>
              <a:t>eliki mlakar …</a:t>
            </a:r>
            <a:endParaRPr lang="sl-SI" sz="2400" dirty="0"/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1557" y="2630257"/>
            <a:ext cx="1115546" cy="1399629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96961" y="2900601"/>
            <a:ext cx="1752574" cy="1078507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826938" y="1175166"/>
            <a:ext cx="1042704" cy="1399629"/>
          </a:xfrm>
          <a:prstGeom prst="rect">
            <a:avLst/>
          </a:prstGeom>
        </p:spPr>
      </p:pic>
      <p:sp>
        <p:nvSpPr>
          <p:cNvPr id="15" name="PoljeZBesedilom 14"/>
          <p:cNvSpPr txBox="1"/>
          <p:nvPr/>
        </p:nvSpPr>
        <p:spPr>
          <a:xfrm>
            <a:off x="1216550" y="4361938"/>
            <a:ext cx="72808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2400" dirty="0" smtClean="0"/>
          </a:p>
          <a:p>
            <a:r>
              <a:rPr lang="sl-SI" sz="2400" dirty="0" smtClean="0"/>
              <a:t>V mislih pojdi k mlaki.</a:t>
            </a:r>
          </a:p>
          <a:p>
            <a:r>
              <a:rPr lang="sl-SI" sz="2400" dirty="0" smtClean="0"/>
              <a:t>Napiši dva </a:t>
            </a:r>
            <a:r>
              <a:rPr lang="sl-SI" sz="2400" dirty="0" smtClean="0">
                <a:solidFill>
                  <a:srgbClr val="FF0000"/>
                </a:solidFill>
              </a:rPr>
              <a:t>mesojedca</a:t>
            </a:r>
            <a:r>
              <a:rPr lang="sl-SI" sz="2400" dirty="0" smtClean="0"/>
              <a:t>, ki živita v mlaki.</a:t>
            </a:r>
          </a:p>
          <a:p>
            <a:r>
              <a:rPr lang="sl-SI" sz="2400" dirty="0" smtClean="0"/>
              <a:t>V pomoč naj ti bo spodnja slika.</a:t>
            </a:r>
            <a:endParaRPr lang="sl-SI" sz="2400" dirty="0"/>
          </a:p>
        </p:txBody>
      </p:sp>
      <p:pic>
        <p:nvPicPr>
          <p:cNvPr id="16" name="Slika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202610" y="4795550"/>
            <a:ext cx="2078916" cy="1688738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23429" y="6534516"/>
            <a:ext cx="6289436" cy="323484"/>
          </a:xfrm>
          <a:prstGeom prst="rect">
            <a:avLst/>
          </a:prstGeom>
        </p:spPr>
      </p:pic>
      <p:sp>
        <p:nvSpPr>
          <p:cNvPr id="18" name="Pravokotnik 17"/>
          <p:cNvSpPr/>
          <p:nvPr/>
        </p:nvSpPr>
        <p:spPr>
          <a:xfrm>
            <a:off x="1240403" y="4341614"/>
            <a:ext cx="18920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b="1" dirty="0" smtClean="0"/>
              <a:t>Tvoja naloga:</a:t>
            </a:r>
          </a:p>
        </p:txBody>
      </p:sp>
    </p:spTree>
    <p:extLst>
      <p:ext uri="{BB962C8B-B14F-4D97-AF65-F5344CB8AC3E}">
        <p14:creationId xmlns:p14="http://schemas.microsoft.com/office/powerpoint/2010/main" xmlns="" val="22831800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0513" y="230188"/>
            <a:ext cx="1627773" cy="749873"/>
          </a:xfrm>
          <a:prstGeom prst="rect">
            <a:avLst/>
          </a:prstGeom>
        </p:spPr>
      </p:pic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625539" y="765488"/>
            <a:ext cx="4625274" cy="3072735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218402" y="591832"/>
            <a:ext cx="3664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solidFill>
                  <a:srgbClr val="FF0000"/>
                </a:solidFill>
              </a:rPr>
              <a:t>Rastlinojedec</a:t>
            </a:r>
            <a:r>
              <a:rPr lang="sl-SI" sz="2400" dirty="0" smtClean="0"/>
              <a:t>, ki živi v  gozdu je:</a:t>
            </a:r>
          </a:p>
          <a:p>
            <a:pPr marL="285750" indent="-285750">
              <a:buFontTx/>
              <a:buChar char="-"/>
            </a:pPr>
            <a:r>
              <a:rPr lang="sl-SI" sz="2400" dirty="0" smtClean="0"/>
              <a:t>polh …</a:t>
            </a:r>
            <a:endParaRPr lang="sl-SI" sz="2400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8527026" y="765488"/>
            <a:ext cx="3344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solidFill>
                  <a:srgbClr val="FF0000"/>
                </a:solidFill>
              </a:rPr>
              <a:t>Mesojedec</a:t>
            </a:r>
            <a:r>
              <a:rPr lang="sl-SI" sz="2400" dirty="0" smtClean="0"/>
              <a:t>, ki živi v  gozdu je:</a:t>
            </a:r>
          </a:p>
          <a:p>
            <a:pPr marL="285750" indent="-285750">
              <a:buFontTx/>
              <a:buChar char="-"/>
            </a:pPr>
            <a:r>
              <a:rPr lang="sl-SI" sz="2400" dirty="0" smtClean="0"/>
              <a:t>ris …</a:t>
            </a:r>
            <a:endParaRPr lang="sl-SI" sz="2400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7336047" y="4090902"/>
            <a:ext cx="3664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solidFill>
                  <a:srgbClr val="FF0000"/>
                </a:solidFill>
              </a:rPr>
              <a:t>Vsejedec</a:t>
            </a:r>
            <a:r>
              <a:rPr lang="sl-SI" sz="2400" dirty="0" smtClean="0"/>
              <a:t>, ki živi v  gozdu je:</a:t>
            </a:r>
          </a:p>
          <a:p>
            <a:pPr marL="285750" indent="-285750">
              <a:buFontTx/>
              <a:buChar char="-"/>
            </a:pPr>
            <a:r>
              <a:rPr lang="sl-SI" sz="2400" dirty="0"/>
              <a:t>b</a:t>
            </a:r>
            <a:r>
              <a:rPr lang="sl-SI" sz="2400" dirty="0" smtClean="0"/>
              <a:t>eloprsi jež …</a:t>
            </a:r>
            <a:endParaRPr lang="sl-SI" sz="2400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112" y="1961678"/>
            <a:ext cx="2560542" cy="1707028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18349" y="2053126"/>
            <a:ext cx="2280102" cy="1524132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20050" y="4928084"/>
            <a:ext cx="2328874" cy="1548518"/>
          </a:xfrm>
          <a:prstGeom prst="rect">
            <a:avLst/>
          </a:prstGeom>
        </p:spPr>
      </p:pic>
      <p:sp>
        <p:nvSpPr>
          <p:cNvPr id="13" name="PoljeZBesedilom 12"/>
          <p:cNvSpPr txBox="1"/>
          <p:nvPr/>
        </p:nvSpPr>
        <p:spPr>
          <a:xfrm>
            <a:off x="177289" y="4090902"/>
            <a:ext cx="68965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/>
              <a:t>Tvoja naloga:</a:t>
            </a:r>
            <a:endParaRPr lang="sl-SI" sz="2400" dirty="0" smtClean="0"/>
          </a:p>
          <a:p>
            <a:r>
              <a:rPr lang="sl-SI" sz="2400" dirty="0" smtClean="0"/>
              <a:t>V mislih pojdi v gozd.</a:t>
            </a:r>
          </a:p>
          <a:p>
            <a:r>
              <a:rPr lang="sl-SI" sz="2400" dirty="0" smtClean="0"/>
              <a:t>Napiši še po en primer </a:t>
            </a:r>
            <a:r>
              <a:rPr lang="sl-SI" sz="2400" dirty="0" smtClean="0">
                <a:solidFill>
                  <a:srgbClr val="FF0000"/>
                </a:solidFill>
              </a:rPr>
              <a:t>rastlinojedca</a:t>
            </a:r>
            <a:r>
              <a:rPr lang="sl-SI" sz="2400" dirty="0" smtClean="0"/>
              <a:t>, </a:t>
            </a:r>
            <a:r>
              <a:rPr lang="sl-SI" sz="2400" dirty="0" smtClean="0">
                <a:solidFill>
                  <a:srgbClr val="FF0000"/>
                </a:solidFill>
              </a:rPr>
              <a:t>mesojedca</a:t>
            </a:r>
            <a:r>
              <a:rPr lang="sl-SI" sz="2400" dirty="0" smtClean="0"/>
              <a:t> in </a:t>
            </a:r>
            <a:r>
              <a:rPr lang="sl-SI" sz="2400" dirty="0" smtClean="0">
                <a:solidFill>
                  <a:srgbClr val="FF0000"/>
                </a:solidFill>
              </a:rPr>
              <a:t>vsejedca</a:t>
            </a:r>
            <a:r>
              <a:rPr lang="sl-SI" sz="2400" dirty="0" smtClean="0"/>
              <a:t>, ki živi v gozdu.</a:t>
            </a:r>
          </a:p>
          <a:p>
            <a:r>
              <a:rPr lang="sl-SI" sz="2400" dirty="0" smtClean="0"/>
              <a:t>V pomoč naj ti bo spodnja slika.</a:t>
            </a:r>
            <a:endParaRPr lang="sl-SI" sz="2400" dirty="0"/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97804" y="5271218"/>
            <a:ext cx="809468" cy="1398501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50194" y="6476602"/>
            <a:ext cx="5169856" cy="30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65473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4386"/>
          </a:xfrm>
        </p:spPr>
        <p:txBody>
          <a:bodyPr>
            <a:normAutofit fontScale="90000"/>
          </a:bodyPr>
          <a:lstStyle/>
          <a:p>
            <a:r>
              <a:rPr lang="sl-SI" sz="2800" dirty="0" smtClean="0">
                <a:latin typeface="+mn-lt"/>
              </a:rPr>
              <a:t>Preberi vsebine v učbeniku, stran 70. V preglednici boš našel/našla živali, ki živijo v različnih življenjskih okoljih. Če si imel/a pri prejšnji nalogi težave, si zdaj lahko pomagaš s tabelo.</a:t>
            </a:r>
            <a:endParaRPr lang="sl-SI" sz="2800" dirty="0">
              <a:latin typeface="+mn-lt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30951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l-SI" b="1" dirty="0" smtClean="0"/>
              <a:t>ZAPIS V ZVEZEK:</a:t>
            </a:r>
          </a:p>
          <a:p>
            <a:pPr marL="0" indent="0" algn="ctr">
              <a:buNone/>
            </a:pPr>
            <a:r>
              <a:rPr lang="sl-SI" b="1" dirty="0" smtClean="0">
                <a:solidFill>
                  <a:srgbClr val="FF0000"/>
                </a:solidFill>
              </a:rPr>
              <a:t>KAJ JE KOMU HRANA </a:t>
            </a:r>
            <a:endParaRPr lang="sl-SI" dirty="0" smtClean="0"/>
          </a:p>
          <a:p>
            <a:pPr marL="0" indent="0">
              <a:buNone/>
            </a:pPr>
            <a:r>
              <a:rPr lang="sl-SI" dirty="0"/>
              <a:t>Glede na to, s čim se živali hranijo, jih delimo na:</a:t>
            </a:r>
          </a:p>
          <a:p>
            <a:pPr lvl="0"/>
            <a:r>
              <a:rPr lang="sl-SI" dirty="0"/>
              <a:t>rastlinojedce,</a:t>
            </a:r>
          </a:p>
          <a:p>
            <a:pPr lvl="0"/>
            <a:r>
              <a:rPr lang="sl-SI" dirty="0"/>
              <a:t>mesojedce,</a:t>
            </a:r>
          </a:p>
          <a:p>
            <a:pPr lvl="0"/>
            <a:r>
              <a:rPr lang="sl-SI" dirty="0"/>
              <a:t>v</a:t>
            </a:r>
            <a:r>
              <a:rPr lang="sl-SI" dirty="0" smtClean="0"/>
              <a:t>sejedce.</a:t>
            </a:r>
            <a:endParaRPr lang="sl-SI" dirty="0"/>
          </a:p>
          <a:p>
            <a:pPr marL="0" indent="0">
              <a:buNone/>
            </a:pPr>
            <a:endParaRPr lang="sl-SI" dirty="0">
              <a:solidFill>
                <a:srgbClr val="FF0000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6580993"/>
              </p:ext>
            </p:extLst>
          </p:nvPr>
        </p:nvGraphicFramePr>
        <p:xfrm>
          <a:off x="957470" y="4523068"/>
          <a:ext cx="8466666" cy="19136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2222"/>
                <a:gridCol w="2822222"/>
                <a:gridCol w="2822222"/>
              </a:tblGrid>
              <a:tr h="427030"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 smtClean="0"/>
                        <a:t>RASTLINOJEDCI</a:t>
                      </a:r>
                      <a:endParaRPr lang="sl-SI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 smtClean="0"/>
                        <a:t>MESOJEDCI</a:t>
                      </a:r>
                      <a:endParaRPr lang="sl-SI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 smtClean="0"/>
                        <a:t>VSEJEDCI</a:t>
                      </a:r>
                      <a:endParaRPr lang="sl-SI" sz="2000" b="1" dirty="0"/>
                    </a:p>
                  </a:txBody>
                  <a:tcPr/>
                </a:tc>
              </a:tr>
              <a:tr h="564056">
                <a:tc>
                  <a:txBody>
                    <a:bodyPr/>
                    <a:lstStyle/>
                    <a:p>
                      <a:pPr algn="l"/>
                      <a:r>
                        <a:rPr lang="sl-SI" sz="2000" dirty="0" smtClean="0"/>
                        <a:t>Se hranijo samo z rastlinami.</a:t>
                      </a:r>
                      <a:endParaRPr lang="sl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/>
                        <a:t>Se hranijo samo z živalmi.</a:t>
                      </a:r>
                      <a:endParaRPr lang="sl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2000" dirty="0" smtClean="0"/>
                        <a:t>Jedo tako rastline kot živali.</a:t>
                      </a:r>
                      <a:endParaRPr lang="sl-SI" sz="2000" dirty="0"/>
                    </a:p>
                  </a:txBody>
                  <a:tcPr/>
                </a:tc>
              </a:tr>
              <a:tr h="785549">
                <a:tc>
                  <a:txBody>
                    <a:bodyPr/>
                    <a:lstStyle/>
                    <a:p>
                      <a:pPr algn="l"/>
                      <a:r>
                        <a:rPr lang="sl-SI" sz="2000" dirty="0" smtClean="0"/>
                        <a:t>jelen, polh, miš, metulj, vodna bolha, deževnik …</a:t>
                      </a:r>
                      <a:endParaRPr lang="sl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2000" dirty="0" smtClean="0"/>
                        <a:t>ris, podlasica, močerad, krt, pajek, sova …</a:t>
                      </a:r>
                      <a:endParaRPr lang="sl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2000" dirty="0" smtClean="0"/>
                        <a:t>medved, lisica, jež, fazan, kanja, raca …</a:t>
                      </a:r>
                      <a:endParaRPr lang="sl-SI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338506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vsebine 3"/>
          <p:cNvSpPr txBox="1">
            <a:spLocks noGrp="1"/>
          </p:cNvSpPr>
          <p:nvPr>
            <p:ph idx="1"/>
          </p:nvPr>
        </p:nvSpPr>
        <p:spPr>
          <a:xfrm>
            <a:off x="703028" y="2035093"/>
            <a:ext cx="105156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sl-SI" sz="3600" b="1" dirty="0" smtClean="0"/>
              <a:t>Prišel/prišla si do konca. Čestitam!</a:t>
            </a:r>
            <a:endParaRPr lang="sl-SI" sz="3600" b="1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2132" y="3138196"/>
            <a:ext cx="2426418" cy="232277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462</Words>
  <Application>Microsoft Office PowerPoint</Application>
  <PresentationFormat>Po meri</PresentationFormat>
  <Paragraphs>78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9" baseType="lpstr">
      <vt:lpstr>Officeova tema</vt:lpstr>
      <vt:lpstr>KAJ JE KOMU HRANA</vt:lpstr>
      <vt:lpstr> S hrano se prenaša energija. </vt:lpstr>
      <vt:lpstr>ŽIVLJENJSKA OKOLJA</vt:lpstr>
      <vt:lpstr>RASTLINOJEDCI, MESOJEDCI IN VSEJEDCI V RAZLIČNIH ŽIVLJENJSKIH OKOLJIH</vt:lpstr>
      <vt:lpstr>Diapozitiv 5</vt:lpstr>
      <vt:lpstr>Diapozitiv 6</vt:lpstr>
      <vt:lpstr>Preberi vsebine v učbeniku, stran 70. V preglednici boš našel/našla živali, ki živijo v različnih življenjskih okoljih. Če si imel/a pri prejšnji nalogi težave, si zdaj lahko pomagaš s tabelo.</vt:lpstr>
      <vt:lpstr>Diapozitiv 8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KAJ JE KOMU HRANA</dc:title>
  <dc:creator>compjuter</dc:creator>
  <cp:lastModifiedBy>DOMA</cp:lastModifiedBy>
  <cp:revision>28</cp:revision>
  <dcterms:created xsi:type="dcterms:W3CDTF">2020-04-09T13:50:32Z</dcterms:created>
  <dcterms:modified xsi:type="dcterms:W3CDTF">2020-04-17T06:55:46Z</dcterms:modified>
</cp:coreProperties>
</file>