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61" r:id="rId5"/>
    <p:sldId id="257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si/url?sa=i&amp;url=https://www.vecteezy.com/vector-art/368283-boy-learning-fraction-on-white-background&amp;psig=AOvVaw3pp2tLrcEQswUAGI2QrVur&amp;ust=1588065836365000&amp;source=images&amp;cd=vfe&amp;ved=0CAIQjRxqFwoTCNjd0tOkiOkCFQAAAAAdAAAAABA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RAČUNANJE DELA CELOTE, ČE JE ZNANA CELOTA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l-SI" dirty="0"/>
          </a:p>
        </p:txBody>
      </p:sp>
      <p:pic>
        <p:nvPicPr>
          <p:cNvPr id="3074" name="Picture 2" descr="Boy learning fraction on white background - Download Free Vectors ..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071678"/>
            <a:ext cx="4963058" cy="2286016"/>
          </a:xfrm>
          <a:prstGeom prst="rect">
            <a:avLst/>
          </a:prstGeom>
          <a:noFill/>
        </p:spPr>
      </p:pic>
      <p:sp>
        <p:nvSpPr>
          <p:cNvPr id="5" name="PoljeZBesedilom 4"/>
          <p:cNvSpPr txBox="1"/>
          <p:nvPr/>
        </p:nvSpPr>
        <p:spPr>
          <a:xfrm>
            <a:off x="2285984" y="4214818"/>
            <a:ext cx="49292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https://www.google.si/search?q=DELI+CELOTE&amp;newwindow=1&amp;sxsrf=ALeKk02eumfSY7FM1Sso2Het8WsGJuyKWg</a:t>
            </a:r>
            <a:endParaRPr lang="sl-SI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00034" y="285728"/>
            <a:ext cx="8358246" cy="600079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sl-SI" sz="2800" dirty="0" smtClean="0">
                <a:solidFill>
                  <a:schemeClr val="tx1"/>
                </a:solidFill>
              </a:rPr>
              <a:t>1. Mama ima 24 piškotov. Rekla je, da otroci lahko pojejo ― piškotov. Koliko piškotov lahko pojejo?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1571604" y="7143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571604" y="9286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6" name="Zaobljeni pravokotnik 5"/>
          <p:cNvSpPr/>
          <p:nvPr/>
        </p:nvSpPr>
        <p:spPr>
          <a:xfrm>
            <a:off x="1928794" y="1643050"/>
            <a:ext cx="3033888" cy="19098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1785926"/>
            <a:ext cx="317019" cy="26215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1785926"/>
            <a:ext cx="317019" cy="262151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1785926"/>
            <a:ext cx="317019" cy="26215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1785926"/>
            <a:ext cx="317019" cy="262151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1785926"/>
            <a:ext cx="317019" cy="262151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1785926"/>
            <a:ext cx="317019" cy="262151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285992"/>
            <a:ext cx="317019" cy="262151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285992"/>
            <a:ext cx="317019" cy="262151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285992"/>
            <a:ext cx="317019" cy="262151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285992"/>
            <a:ext cx="317019" cy="262151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285992"/>
            <a:ext cx="317019" cy="262151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285992"/>
            <a:ext cx="317019" cy="262151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714620"/>
            <a:ext cx="317019" cy="262151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714620"/>
            <a:ext cx="317019" cy="262151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714620"/>
            <a:ext cx="317019" cy="262151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714620"/>
            <a:ext cx="317019" cy="262151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714620"/>
            <a:ext cx="317019" cy="262151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714620"/>
            <a:ext cx="317019" cy="262151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3143248"/>
            <a:ext cx="317019" cy="262151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143248"/>
            <a:ext cx="317019" cy="262151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143248"/>
            <a:ext cx="317019" cy="262151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143248"/>
            <a:ext cx="317019" cy="262151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3143248"/>
            <a:ext cx="317019" cy="262151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3143248"/>
            <a:ext cx="317019" cy="262151"/>
          </a:xfrm>
          <a:prstGeom prst="rect">
            <a:avLst/>
          </a:prstGeom>
        </p:spPr>
      </p:pic>
      <p:sp>
        <p:nvSpPr>
          <p:cNvPr id="31" name="Alternativna obdelava 30"/>
          <p:cNvSpPr/>
          <p:nvPr/>
        </p:nvSpPr>
        <p:spPr>
          <a:xfrm>
            <a:off x="2000232" y="1714488"/>
            <a:ext cx="2643206" cy="500066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3" name="Raven puščični konektor 32"/>
          <p:cNvCxnSpPr/>
          <p:nvPr/>
        </p:nvCxnSpPr>
        <p:spPr>
          <a:xfrm rot="10800000" flipV="1">
            <a:off x="4714876" y="1928802"/>
            <a:ext cx="500066" cy="714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puščični konektor 35"/>
          <p:cNvCxnSpPr/>
          <p:nvPr/>
        </p:nvCxnSpPr>
        <p:spPr>
          <a:xfrm>
            <a:off x="1214414" y="2143116"/>
            <a:ext cx="680888" cy="47383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oljeZBesedilom 36"/>
          <p:cNvSpPr txBox="1"/>
          <p:nvPr/>
        </p:nvSpPr>
        <p:spPr>
          <a:xfrm>
            <a:off x="71406" y="185736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     </a:t>
            </a:r>
            <a:r>
              <a:rPr lang="sl-SI" b="1" dirty="0" smtClean="0"/>
              <a:t> celota</a:t>
            </a:r>
            <a:endParaRPr lang="sl-SI" b="1" dirty="0"/>
          </a:p>
        </p:txBody>
      </p:sp>
      <p:sp>
        <p:nvSpPr>
          <p:cNvPr id="39" name="PoljeZBesedilom 38"/>
          <p:cNvSpPr txBox="1"/>
          <p:nvPr/>
        </p:nvSpPr>
        <p:spPr>
          <a:xfrm>
            <a:off x="5214942" y="171448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ena četrtina</a:t>
            </a:r>
            <a:endParaRPr lang="sl-SI" b="1" dirty="0"/>
          </a:p>
        </p:txBody>
      </p:sp>
      <p:sp>
        <p:nvSpPr>
          <p:cNvPr id="40" name="PoljeZBesedilom 39"/>
          <p:cNvSpPr txBox="1"/>
          <p:nvPr/>
        </p:nvSpPr>
        <p:spPr>
          <a:xfrm>
            <a:off x="5000628" y="2643182"/>
            <a:ext cx="394979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Račun:</a:t>
            </a:r>
          </a:p>
          <a:p>
            <a:endParaRPr lang="sl-SI" sz="2000" dirty="0" smtClean="0"/>
          </a:p>
          <a:p>
            <a:r>
              <a:rPr lang="sl-SI" sz="2000" dirty="0" smtClean="0"/>
              <a:t> ― od 24 = 6, ker je 24 : 4 </a:t>
            </a:r>
            <a:r>
              <a:rPr lang="sl-SI" sz="2000" dirty="0" smtClean="0"/>
              <a:t>∙ 1 </a:t>
            </a:r>
            <a:r>
              <a:rPr lang="sl-SI" sz="2000" dirty="0" smtClean="0">
                <a:solidFill>
                  <a:prstClr val="black"/>
                </a:solidFill>
              </a:rPr>
              <a:t>= 6</a:t>
            </a:r>
          </a:p>
          <a:p>
            <a:endParaRPr lang="sl-SI" sz="2000" dirty="0" smtClean="0">
              <a:solidFill>
                <a:prstClr val="black"/>
              </a:solidFill>
            </a:endParaRPr>
          </a:p>
          <a:p>
            <a:r>
              <a:rPr lang="sl-SI" sz="2000" dirty="0" smtClean="0">
                <a:solidFill>
                  <a:prstClr val="black"/>
                </a:solidFill>
              </a:rPr>
              <a:t>Odgovor: Pojejo lahko 6 piškotov.</a:t>
            </a:r>
          </a:p>
          <a:p>
            <a:endParaRPr lang="sl-SI" dirty="0" smtClean="0">
              <a:solidFill>
                <a:prstClr val="black"/>
              </a:solidFill>
            </a:endParaRPr>
          </a:p>
          <a:p>
            <a:endParaRPr lang="sl-SI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5072066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42" name="PoljeZBesedilom 41"/>
          <p:cNvSpPr txBox="1"/>
          <p:nvPr/>
        </p:nvSpPr>
        <p:spPr>
          <a:xfrm>
            <a:off x="5072066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58" name="PoljeZBesedilom 57"/>
          <p:cNvSpPr txBox="1"/>
          <p:nvPr/>
        </p:nvSpPr>
        <p:spPr>
          <a:xfrm>
            <a:off x="1357290" y="4429132"/>
            <a:ext cx="68580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 smtClean="0"/>
          </a:p>
          <a:p>
            <a:endParaRPr lang="sl-SI" dirty="0" smtClean="0"/>
          </a:p>
          <a:p>
            <a:r>
              <a:rPr lang="sl-SI" sz="2800" dirty="0" smtClean="0"/>
              <a:t>                  ― od 24 = 24</a:t>
            </a:r>
            <a:r>
              <a:rPr lang="sl-SI" sz="2800" dirty="0" smtClean="0">
                <a:solidFill>
                  <a:srgbClr val="FF0000"/>
                </a:solidFill>
              </a:rPr>
              <a:t> : 4 </a:t>
            </a:r>
            <a:r>
              <a:rPr lang="sl-SI" sz="2800" dirty="0" smtClean="0">
                <a:solidFill>
                  <a:srgbClr val="0070C0"/>
                </a:solidFill>
              </a:rPr>
              <a:t>∙ 1 </a:t>
            </a:r>
            <a:r>
              <a:rPr lang="sl-SI" sz="2800" dirty="0" smtClean="0"/>
              <a:t>= 6 ∙ 1 = 6</a:t>
            </a:r>
            <a:endParaRPr lang="sl-SI" sz="2800" dirty="0" smtClean="0">
              <a:solidFill>
                <a:prstClr val="black"/>
              </a:solidFill>
            </a:endParaRPr>
          </a:p>
          <a:p>
            <a:endParaRPr lang="sl-SI" dirty="0"/>
          </a:p>
        </p:txBody>
      </p:sp>
      <p:sp>
        <p:nvSpPr>
          <p:cNvPr id="59" name="PoljeZBesedilom 58"/>
          <p:cNvSpPr txBox="1"/>
          <p:nvPr/>
        </p:nvSpPr>
        <p:spPr>
          <a:xfrm>
            <a:off x="2857488" y="485776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1</a:t>
            </a:r>
            <a:endParaRPr lang="sl-SI" sz="2800" dirty="0"/>
          </a:p>
        </p:txBody>
      </p:sp>
      <p:sp>
        <p:nvSpPr>
          <p:cNvPr id="60" name="PoljeZBesedilom 59"/>
          <p:cNvSpPr txBox="1"/>
          <p:nvPr/>
        </p:nvSpPr>
        <p:spPr>
          <a:xfrm>
            <a:off x="2857488" y="521495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4</a:t>
            </a:r>
            <a:endParaRPr lang="sl-SI" sz="2800" dirty="0"/>
          </a:p>
        </p:txBody>
      </p:sp>
      <p:sp>
        <p:nvSpPr>
          <p:cNvPr id="62" name="Navzgor ukrivljena puščica 61"/>
          <p:cNvSpPr/>
          <p:nvPr/>
        </p:nvSpPr>
        <p:spPr>
          <a:xfrm rot="6029079" flipH="1">
            <a:off x="2534951" y="5166481"/>
            <a:ext cx="421471" cy="275811"/>
          </a:xfrm>
          <a:prstGeom prst="curvedUpArrow">
            <a:avLst>
              <a:gd name="adj1" fmla="val 25000"/>
              <a:gd name="adj2" fmla="val 50000"/>
              <a:gd name="adj3" fmla="val 1663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63" name="Navzdol ukrivljena puščica 62"/>
          <p:cNvSpPr/>
          <p:nvPr/>
        </p:nvSpPr>
        <p:spPr>
          <a:xfrm rot="10072923">
            <a:off x="3025548" y="5522483"/>
            <a:ext cx="923986" cy="338008"/>
          </a:xfrm>
          <a:prstGeom prst="curvedDownArrow">
            <a:avLst>
              <a:gd name="adj1" fmla="val 12694"/>
              <a:gd name="adj2" fmla="val 47290"/>
              <a:gd name="adj3" fmla="val 543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64" name="PoljeZBesedilom 63"/>
          <p:cNvSpPr txBox="1"/>
          <p:nvPr/>
        </p:nvSpPr>
        <p:spPr>
          <a:xfrm>
            <a:off x="2857488" y="585789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1. </a:t>
            </a:r>
            <a:r>
              <a:rPr lang="sl-SI" b="1" dirty="0" smtClean="0">
                <a:solidFill>
                  <a:srgbClr val="FF0000"/>
                </a:solidFill>
              </a:rPr>
              <a:t>delimo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65" name="PoljeZBesedilom 64"/>
          <p:cNvSpPr txBox="1"/>
          <p:nvPr/>
        </p:nvSpPr>
        <p:spPr>
          <a:xfrm>
            <a:off x="1357290" y="514351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2. </a:t>
            </a:r>
            <a:r>
              <a:rPr lang="sl-SI" b="1" dirty="0" smtClean="0">
                <a:solidFill>
                  <a:srgbClr val="0070C0"/>
                </a:solidFill>
              </a:rPr>
              <a:t>množimo</a:t>
            </a:r>
            <a:endParaRPr lang="sl-SI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00034" y="214290"/>
            <a:ext cx="8358246" cy="607223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sl-SI" sz="2800" dirty="0" smtClean="0">
                <a:solidFill>
                  <a:schemeClr val="tx1"/>
                </a:solidFill>
              </a:rPr>
              <a:t>2. Mama ima 24 piškotov. Rekla je, da otroci lahko pojejo ― piškotov. Koliko piškotov lahko pojejo?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1571604" y="6429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571604" y="8572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6" name="Zaobljeni pravokotnik 5"/>
          <p:cNvSpPr/>
          <p:nvPr/>
        </p:nvSpPr>
        <p:spPr>
          <a:xfrm>
            <a:off x="2000232" y="1500174"/>
            <a:ext cx="3033888" cy="19098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1643050"/>
            <a:ext cx="317019" cy="26215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1643050"/>
            <a:ext cx="317019" cy="262151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1643050"/>
            <a:ext cx="317019" cy="26215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1643050"/>
            <a:ext cx="317019" cy="262151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1643050"/>
            <a:ext cx="317019" cy="262151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1643050"/>
            <a:ext cx="317019" cy="262151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143116"/>
            <a:ext cx="317019" cy="262151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143116"/>
            <a:ext cx="317019" cy="262151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2143116"/>
            <a:ext cx="317019" cy="262151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143116"/>
            <a:ext cx="317019" cy="262151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2143116"/>
            <a:ext cx="317019" cy="262151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2143116"/>
            <a:ext cx="317019" cy="262151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643182"/>
            <a:ext cx="317019" cy="262151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643182"/>
            <a:ext cx="317019" cy="262151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643182"/>
            <a:ext cx="317019" cy="262151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643182"/>
            <a:ext cx="317019" cy="262151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2643182"/>
            <a:ext cx="317019" cy="262151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2643182"/>
            <a:ext cx="317019" cy="262151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3071810"/>
            <a:ext cx="317019" cy="262151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071810"/>
            <a:ext cx="317019" cy="262151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071810"/>
            <a:ext cx="317019" cy="262151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071810"/>
            <a:ext cx="317019" cy="262151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3071810"/>
            <a:ext cx="317019" cy="262151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3071810"/>
            <a:ext cx="317019" cy="262151"/>
          </a:xfrm>
          <a:prstGeom prst="rect">
            <a:avLst/>
          </a:prstGeom>
        </p:spPr>
      </p:pic>
      <p:sp>
        <p:nvSpPr>
          <p:cNvPr id="31" name="Alternativna obdelava 30"/>
          <p:cNvSpPr/>
          <p:nvPr/>
        </p:nvSpPr>
        <p:spPr>
          <a:xfrm>
            <a:off x="2143108" y="1571612"/>
            <a:ext cx="2643206" cy="428628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3" name="Raven puščični konektor 32"/>
          <p:cNvCxnSpPr/>
          <p:nvPr/>
        </p:nvCxnSpPr>
        <p:spPr>
          <a:xfrm rot="10800000" flipV="1">
            <a:off x="4786314" y="1643050"/>
            <a:ext cx="500066" cy="714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puščični konektor 35"/>
          <p:cNvCxnSpPr>
            <a:endCxn id="6" idx="1"/>
          </p:cNvCxnSpPr>
          <p:nvPr/>
        </p:nvCxnSpPr>
        <p:spPr>
          <a:xfrm>
            <a:off x="1319344" y="1981275"/>
            <a:ext cx="680888" cy="47383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oljeZBesedilom 36"/>
          <p:cNvSpPr txBox="1"/>
          <p:nvPr/>
        </p:nvSpPr>
        <p:spPr>
          <a:xfrm>
            <a:off x="214282" y="171448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     </a:t>
            </a:r>
            <a:r>
              <a:rPr lang="sl-SI" b="1" dirty="0" smtClean="0"/>
              <a:t> celota</a:t>
            </a:r>
            <a:endParaRPr lang="sl-SI" b="1" dirty="0"/>
          </a:p>
        </p:txBody>
      </p:sp>
      <p:sp>
        <p:nvSpPr>
          <p:cNvPr id="39" name="PoljeZBesedilom 38"/>
          <p:cNvSpPr txBox="1"/>
          <p:nvPr/>
        </p:nvSpPr>
        <p:spPr>
          <a:xfrm>
            <a:off x="5286380" y="142873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četrtina</a:t>
            </a:r>
            <a:endParaRPr lang="sl-SI" b="1" dirty="0"/>
          </a:p>
        </p:txBody>
      </p:sp>
      <p:sp>
        <p:nvSpPr>
          <p:cNvPr id="40" name="PoljeZBesedilom 39"/>
          <p:cNvSpPr txBox="1"/>
          <p:nvPr/>
        </p:nvSpPr>
        <p:spPr>
          <a:xfrm>
            <a:off x="5194208" y="2857496"/>
            <a:ext cx="3949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Račun:</a:t>
            </a:r>
          </a:p>
          <a:p>
            <a:endParaRPr lang="sl-SI" sz="1000" dirty="0" smtClean="0"/>
          </a:p>
          <a:p>
            <a:r>
              <a:rPr lang="sl-SI" sz="2000" dirty="0" smtClean="0"/>
              <a:t> ― od 24 = 18, ker je 24 : 4 ∙ 3 </a:t>
            </a:r>
            <a:r>
              <a:rPr lang="sl-SI" sz="2000" dirty="0" smtClean="0">
                <a:solidFill>
                  <a:prstClr val="black"/>
                </a:solidFill>
              </a:rPr>
              <a:t>= 18</a:t>
            </a:r>
          </a:p>
          <a:p>
            <a:endParaRPr lang="sl-SI" sz="2000" dirty="0" smtClean="0">
              <a:solidFill>
                <a:prstClr val="black"/>
              </a:solidFill>
            </a:endParaRPr>
          </a:p>
          <a:p>
            <a:r>
              <a:rPr lang="sl-SI" sz="2000" dirty="0" smtClean="0">
                <a:solidFill>
                  <a:prstClr val="black"/>
                </a:solidFill>
              </a:rPr>
              <a:t>Odgovor: Pojejo lahko 18 piškotov.</a:t>
            </a:r>
          </a:p>
          <a:p>
            <a:endParaRPr lang="sl-SI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5286380" y="321468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3</a:t>
            </a:r>
            <a:endParaRPr lang="sl-SI" sz="2000" dirty="0"/>
          </a:p>
        </p:txBody>
      </p:sp>
      <p:sp>
        <p:nvSpPr>
          <p:cNvPr id="42" name="PoljeZBesedilom 41"/>
          <p:cNvSpPr txBox="1"/>
          <p:nvPr/>
        </p:nvSpPr>
        <p:spPr>
          <a:xfrm>
            <a:off x="5286380" y="3500438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4</a:t>
            </a:r>
            <a:endParaRPr lang="sl-SI" sz="2000" dirty="0"/>
          </a:p>
        </p:txBody>
      </p:sp>
      <p:sp>
        <p:nvSpPr>
          <p:cNvPr id="58" name="PoljeZBesedilom 57"/>
          <p:cNvSpPr txBox="1"/>
          <p:nvPr/>
        </p:nvSpPr>
        <p:spPr>
          <a:xfrm>
            <a:off x="1000100" y="4286256"/>
            <a:ext cx="7143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                                 </a:t>
            </a:r>
            <a:r>
              <a:rPr lang="sl-SI" sz="2800" dirty="0" smtClean="0"/>
              <a:t>― od 24 = 24</a:t>
            </a:r>
            <a:r>
              <a:rPr lang="sl-SI" sz="2800" dirty="0" smtClean="0">
                <a:solidFill>
                  <a:srgbClr val="FF0000"/>
                </a:solidFill>
              </a:rPr>
              <a:t> : 4 </a:t>
            </a:r>
            <a:r>
              <a:rPr lang="sl-SI" sz="2800" dirty="0" smtClean="0">
                <a:solidFill>
                  <a:srgbClr val="0070C0"/>
                </a:solidFill>
              </a:rPr>
              <a:t>∙ 3 </a:t>
            </a:r>
            <a:r>
              <a:rPr lang="sl-SI" sz="2800" dirty="0" smtClean="0"/>
              <a:t>= 6 ∙ 3 = 18</a:t>
            </a:r>
            <a:endParaRPr lang="sl-SI" sz="2800" dirty="0" smtClean="0">
              <a:solidFill>
                <a:prstClr val="black"/>
              </a:solidFill>
            </a:endParaRPr>
          </a:p>
          <a:p>
            <a:endParaRPr lang="sl-SI" dirty="0"/>
          </a:p>
        </p:txBody>
      </p:sp>
      <p:sp>
        <p:nvSpPr>
          <p:cNvPr id="59" name="PoljeZBesedilom 58"/>
          <p:cNvSpPr txBox="1"/>
          <p:nvPr/>
        </p:nvSpPr>
        <p:spPr>
          <a:xfrm>
            <a:off x="2786050" y="47148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3</a:t>
            </a:r>
            <a:endParaRPr lang="sl-SI" sz="2800" dirty="0"/>
          </a:p>
        </p:txBody>
      </p:sp>
      <p:sp>
        <p:nvSpPr>
          <p:cNvPr id="60" name="PoljeZBesedilom 59"/>
          <p:cNvSpPr txBox="1"/>
          <p:nvPr/>
        </p:nvSpPr>
        <p:spPr>
          <a:xfrm>
            <a:off x="2786050" y="507207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4</a:t>
            </a:r>
            <a:endParaRPr lang="sl-SI" sz="2800" dirty="0"/>
          </a:p>
        </p:txBody>
      </p:sp>
      <p:sp>
        <p:nvSpPr>
          <p:cNvPr id="62" name="Navzgor ukrivljena puščica 61"/>
          <p:cNvSpPr/>
          <p:nvPr/>
        </p:nvSpPr>
        <p:spPr>
          <a:xfrm rot="6029079" flipH="1">
            <a:off x="2460545" y="4959510"/>
            <a:ext cx="453674" cy="296564"/>
          </a:xfrm>
          <a:prstGeom prst="curvedUpArrow">
            <a:avLst>
              <a:gd name="adj1" fmla="val 25000"/>
              <a:gd name="adj2" fmla="val 50000"/>
              <a:gd name="adj3" fmla="val 1663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63" name="Navzdol ukrivljena puščica 62"/>
          <p:cNvSpPr/>
          <p:nvPr/>
        </p:nvSpPr>
        <p:spPr>
          <a:xfrm rot="10072923">
            <a:off x="2954109" y="5379607"/>
            <a:ext cx="923987" cy="338008"/>
          </a:xfrm>
          <a:prstGeom prst="curvedDownArrow">
            <a:avLst>
              <a:gd name="adj1" fmla="val 12694"/>
              <a:gd name="adj2" fmla="val 47290"/>
              <a:gd name="adj3" fmla="val 543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64" name="PoljeZBesedilom 63"/>
          <p:cNvSpPr txBox="1"/>
          <p:nvPr/>
        </p:nvSpPr>
        <p:spPr>
          <a:xfrm>
            <a:off x="2857488" y="571501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1. </a:t>
            </a:r>
            <a:r>
              <a:rPr lang="sl-SI" b="1" dirty="0" smtClean="0">
                <a:solidFill>
                  <a:srgbClr val="FF0000"/>
                </a:solidFill>
              </a:rPr>
              <a:t>delimo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65" name="PoljeZBesedilom 64"/>
          <p:cNvSpPr txBox="1"/>
          <p:nvPr/>
        </p:nvSpPr>
        <p:spPr>
          <a:xfrm>
            <a:off x="1214414" y="500063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2. </a:t>
            </a:r>
            <a:r>
              <a:rPr lang="sl-SI" b="1" dirty="0" smtClean="0">
                <a:solidFill>
                  <a:srgbClr val="0070C0"/>
                </a:solidFill>
              </a:rPr>
              <a:t>množimo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46" name="Alternativna obdelava 45"/>
          <p:cNvSpPr/>
          <p:nvPr/>
        </p:nvSpPr>
        <p:spPr>
          <a:xfrm>
            <a:off x="2143108" y="2071678"/>
            <a:ext cx="2643206" cy="428628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7" name="Alternativna obdelava 46"/>
          <p:cNvSpPr/>
          <p:nvPr/>
        </p:nvSpPr>
        <p:spPr>
          <a:xfrm>
            <a:off x="2143108" y="2571744"/>
            <a:ext cx="2643206" cy="357190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48" name="Raven puščični konektor 47"/>
          <p:cNvCxnSpPr/>
          <p:nvPr/>
        </p:nvCxnSpPr>
        <p:spPr>
          <a:xfrm rot="10800000" flipV="1">
            <a:off x="4786314" y="2214554"/>
            <a:ext cx="500066" cy="714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ven puščični konektor 48"/>
          <p:cNvCxnSpPr/>
          <p:nvPr/>
        </p:nvCxnSpPr>
        <p:spPr>
          <a:xfrm rot="10800000" flipV="1">
            <a:off x="4786314" y="2643182"/>
            <a:ext cx="500066" cy="714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oljeZBesedilom 49"/>
          <p:cNvSpPr txBox="1"/>
          <p:nvPr/>
        </p:nvSpPr>
        <p:spPr>
          <a:xfrm>
            <a:off x="5286380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četrtina</a:t>
            </a:r>
            <a:endParaRPr lang="sl-SI" b="1" dirty="0"/>
          </a:p>
        </p:txBody>
      </p:sp>
      <p:sp>
        <p:nvSpPr>
          <p:cNvPr id="51" name="PoljeZBesedilom 50"/>
          <p:cNvSpPr txBox="1"/>
          <p:nvPr/>
        </p:nvSpPr>
        <p:spPr>
          <a:xfrm>
            <a:off x="5214942" y="24288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četrtina</a:t>
            </a:r>
            <a:endParaRPr lang="sl-SI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00034" y="214290"/>
            <a:ext cx="8358246" cy="607223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sl-SI" sz="2000" dirty="0" smtClean="0">
                <a:solidFill>
                  <a:schemeClr val="tx1"/>
                </a:solidFill>
              </a:rPr>
              <a:t>ZAPIS V ZVEZEK</a:t>
            </a:r>
            <a:r>
              <a:rPr lang="sl-SI" sz="2000" smtClean="0">
                <a:solidFill>
                  <a:schemeClr val="tx1"/>
                </a:solidFill>
              </a:rPr>
              <a:t>: </a:t>
            </a:r>
            <a:r>
              <a:rPr lang="sl-SI" sz="2000" b="1" smtClean="0">
                <a:solidFill>
                  <a:srgbClr val="FF0000"/>
                </a:solidFill>
              </a:rPr>
              <a:t>RAČUNANJE </a:t>
            </a:r>
            <a:r>
              <a:rPr lang="sl-SI" sz="2000" b="1" dirty="0" smtClean="0">
                <a:solidFill>
                  <a:srgbClr val="FF0000"/>
                </a:solidFill>
              </a:rPr>
              <a:t>DELA CELOTE, ČE JE ZNANA CELOTA</a:t>
            </a:r>
            <a:endParaRPr lang="sl-SI" sz="20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sl-SI" sz="28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sl-SI" sz="2800" dirty="0" smtClean="0">
                <a:solidFill>
                  <a:schemeClr val="tx1"/>
                </a:solidFill>
              </a:rPr>
              <a:t>1. Mama ima 24 piškotov. Rekla je, da otroci lahko pojejo ― piškotov. Koliko piškotov lahko pojejo?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1571604" y="121442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3</a:t>
            </a:r>
            <a:endParaRPr lang="sl-SI" sz="28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571604" y="157161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4</a:t>
            </a:r>
            <a:endParaRPr lang="sl-SI" sz="2800" dirty="0"/>
          </a:p>
        </p:txBody>
      </p:sp>
      <p:sp>
        <p:nvSpPr>
          <p:cNvPr id="6" name="Zaobljeni pravokotnik 5"/>
          <p:cNvSpPr/>
          <p:nvPr/>
        </p:nvSpPr>
        <p:spPr>
          <a:xfrm>
            <a:off x="1928794" y="2285992"/>
            <a:ext cx="3033888" cy="19098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428868"/>
            <a:ext cx="317019" cy="26215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428868"/>
            <a:ext cx="317019" cy="262151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428868"/>
            <a:ext cx="317019" cy="26215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428868"/>
            <a:ext cx="317019" cy="262151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428868"/>
            <a:ext cx="317019" cy="262151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2428868"/>
            <a:ext cx="317019" cy="262151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857496"/>
            <a:ext cx="317019" cy="262151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857496"/>
            <a:ext cx="317019" cy="262151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857496"/>
            <a:ext cx="317019" cy="262151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857496"/>
            <a:ext cx="317019" cy="262151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857496"/>
            <a:ext cx="317019" cy="262151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857496"/>
            <a:ext cx="317019" cy="262151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3357562"/>
            <a:ext cx="317019" cy="262151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357562"/>
            <a:ext cx="317019" cy="262151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357562"/>
            <a:ext cx="317019" cy="262151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357562"/>
            <a:ext cx="317019" cy="262151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3357562"/>
            <a:ext cx="317019" cy="262151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357562"/>
            <a:ext cx="317019" cy="262151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3786190"/>
            <a:ext cx="317019" cy="262151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786190"/>
            <a:ext cx="317019" cy="262151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3786190"/>
            <a:ext cx="317019" cy="262151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3786190"/>
            <a:ext cx="317019" cy="262151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3786190"/>
            <a:ext cx="317019" cy="262151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786190"/>
            <a:ext cx="317019" cy="262151"/>
          </a:xfrm>
          <a:prstGeom prst="rect">
            <a:avLst/>
          </a:prstGeom>
        </p:spPr>
      </p:pic>
      <p:sp>
        <p:nvSpPr>
          <p:cNvPr id="31" name="Alternativna obdelava 30"/>
          <p:cNvSpPr/>
          <p:nvPr/>
        </p:nvSpPr>
        <p:spPr>
          <a:xfrm>
            <a:off x="2071670" y="2357430"/>
            <a:ext cx="2643206" cy="357190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3" name="Raven puščični konektor 32"/>
          <p:cNvCxnSpPr/>
          <p:nvPr/>
        </p:nvCxnSpPr>
        <p:spPr>
          <a:xfrm rot="10800000" flipV="1">
            <a:off x="4714876" y="2357430"/>
            <a:ext cx="500066" cy="714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puščični konektor 35"/>
          <p:cNvCxnSpPr>
            <a:endCxn id="6" idx="1"/>
          </p:cNvCxnSpPr>
          <p:nvPr/>
        </p:nvCxnSpPr>
        <p:spPr>
          <a:xfrm>
            <a:off x="1247906" y="2767093"/>
            <a:ext cx="680888" cy="47383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oljeZBesedilom 36"/>
          <p:cNvSpPr txBox="1"/>
          <p:nvPr/>
        </p:nvSpPr>
        <p:spPr>
          <a:xfrm>
            <a:off x="285720" y="24288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     </a:t>
            </a:r>
            <a:r>
              <a:rPr lang="sl-SI" b="1" dirty="0" smtClean="0"/>
              <a:t> celota</a:t>
            </a:r>
            <a:endParaRPr lang="sl-SI" b="1" dirty="0"/>
          </a:p>
        </p:txBody>
      </p:sp>
      <p:sp>
        <p:nvSpPr>
          <p:cNvPr id="39" name="PoljeZBesedilom 38"/>
          <p:cNvSpPr txBox="1"/>
          <p:nvPr/>
        </p:nvSpPr>
        <p:spPr>
          <a:xfrm>
            <a:off x="5214942" y="214311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četrtina</a:t>
            </a:r>
            <a:endParaRPr lang="sl-SI" b="1" dirty="0"/>
          </a:p>
        </p:txBody>
      </p:sp>
      <p:sp>
        <p:nvSpPr>
          <p:cNvPr id="40" name="PoljeZBesedilom 39"/>
          <p:cNvSpPr txBox="1"/>
          <p:nvPr/>
        </p:nvSpPr>
        <p:spPr>
          <a:xfrm>
            <a:off x="928662" y="4071942"/>
            <a:ext cx="7072362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Račun:</a:t>
            </a:r>
          </a:p>
          <a:p>
            <a:endParaRPr lang="sl-SI" sz="1100" dirty="0" smtClean="0"/>
          </a:p>
          <a:p>
            <a:r>
              <a:rPr lang="sl-SI" sz="2800" dirty="0" smtClean="0"/>
              <a:t> ― od 24 = 18, ker je 24 : 4 ∙ 3 </a:t>
            </a:r>
            <a:r>
              <a:rPr lang="sl-SI" sz="2800" dirty="0" smtClean="0">
                <a:solidFill>
                  <a:prstClr val="black"/>
                </a:solidFill>
              </a:rPr>
              <a:t>= </a:t>
            </a:r>
            <a:r>
              <a:rPr lang="sl-SI" sz="2800" dirty="0" smtClean="0">
                <a:solidFill>
                  <a:prstClr val="black"/>
                </a:solidFill>
              </a:rPr>
              <a:t>18</a:t>
            </a:r>
          </a:p>
          <a:p>
            <a:endParaRPr lang="sl-SI" sz="2800" dirty="0" smtClean="0">
              <a:solidFill>
                <a:prstClr val="black"/>
              </a:solidFill>
            </a:endParaRPr>
          </a:p>
          <a:p>
            <a:r>
              <a:rPr lang="sl-SI" sz="2800" dirty="0" smtClean="0">
                <a:solidFill>
                  <a:prstClr val="black"/>
                </a:solidFill>
              </a:rPr>
              <a:t>Odgovor: Pojejo lahko 18 piškotov.</a:t>
            </a:r>
          </a:p>
          <a:p>
            <a:endParaRPr lang="sl-SI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1071538" y="450057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3</a:t>
            </a:r>
            <a:endParaRPr lang="sl-SI" sz="2800" dirty="0"/>
          </a:p>
        </p:txBody>
      </p:sp>
      <p:sp>
        <p:nvSpPr>
          <p:cNvPr id="42" name="PoljeZBesedilom 41"/>
          <p:cNvSpPr txBox="1"/>
          <p:nvPr/>
        </p:nvSpPr>
        <p:spPr>
          <a:xfrm>
            <a:off x="1071538" y="485776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4</a:t>
            </a:r>
            <a:endParaRPr lang="sl-SI" sz="2800" dirty="0"/>
          </a:p>
        </p:txBody>
      </p:sp>
      <p:sp>
        <p:nvSpPr>
          <p:cNvPr id="46" name="Alternativna obdelava 45"/>
          <p:cNvSpPr/>
          <p:nvPr/>
        </p:nvSpPr>
        <p:spPr>
          <a:xfrm>
            <a:off x="2071670" y="2786058"/>
            <a:ext cx="2643206" cy="428628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7" name="Alternativna obdelava 46"/>
          <p:cNvSpPr/>
          <p:nvPr/>
        </p:nvSpPr>
        <p:spPr>
          <a:xfrm>
            <a:off x="2071670" y="3286124"/>
            <a:ext cx="2643206" cy="357190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48" name="Raven puščični konektor 47"/>
          <p:cNvCxnSpPr/>
          <p:nvPr/>
        </p:nvCxnSpPr>
        <p:spPr>
          <a:xfrm rot="10800000" flipV="1">
            <a:off x="4714876" y="2857496"/>
            <a:ext cx="500066" cy="714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ven puščični konektor 48"/>
          <p:cNvCxnSpPr/>
          <p:nvPr/>
        </p:nvCxnSpPr>
        <p:spPr>
          <a:xfrm rot="10800000" flipV="1">
            <a:off x="4714876" y="3286124"/>
            <a:ext cx="500066" cy="714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oljeZBesedilom 49"/>
          <p:cNvSpPr txBox="1"/>
          <p:nvPr/>
        </p:nvSpPr>
        <p:spPr>
          <a:xfrm>
            <a:off x="5143504" y="257174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četrtina</a:t>
            </a:r>
            <a:endParaRPr lang="sl-SI" b="1" dirty="0"/>
          </a:p>
        </p:txBody>
      </p:sp>
      <p:sp>
        <p:nvSpPr>
          <p:cNvPr id="51" name="PoljeZBesedilom 50"/>
          <p:cNvSpPr txBox="1"/>
          <p:nvPr/>
        </p:nvSpPr>
        <p:spPr>
          <a:xfrm>
            <a:off x="5143504" y="300037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četrtina</a:t>
            </a:r>
            <a:endParaRPr lang="sl-SI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596" y="303209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 </a:t>
            </a:r>
          </a:p>
          <a:p>
            <a:pPr>
              <a:buNone/>
            </a:pPr>
            <a:r>
              <a:rPr lang="sl-SI" dirty="0" smtClean="0"/>
              <a:t>                    ―od 24  = 24 : 4 ·</a:t>
            </a:r>
            <a:r>
              <a:rPr lang="sl-SI" b="1" dirty="0" smtClean="0"/>
              <a:t> </a:t>
            </a:r>
            <a:r>
              <a:rPr lang="sl-SI" dirty="0" smtClean="0"/>
              <a:t>3 = 6 · 3 = 18</a:t>
            </a:r>
            <a:r>
              <a:rPr lang="sl-SI" b="1" dirty="0" smtClean="0"/>
              <a:t>                  </a:t>
            </a: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FontTx/>
              <a:buChar char="-"/>
            </a:pPr>
            <a:r>
              <a:rPr lang="sl-SI" sz="2400" dirty="0" smtClean="0">
                <a:solidFill>
                  <a:srgbClr val="FF0000"/>
                </a:solidFill>
              </a:rPr>
              <a:t>S spodnjim delom ulomka delimo. </a:t>
            </a:r>
          </a:p>
          <a:p>
            <a:pPr>
              <a:buFontTx/>
              <a:buChar char="-"/>
            </a:pPr>
            <a:r>
              <a:rPr lang="sl-SI" sz="2400" smtClean="0">
                <a:solidFill>
                  <a:srgbClr val="0070C0"/>
                </a:solidFill>
              </a:rPr>
              <a:t>Kar dobimo, </a:t>
            </a:r>
            <a:r>
              <a:rPr lang="sl-SI" sz="2400" dirty="0" smtClean="0">
                <a:solidFill>
                  <a:srgbClr val="0070C0"/>
                </a:solidFill>
              </a:rPr>
              <a:t>pomnožimo z zgornjim delom ulomka.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2. Reši 1. nalogo v U, str. 74.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2357422" y="78579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3</a:t>
            </a:r>
            <a:endParaRPr lang="sl-SI" sz="2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2357422" y="114298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4</a:t>
            </a:r>
            <a:endParaRPr lang="sl-SI" sz="2400" dirty="0"/>
          </a:p>
        </p:txBody>
      </p:sp>
      <p:sp>
        <p:nvSpPr>
          <p:cNvPr id="7" name="Navzdol ukrivljena puščica 6"/>
          <p:cNvSpPr/>
          <p:nvPr/>
        </p:nvSpPr>
        <p:spPr>
          <a:xfrm rot="10800000">
            <a:off x="2571736" y="1428736"/>
            <a:ext cx="928694" cy="214314"/>
          </a:xfrm>
          <a:prstGeom prst="curvedDownArrow">
            <a:avLst>
              <a:gd name="adj1" fmla="val 25000"/>
              <a:gd name="adj2" fmla="val 50000"/>
              <a:gd name="adj3" fmla="val 4880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2500298" y="164305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1. </a:t>
            </a:r>
            <a:r>
              <a:rPr lang="sl-SI" b="1" dirty="0" smtClean="0">
                <a:solidFill>
                  <a:srgbClr val="FF0000"/>
                </a:solidFill>
              </a:rPr>
              <a:t>delimo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714348" y="100010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  2. </a:t>
            </a:r>
            <a:r>
              <a:rPr lang="sl-SI" b="1" dirty="0" smtClean="0">
                <a:solidFill>
                  <a:srgbClr val="0070C0"/>
                </a:solidFill>
              </a:rPr>
              <a:t>množimo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10" name="Navzgor ukrivljena puščica 9"/>
          <p:cNvSpPr/>
          <p:nvPr/>
        </p:nvSpPr>
        <p:spPr>
          <a:xfrm rot="6029079" flipH="1">
            <a:off x="1997062" y="998179"/>
            <a:ext cx="441742" cy="361048"/>
          </a:xfrm>
          <a:prstGeom prst="curvedUpArrow">
            <a:avLst>
              <a:gd name="adj1" fmla="val 30219"/>
              <a:gd name="adj2" fmla="val 50000"/>
              <a:gd name="adj3" fmla="val 2916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357158" y="714356"/>
            <a:ext cx="8072494" cy="2500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295</Words>
  <Application>Microsoft Office PowerPoint</Application>
  <PresentationFormat>Diaprojekcija na zaslonu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RAČUNANJE DELA CELOTE, ČE JE ZNANA CELOTA</vt:lpstr>
      <vt:lpstr>Diapozitiv 2</vt:lpstr>
      <vt:lpstr>Diapozitiv 3</vt:lpstr>
      <vt:lpstr>Diapozitiv 4</vt:lpstr>
      <vt:lpstr>Diapozitiv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RAČUNANJE ENEGA DELA CELOTE, ČE JE ZNANA CELOTA</dc:title>
  <dc:creator>DOMA</dc:creator>
  <cp:lastModifiedBy>DOMA</cp:lastModifiedBy>
  <cp:revision>15</cp:revision>
  <dcterms:created xsi:type="dcterms:W3CDTF">2020-04-13T08:22:57Z</dcterms:created>
  <dcterms:modified xsi:type="dcterms:W3CDTF">2020-04-28T15:40:37Z</dcterms:modified>
</cp:coreProperties>
</file>