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22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EC36-2157-47AF-A495-D4775C75B4F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23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8A76-9B4E-48B0-8B24-0D914CA81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7EE9-2766-4D35-B994-C1ADF73A8B13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863C-595A-44DC-8562-B0ACFB7E6D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37BA-E063-4E8F-B087-C565250F9C02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9618-9F30-4EE2-A3CD-778FF80A16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FCED-4BDF-4F42-BC6A-08EA92B98D84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2C6E-8279-416D-A40B-781DB4B122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64F812-66DB-4D3F-87D1-2B95EB8309AB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7B4290-193E-4D38-8F1A-8C7550ED96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0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0B11-4D59-41C2-8B53-73765CBDF576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2BF8-353E-4C08-A59C-087CD9125E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42F3-D9B8-49C2-BCDF-E6F5DF551EB7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89A2-4B89-4527-AA40-05325C4A6C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7460-8228-41E4-A13D-82324F26768A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1D89-FA49-4A91-A647-5F1A267F64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7F8B14-AEB1-4AFA-88F1-318A18FA59D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23833C-CED0-4343-BDAD-2787886F52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A21B-218B-44D8-B623-45DD47C1B2B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F5FA-C618-4DC2-9A4D-2C81F8E993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datum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1A6DAA-B382-471C-954B-2DF416C94426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13" name="Ograda številke diapoz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E0B7BF-6B6B-408C-99E7-D011EDAEC1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2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7E29B2-C18C-467D-B377-0B347560E41B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13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4DE39F-7639-49F8-81D5-A31C267E5E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8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F84715-A7C0-4AF4-ABAB-81B1A5E5E64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18603E2-1E76-4D24-8340-6A5D008EFF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  <p:sldLayoutId id="2147483679" r:id="rId12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likarstvo" TargetMode="External"/><Relationship Id="rId2" Type="http://schemas.openxmlformats.org/officeDocument/2006/relationships/hyperlink" Target="http://sl.wikipedia.org/wiki/Fotografij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sl.wikipedia.org/wiki/Kiparstv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857356" y="571480"/>
            <a:ext cx="689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LIKOVNA UMETNOST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843808" y="170080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>
                <a:latin typeface="Calibri" pitchFamily="34" charset="0"/>
              </a:rPr>
              <a:t>Ogledalni deček</a:t>
            </a:r>
          </a:p>
          <a:p>
            <a:r>
              <a:rPr lang="sl-SI" dirty="0">
                <a:latin typeface="Calibri" pitchFamily="34" charset="0"/>
              </a:rPr>
              <a:t/>
            </a:r>
            <a:br>
              <a:rPr lang="sl-SI" dirty="0">
                <a:latin typeface="Calibri" pitchFamily="34" charset="0"/>
              </a:rPr>
            </a:br>
            <a:r>
              <a:rPr lang="sl-SI" b="1" i="1" dirty="0">
                <a:latin typeface="Calibri" pitchFamily="34" charset="0"/>
              </a:rPr>
              <a:t>Ogledalo me gleda,</a:t>
            </a:r>
          </a:p>
          <a:p>
            <a:r>
              <a:rPr lang="sl-SI" b="1" i="1" dirty="0">
                <a:latin typeface="Calibri" pitchFamily="34" charset="0"/>
              </a:rPr>
              <a:t>me, častna beseda,</a:t>
            </a:r>
          </a:p>
          <a:p>
            <a:r>
              <a:rPr lang="sl-SI" b="1" i="1" dirty="0">
                <a:latin typeface="Calibri" pitchFamily="34" charset="0"/>
              </a:rPr>
              <a:t>in fantek v njem</a:t>
            </a:r>
          </a:p>
          <a:p>
            <a:r>
              <a:rPr lang="sl-SI" b="1" i="1" dirty="0">
                <a:latin typeface="Calibri" pitchFamily="34" charset="0"/>
              </a:rPr>
              <a:t>podoben je meni!</a:t>
            </a:r>
          </a:p>
          <a:p>
            <a:r>
              <a:rPr lang="sl-SI" b="1" i="1" dirty="0">
                <a:latin typeface="Calibri" pitchFamily="34" charset="0"/>
              </a:rPr>
              <a:t/>
            </a:r>
            <a:br>
              <a:rPr lang="sl-SI" b="1" i="1" dirty="0">
                <a:latin typeface="Calibri" pitchFamily="34" charset="0"/>
              </a:rPr>
            </a:br>
            <a:r>
              <a:rPr lang="sl-SI" b="1" i="1" dirty="0">
                <a:latin typeface="Calibri" pitchFamily="34" charset="0"/>
              </a:rPr>
              <a:t>Lasje so kot moji</a:t>
            </a:r>
          </a:p>
          <a:p>
            <a:r>
              <a:rPr lang="sl-SI" b="1" i="1" dirty="0">
                <a:latin typeface="Calibri" pitchFamily="34" charset="0"/>
              </a:rPr>
              <a:t>od trave zeleni,</a:t>
            </a:r>
          </a:p>
          <a:p>
            <a:r>
              <a:rPr lang="sl-SI" b="1" i="1" dirty="0">
                <a:latin typeface="Calibri" pitchFamily="34" charset="0"/>
              </a:rPr>
              <a:t>do pike enako</a:t>
            </a:r>
          </a:p>
          <a:p>
            <a:r>
              <a:rPr lang="sl-SI" b="1" i="1" dirty="0">
                <a:latin typeface="Calibri" pitchFamily="34" charset="0"/>
              </a:rPr>
              <a:t>sta blatni koleni!</a:t>
            </a:r>
          </a:p>
          <a:p>
            <a:r>
              <a:rPr lang="sl-SI" b="1" i="1" dirty="0">
                <a:latin typeface="Calibri" pitchFamily="34" charset="0"/>
              </a:rPr>
              <a:t/>
            </a:r>
            <a:br>
              <a:rPr lang="sl-SI" b="1" i="1" dirty="0">
                <a:latin typeface="Calibri" pitchFamily="34" charset="0"/>
              </a:rPr>
            </a:br>
            <a:r>
              <a:rPr lang="sl-SI" b="1" i="1" dirty="0">
                <a:latin typeface="Calibri" pitchFamily="34" charset="0"/>
              </a:rPr>
              <a:t>Brž ključek, mama,</a:t>
            </a:r>
          </a:p>
          <a:p>
            <a:r>
              <a:rPr lang="sl-SI" b="1" i="1" dirty="0">
                <a:latin typeface="Calibri" pitchFamily="34" charset="0"/>
              </a:rPr>
              <a:t>zrcalo odkleni,</a:t>
            </a:r>
          </a:p>
          <a:p>
            <a:r>
              <a:rPr lang="sl-SI" b="1" i="1" dirty="0">
                <a:latin typeface="Calibri" pitchFamily="34" charset="0"/>
              </a:rPr>
              <a:t>v njem živi fantek -</a:t>
            </a:r>
          </a:p>
          <a:p>
            <a:r>
              <a:rPr lang="sl-SI" b="1" i="1" dirty="0">
                <a:latin typeface="Calibri" pitchFamily="34" charset="0"/>
              </a:rPr>
              <a:t>podoben je meni</a:t>
            </a:r>
            <a:r>
              <a:rPr lang="sl-SI" b="1" i="1" dirty="0" smtClean="0">
                <a:latin typeface="Calibri" pitchFamily="34" charset="0"/>
              </a:rPr>
              <a:t>!</a:t>
            </a:r>
          </a:p>
          <a:p>
            <a:r>
              <a:rPr lang="sl-SI" b="1" i="0" dirty="0">
                <a:effectLst/>
                <a:latin typeface="Calibri" pitchFamily="34" charset="0"/>
              </a:rPr>
              <a:t> </a:t>
            </a:r>
            <a:r>
              <a:rPr lang="sl-SI" b="1" i="0" dirty="0" smtClean="0">
                <a:effectLst/>
                <a:latin typeface="Calibri" pitchFamily="34" charset="0"/>
              </a:rPr>
              <a:t>                             </a:t>
            </a:r>
            <a:r>
              <a:rPr lang="sl-SI" sz="1050" b="1" i="1" dirty="0" smtClean="0">
                <a:effectLst/>
                <a:latin typeface="Calibri" pitchFamily="34" charset="0"/>
              </a:rPr>
              <a:t>Bina Štampe Žmavc</a:t>
            </a:r>
            <a:endParaRPr lang="sl-SI" sz="1050" b="1" i="1" dirty="0">
              <a:effectLst/>
              <a:latin typeface="Calibri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297" y="2132856"/>
            <a:ext cx="3306105" cy="345638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812313" y="5589240"/>
            <a:ext cx="2934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</a:t>
            </a:r>
            <a:r>
              <a:rPr lang="sl-SI" sz="800" dirty="0" smtClean="0"/>
              <a:t>www.google.com/search?q=boy+in+the+mirror+carto</a:t>
            </a:r>
            <a:endParaRPr lang="sl-SI" sz="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842968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GLEDE NA ŠTEVILO PORTRETIRANCEV LOČIMO: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SAMOSTOJNI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DVOJNI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SKUPINSKI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DVAKRATNI 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PORTRET.</a:t>
            </a:r>
            <a:endParaRPr lang="sl-SI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506" name="Ograda vsebine 6" descr="portret_3_sho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pic>
        <p:nvPicPr>
          <p:cNvPr id="21507" name="Ograda vsebine 7" descr="untitled-6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71975" y="2849563"/>
            <a:ext cx="3657600" cy="2911475"/>
          </a:xfrm>
        </p:spPr>
      </p:pic>
      <p:sp>
        <p:nvSpPr>
          <p:cNvPr id="21508" name="Ograda besedila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SAMOSTOJNI PORTRET</a:t>
            </a:r>
          </a:p>
        </p:txBody>
      </p:sp>
      <p:sp>
        <p:nvSpPr>
          <p:cNvPr id="21509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DVOJNI PORTRET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grada vsebine 3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1975" y="2362200"/>
            <a:ext cx="4448175" cy="3886200"/>
          </a:xfrm>
        </p:spPr>
      </p:pic>
      <p:sp>
        <p:nvSpPr>
          <p:cNvPr id="22530" name="Ograda besedila 4"/>
          <p:cNvSpPr>
            <a:spLocks noGrp="1"/>
          </p:cNvSpPr>
          <p:nvPr>
            <p:ph type="body" sz="quarter" idx="1"/>
          </p:nvPr>
        </p:nvSpPr>
        <p:spPr>
          <a:xfrm>
            <a:off x="539750" y="765175"/>
            <a:ext cx="3657600" cy="658813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SKUPINSKI PORTRET</a:t>
            </a:r>
          </a:p>
        </p:txBody>
      </p:sp>
      <p:sp>
        <p:nvSpPr>
          <p:cNvPr id="22531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56100" y="1341438"/>
            <a:ext cx="4216428" cy="922337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DVAKRATNI PORTRET        </a:t>
            </a:r>
          </a:p>
          <a:p>
            <a:pPr algn="ctr" eaLnBrk="1" hangingPunct="1"/>
            <a:r>
              <a:rPr lang="sl-SI" dirty="0" smtClean="0">
                <a:latin typeface="Calibri" pitchFamily="34" charset="0"/>
              </a:rPr>
              <a:t>(ista oseba je dvakrat upodobljena)</a:t>
            </a:r>
          </a:p>
        </p:txBody>
      </p:sp>
      <p:pic>
        <p:nvPicPr>
          <p:cNvPr id="22532" name="Picture 2" descr="D:\Documents and Settings\Učenec\My Documents\My Pictures\DruzinskiPortre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571612"/>
            <a:ext cx="3529012" cy="33448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22712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BESEDO PORTRET LAHKO UPORABIMO TUDI V PRIMERIH, KO UMETNIK UPODABLJA PORTRET ŽIVALI ALI ARHITEKTURE.</a:t>
            </a:r>
            <a:endParaRPr lang="sl-SI" sz="2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7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PORTRET ŽIVALI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0017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PORTRET ARHITEKTURNE UMETNOSTI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0575" y="2362200"/>
            <a:ext cx="3352800" cy="4354513"/>
          </a:xfrm>
        </p:spPr>
      </p:pic>
      <p:pic>
        <p:nvPicPr>
          <p:cNvPr id="2458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3" y="2714625"/>
            <a:ext cx="2597150" cy="38862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043890" cy="11430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l-SI" sz="2800" cap="none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KADAR NEKDO UPODABLJA SAMEGA SEBE, NASTANE </a:t>
            </a:r>
            <a:r>
              <a:rPr lang="sl-SI" sz="2800" u="sng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AVTOPORTRET.</a:t>
            </a:r>
            <a:endParaRPr lang="sl-SI" sz="2800" cap="none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857488" y="1571612"/>
            <a:ext cx="3657600" cy="858837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AVTOPORTRET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2571744"/>
            <a:ext cx="3108325" cy="3886200"/>
          </a:xfrm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572000" y="6550025"/>
            <a:ext cx="2357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dirty="0">
                <a:latin typeface="Calibri" pitchFamily="34" charset="0"/>
              </a:rPr>
              <a:t>Vincent Van </a:t>
            </a:r>
            <a:r>
              <a:rPr lang="sl-SI" sz="1400" dirty="0" err="1">
                <a:latin typeface="Calibri" pitchFamily="34" charset="0"/>
              </a:rPr>
              <a:t>Gogh</a:t>
            </a:r>
            <a:endParaRPr lang="sl-SI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4400" b="1" dirty="0" smtClean="0">
                <a:solidFill>
                  <a:srgbClr val="FF0000"/>
                </a:solidFill>
                <a:latin typeface="Calibri" pitchFamily="34" charset="0"/>
              </a:rPr>
              <a:t>TVOJA NALOGA </a:t>
            </a:r>
            <a:endParaRPr lang="sl-SI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4257676" cy="3830643"/>
          </a:xfrm>
        </p:spPr>
        <p:txBody>
          <a:bodyPr/>
          <a:lstStyle/>
          <a:p>
            <a:pPr eaLnBrk="1" hangingPunct="1"/>
            <a:r>
              <a:rPr lang="sl-SI" sz="2800" dirty="0" smtClean="0">
                <a:latin typeface="Calibri" pitchFamily="34" charset="0"/>
              </a:rPr>
              <a:t>Likovna tehnika: risanje s svinčnikom</a:t>
            </a:r>
          </a:p>
          <a:p>
            <a:pPr eaLnBrk="1" hangingPunct="1"/>
            <a:r>
              <a:rPr lang="sl-SI" sz="2800" dirty="0" smtClean="0">
                <a:latin typeface="Calibri" pitchFamily="34" charset="0"/>
              </a:rPr>
              <a:t>Likovni motiv: avtoportret</a:t>
            </a:r>
          </a:p>
          <a:p>
            <a:pPr eaLnBrk="1" hangingPunct="1">
              <a:buNone/>
            </a:pPr>
            <a:endParaRPr lang="sl-SI" dirty="0" smtClean="0"/>
          </a:p>
          <a:p>
            <a:pPr marL="0" indent="0" eaLnBrk="1" hangingPunct="1">
              <a:buNone/>
            </a:pPr>
            <a:endParaRPr lang="sl-SI" dirty="0" smtClean="0"/>
          </a:p>
        </p:txBody>
      </p:sp>
      <p:sp>
        <p:nvSpPr>
          <p:cNvPr id="2" name="Okvir 1"/>
          <p:cNvSpPr/>
          <p:nvPr/>
        </p:nvSpPr>
        <p:spPr>
          <a:xfrm>
            <a:off x="5004048" y="2060848"/>
            <a:ext cx="3096344" cy="41044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796136" y="2996952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Calibri" panose="020F0502020204030204" pitchFamily="34" charset="0"/>
              </a:rPr>
              <a:t>?</a:t>
            </a:r>
            <a:endParaRPr lang="sl-SI" sz="9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376" y="-171400"/>
            <a:ext cx="746760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NAVODILA ZA DELO:</a:t>
            </a:r>
            <a:endParaRPr lang="sl-SI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0376" y="928671"/>
            <a:ext cx="8075240" cy="5449404"/>
          </a:xfrm>
        </p:spPr>
        <p:txBody>
          <a:bodyPr/>
          <a:lstStyle/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Potrebuješ pokončno postavljen risalni list ali list A4.</a:t>
            </a: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Narisal/a boš avtoportret.</a:t>
            </a:r>
          </a:p>
          <a:p>
            <a:pPr>
              <a:buFontTx/>
              <a:buChar char="-"/>
            </a:pPr>
            <a:r>
              <a:rPr lang="sl-SI" dirty="0">
                <a:latin typeface="Calibri" pitchFamily="34" charset="0"/>
              </a:rPr>
              <a:t>L</a:t>
            </a:r>
            <a:r>
              <a:rPr lang="sl-SI" dirty="0" smtClean="0">
                <a:latin typeface="Calibri" pitchFamily="34" charset="0"/>
              </a:rPr>
              <a:t>ahko si pomagaš s svojo sliko.</a:t>
            </a:r>
          </a:p>
          <a:p>
            <a:pPr>
              <a:buFontTx/>
              <a:buChar char="-"/>
            </a:pPr>
            <a:r>
              <a:rPr lang="sl-SI" dirty="0">
                <a:latin typeface="Calibri" pitchFamily="34" charset="0"/>
              </a:rPr>
              <a:t>P</a:t>
            </a:r>
            <a:r>
              <a:rPr lang="sl-SI" dirty="0" smtClean="0">
                <a:latin typeface="Calibri" pitchFamily="34" charset="0"/>
              </a:rPr>
              <a:t>red začetkom risanja dobro opazuj svoj obraz v ogledalu.</a:t>
            </a: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Lahko narišeš doprsni, obrazni, </a:t>
            </a:r>
            <a:r>
              <a:rPr lang="sl-SI" dirty="0" err="1" smtClean="0">
                <a:latin typeface="Calibri" pitchFamily="34" charset="0"/>
              </a:rPr>
              <a:t>profilni</a:t>
            </a:r>
            <a:r>
              <a:rPr lang="sl-SI" dirty="0" smtClean="0">
                <a:latin typeface="Calibri" pitchFamily="34" charset="0"/>
              </a:rPr>
              <a:t> ali </a:t>
            </a:r>
            <a:r>
              <a:rPr lang="sl-SI" dirty="0" err="1" smtClean="0">
                <a:latin typeface="Calibri" pitchFamily="34" charset="0"/>
              </a:rPr>
              <a:t>polprofilni</a:t>
            </a:r>
            <a:r>
              <a:rPr lang="sl-SI" dirty="0" smtClean="0">
                <a:latin typeface="Calibri" pitchFamily="34" charset="0"/>
              </a:rPr>
              <a:t> portret.</a:t>
            </a:r>
          </a:p>
          <a:p>
            <a:pPr>
              <a:buFontTx/>
              <a:buChar char="-"/>
            </a:pPr>
            <a:r>
              <a:rPr lang="sl-SI" dirty="0">
                <a:latin typeface="Calibri" pitchFamily="34" charset="0"/>
              </a:rPr>
              <a:t>N</a:t>
            </a:r>
            <a:r>
              <a:rPr lang="sl-SI" dirty="0" smtClean="0">
                <a:latin typeface="Calibri" pitchFamily="34" charset="0"/>
              </a:rPr>
              <a:t>e pozabi, da so črte lahko tanke/debele, goste/redke …</a:t>
            </a: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Uporabiš lahko tudi senčenje.</a:t>
            </a: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Potrudi se ― bodi pozoren na vsako podrobnost tvojega obraza.</a:t>
            </a:r>
          </a:p>
          <a:p>
            <a:pPr>
              <a:buFontTx/>
              <a:buChar char="-"/>
            </a:pPr>
            <a:r>
              <a:rPr lang="sl-SI" dirty="0" smtClean="0">
                <a:latin typeface="Calibri" pitchFamily="34" charset="0"/>
              </a:rPr>
              <a:t>Pazi, da bo avtoportret zavzemal celotno risalno površino.</a:t>
            </a:r>
          </a:p>
        </p:txBody>
      </p:sp>
    </p:spTree>
    <p:extLst>
      <p:ext uri="{BB962C8B-B14F-4D97-AF65-F5344CB8AC3E}">
        <p14:creationId xmlns:p14="http://schemas.microsoft.com/office/powerpoint/2010/main" xmlns="" val="2168738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429684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>
                <a:latin typeface="Calibri" pitchFamily="34" charset="0"/>
              </a:rPr>
              <a:t>Za izdelavo avtoportreta so predvidene 4 ure likovne umetnosti (četrtek, 14. 5. in četrtek, 21. 5. 2020).</a:t>
            </a:r>
          </a:p>
          <a:p>
            <a:pPr marL="0" indent="0">
              <a:buNone/>
            </a:pPr>
            <a:r>
              <a:rPr lang="sl-SI" sz="2800" dirty="0" smtClean="0">
                <a:latin typeface="Calibri" pitchFamily="34" charset="0"/>
              </a:rPr>
              <a:t>Veselim se fotografije tvojega avtoportreta. </a:t>
            </a:r>
          </a:p>
          <a:p>
            <a:pPr marL="0" indent="0" algn="ctr">
              <a:buNone/>
            </a:pPr>
            <a:r>
              <a:rPr lang="sl-SI" sz="2800" b="1" dirty="0" smtClean="0">
                <a:latin typeface="Calibri" pitchFamily="34" charset="0"/>
              </a:rPr>
              <a:t>Te bom prepoznala?</a:t>
            </a:r>
          </a:p>
          <a:p>
            <a:pPr marL="0" indent="0">
              <a:buNone/>
            </a:pPr>
            <a:endParaRPr lang="sl-SI" sz="800" dirty="0" smtClean="0">
              <a:latin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86058"/>
            <a:ext cx="3409950" cy="345757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857488" y="6286520"/>
            <a:ext cx="3006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https://www.google.com/search?q=srek+self+portret&amp;t</a:t>
            </a:r>
          </a:p>
        </p:txBody>
      </p:sp>
    </p:spTree>
    <p:extLst>
      <p:ext uri="{BB962C8B-B14F-4D97-AF65-F5344CB8AC3E}">
        <p14:creationId xmlns:p14="http://schemas.microsoft.com/office/powerpoint/2010/main" xmlns="" val="909745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52"/>
            <a:ext cx="2910437" cy="392909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357554" y="3857628"/>
            <a:ext cx="3294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https://www.google.com/search?q=micky+mouse+self+portret&amp;tbm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252911" y="4000504"/>
            <a:ext cx="68910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sl-SI" sz="3200" b="1" dirty="0" smtClean="0">
                <a:latin typeface="Calibri" panose="020F0502020204030204" pitchFamily="34" charset="0"/>
              </a:rPr>
              <a:t>Pri predmetu LUM te čaka nova likovna naloga.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Najprej si dobro oglej predstavitev.</a:t>
            </a:r>
            <a:endParaRPr lang="sl-SI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941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7543800" cy="1143000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sl-SI" sz="3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sl-SI" sz="3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PORTRET</a:t>
            </a:r>
            <a:r>
              <a:rPr lang="sl-SI" sz="3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JE UMETNIŠKA UPODOBITEV OSEBE.</a:t>
            </a:r>
            <a:endParaRPr lang="sl-SI" sz="3600" dirty="0">
              <a:latin typeface="Calibri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71472" y="4500570"/>
            <a:ext cx="75438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cap="small" noProof="0" dirty="0" smtClean="0">
                <a:latin typeface="Calibri" pitchFamily="34" charset="0"/>
                <a:ea typeface="+mj-ea"/>
                <a:cs typeface="Arial" pitchFamily="34" charset="0"/>
              </a:rPr>
              <a:t>PORTRETIRANEC </a:t>
            </a:r>
            <a:r>
              <a:rPr lang="sl-SI" sz="3600" cap="small" noProof="0" dirty="0" smtClean="0">
                <a:latin typeface="Calibri" pitchFamily="34" charset="0"/>
                <a:ea typeface="+mj-ea"/>
                <a:cs typeface="Arial" pitchFamily="34" charset="0"/>
              </a:rPr>
              <a:t>JE UPODOBLJENA OSEBA</a:t>
            </a:r>
            <a:r>
              <a:rPr kumimoji="0" lang="sl-SI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sl-SI" sz="3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 bwMode="auto">
          <a:xfrm>
            <a:off x="1571604" y="214290"/>
            <a:ext cx="6172200" cy="2020542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sl-SI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PORTRET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500826" y="6580188"/>
            <a:ext cx="25003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800" dirty="0" smtClean="0"/>
              <a:t>Povzeto po: M</a:t>
            </a:r>
            <a:r>
              <a:rPr lang="sl-SI" sz="800" dirty="0"/>
              <a:t>. Pavlin, </a:t>
            </a:r>
            <a:r>
              <a:rPr lang="sl-SI" sz="800" dirty="0" smtClean="0"/>
              <a:t>OŠ </a:t>
            </a:r>
            <a:r>
              <a:rPr lang="sl-SI" sz="800" dirty="0"/>
              <a:t>Stopiče, PŠ Podgrad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7984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GLEDE NA NAČIN/TEHNIKO UPODABLJANJA LOČIMO: 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2" tooltip="Fotografija"/>
              </a:rPr>
              <a:t>FOTOGRAFSKI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sl-SI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  <a:hlinkClick r:id="rId3" tooltip="Slikarstvo"/>
              </a:rPr>
              <a:t>SLIKARSKI</a:t>
            </a:r>
            <a:r>
              <a:rPr lang="sl-SI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IN </a:t>
            </a:r>
            <a:r>
              <a:rPr lang="sl-SI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  <a:hlinkClick r:id="rId4" tooltip="Kiparstvo"/>
              </a:rPr>
              <a:t>KIPARSKI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PORTRET.</a:t>
            </a:r>
            <a:endParaRPr lang="sl-SI" sz="2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2" name="Ograda vsebine 7" descr="1170923132_28602_8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sp>
        <p:nvSpPr>
          <p:cNvPr id="15364" name="Ograda besedila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FOTOGRAFSKI PORTRET</a:t>
            </a:r>
          </a:p>
        </p:txBody>
      </p:sp>
      <p:sp>
        <p:nvSpPr>
          <p:cNvPr id="15365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SLIKARSKI PORTRET</a:t>
            </a:r>
          </a:p>
        </p:txBody>
      </p:sp>
      <p:pic>
        <p:nvPicPr>
          <p:cNvPr id="8" name="Ograda vsebine 11" descr="img_0818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76775" y="2395537"/>
            <a:ext cx="3048000" cy="381952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grada vsebine 6" descr="stres2_glava_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1857364"/>
            <a:ext cx="3351213" cy="3886200"/>
          </a:xfrm>
        </p:spPr>
      </p:pic>
      <p:sp>
        <p:nvSpPr>
          <p:cNvPr id="16387" name="Ograda besedila 4"/>
          <p:cNvSpPr>
            <a:spLocks noGrp="1"/>
          </p:cNvSpPr>
          <p:nvPr>
            <p:ph type="body" sz="quarter" idx="1"/>
          </p:nvPr>
        </p:nvSpPr>
        <p:spPr>
          <a:xfrm>
            <a:off x="2928926" y="857232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KIPARSKI PORTRET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00" cy="1201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>
                <a:solidFill>
                  <a:schemeClr val="tx1"/>
                </a:solidFill>
                <a:latin typeface="Calibri" pitchFamily="34" charset="0"/>
              </a:rPr>
              <a:t>GLEDE NA TO, KOLIKŠEN DEL PORTRETIRANCA JE UPODOBLJEN, LOČIMO:</a:t>
            </a:r>
            <a:br>
              <a:rPr lang="sl-SI" sz="3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31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CELOPOSTAVNI</a:t>
            </a:r>
            <a:r>
              <a:rPr lang="sl-SI" sz="3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</a:t>
            </a:r>
            <a:r>
              <a:rPr lang="sl-SI" sz="31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l-SI" sz="31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DOPASNI</a:t>
            </a:r>
            <a:r>
              <a:rPr lang="sl-SI" sz="3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IN </a:t>
            </a:r>
            <a:r>
              <a:rPr lang="sl-SI" sz="31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DOPRSNI</a:t>
            </a:r>
            <a:r>
              <a:rPr lang="sl-SI" sz="3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PORTRET. </a:t>
            </a:r>
            <a:endParaRPr lang="sl-SI" sz="31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7410" name="Ograda vsebine 7" descr="Boris_Kidric_monument_bronz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2628900"/>
            <a:ext cx="2260600" cy="3352800"/>
          </a:xfrm>
        </p:spPr>
      </p:pic>
      <p:pic>
        <p:nvPicPr>
          <p:cNvPr id="17411" name="Ograda vsebine 8" descr="img_08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3450" y="2362200"/>
            <a:ext cx="2914650" cy="3886200"/>
          </a:xfrm>
        </p:spPr>
      </p:pic>
      <p:sp>
        <p:nvSpPr>
          <p:cNvPr id="17412" name="Ograda besedila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CELOPOSTAVNI PORTRET</a:t>
            </a:r>
          </a:p>
        </p:txBody>
      </p:sp>
      <p:sp>
        <p:nvSpPr>
          <p:cNvPr id="17413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DOPASNI PORTRET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12" descr="untitled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1928802"/>
            <a:ext cx="2990850" cy="3886200"/>
          </a:xfrm>
        </p:spPr>
      </p:pic>
      <p:sp>
        <p:nvSpPr>
          <p:cNvPr id="18436" name="Ograda besedila 9"/>
          <p:cNvSpPr>
            <a:spLocks noGrp="1"/>
          </p:cNvSpPr>
          <p:nvPr>
            <p:ph type="body" sz="quarter" idx="3"/>
          </p:nvPr>
        </p:nvSpPr>
        <p:spPr>
          <a:xfrm>
            <a:off x="2357422" y="785794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DOPRSNI PORTRET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GLEDE NA POSTAVITEV PORTRETIRANCA LOČIMO: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PROFILNI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POLPROFILNI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OBRAZNI 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PORTRET.</a:t>
            </a:r>
            <a:r>
              <a:rPr lang="sl-SI" sz="28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endParaRPr lang="sl-SI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458" name="Ograda besedila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PROFILNI PORTRET</a:t>
            </a:r>
          </a:p>
        </p:txBody>
      </p:sp>
      <p:sp>
        <p:nvSpPr>
          <p:cNvPr id="19459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endParaRPr lang="sl-SI" dirty="0" smtClean="0">
              <a:latin typeface="Calibri" pitchFamily="34" charset="0"/>
            </a:endParaRPr>
          </a:p>
          <a:p>
            <a:pPr algn="ctr" eaLnBrk="1" hangingPunct="1"/>
            <a:r>
              <a:rPr lang="sl-SI" dirty="0" smtClean="0">
                <a:latin typeface="Calibri" pitchFamily="34" charset="0"/>
              </a:rPr>
              <a:t>POLPROFILNI PORTRET</a:t>
            </a:r>
          </a:p>
          <a:p>
            <a:pPr eaLnBrk="1" hangingPunct="1"/>
            <a:endParaRPr lang="sl-SI" dirty="0" smtClean="0"/>
          </a:p>
        </p:txBody>
      </p:sp>
      <p:pic>
        <p:nvPicPr>
          <p:cNvPr id="19460" name="Ograda vsebine 9" descr="fa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6125" y="2362200"/>
            <a:ext cx="3289300" cy="3886200"/>
          </a:xfrm>
        </p:spPr>
      </p:pic>
      <p:pic>
        <p:nvPicPr>
          <p:cNvPr id="19461" name="Ograda vsebine 13" descr="Antinous_Mandragone_profi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6288" y="2362200"/>
            <a:ext cx="3019425" cy="38862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grada vsebine 7" descr="portret-v-zelen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2143116"/>
            <a:ext cx="3108325" cy="3886200"/>
          </a:xfrm>
        </p:spPr>
      </p:pic>
      <p:sp>
        <p:nvSpPr>
          <p:cNvPr id="20484" name="Ograda besedila 5"/>
          <p:cNvSpPr>
            <a:spLocks noGrp="1"/>
          </p:cNvSpPr>
          <p:nvPr>
            <p:ph type="body" sz="quarter" idx="3"/>
          </p:nvPr>
        </p:nvSpPr>
        <p:spPr>
          <a:xfrm>
            <a:off x="2643174" y="857232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>
                <a:latin typeface="Calibri" pitchFamily="34" charset="0"/>
              </a:rPr>
              <a:t>OBRAZNI PORTRET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332</TotalTime>
  <Words>271</Words>
  <Application>Microsoft Office PowerPoint</Application>
  <PresentationFormat>Diaprojekcija na zaslonu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Altana</vt:lpstr>
      <vt:lpstr>Diapozitiv 1</vt:lpstr>
      <vt:lpstr>Diapozitiv 2</vt:lpstr>
      <vt:lpstr> PORTRET JE UMETNIŠKA UPODOBITEV OSEBE.</vt:lpstr>
      <vt:lpstr>     GLEDE NA NAČIN/TEHNIKO UPODABLJANJA LOČIMO: FOTOGRAFSKI, SLIKARSKI IN KIPARSKI PORTRET.</vt:lpstr>
      <vt:lpstr>Diapozitiv 5</vt:lpstr>
      <vt:lpstr>            GLEDE NA TO, KOLIKŠEN DEL PORTRETIRANCA JE UPODOBLJEN, LOČIMO: CELOPOSTAVNI, DOPASNI IN DOPRSNI PORTRET. </vt:lpstr>
      <vt:lpstr>Diapozitiv 7</vt:lpstr>
      <vt:lpstr>GLEDE NA POSTAVITEV PORTRETIRANCA LOČIMO: PROFILNI, POLPROFILNI IN OBRAZNI PORTRET. </vt:lpstr>
      <vt:lpstr>Diapozitiv 9</vt:lpstr>
      <vt:lpstr>GLEDE NA ŠTEVILO PORTRETIRANCEV LOČIMO: SAMOSTOJNI, DVOJNI, SKUPINSKI IN DVAKRATNI PORTRET.</vt:lpstr>
      <vt:lpstr>Diapozitiv 11</vt:lpstr>
      <vt:lpstr>BESEDO PORTRET LAHKO UPORABIMO TUDI V PRIMERIH, KO UMETNIK UPODABLJA PORTRET ŽIVALI ALI ARHITEKTURE.</vt:lpstr>
      <vt:lpstr>KADAR NEKDO UPODABLJA SAMEGA SEBE, NASTANE AVTOPORTRET.</vt:lpstr>
      <vt:lpstr>TVOJA NALOGA </vt:lpstr>
      <vt:lpstr>NAVODILA ZA DELO: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</dc:title>
  <dc:creator>Učenec</dc:creator>
  <cp:lastModifiedBy>DOMA</cp:lastModifiedBy>
  <cp:revision>43</cp:revision>
  <dcterms:created xsi:type="dcterms:W3CDTF">2011-02-02T09:36:39Z</dcterms:created>
  <dcterms:modified xsi:type="dcterms:W3CDTF">2020-05-11T11:00:30Z</dcterms:modified>
</cp:coreProperties>
</file>