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4" r:id="rId8"/>
    <p:sldId id="262" r:id="rId9"/>
    <p:sldId id="263" r:id="rId10"/>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4E7FC"/>
    <a:srgbClr val="27F9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90" d="100"/>
          <a:sy n="90" d="100"/>
        </p:scale>
        <p:origin x="-48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E0BD587C-BD71-44C1-A721-E85D89C47101}" type="datetimeFigureOut">
              <a:rPr lang="sl-SI" smtClean="0"/>
              <a:t>27.3.2020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280961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0BD587C-BD71-44C1-A721-E85D89C47101}" type="datetimeFigureOut">
              <a:rPr lang="sl-SI" smtClean="0"/>
              <a:t>27.3.2020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3240222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0BD587C-BD71-44C1-A721-E85D89C47101}" type="datetimeFigureOut">
              <a:rPr lang="sl-SI" smtClean="0"/>
              <a:t>27.3.2020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582334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E0BD587C-BD71-44C1-A721-E85D89C47101}" type="datetimeFigureOut">
              <a:rPr lang="sl-SI" smtClean="0"/>
              <a:t>27.3.2020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304308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E0BD587C-BD71-44C1-A721-E85D89C47101}" type="datetimeFigureOut">
              <a:rPr lang="sl-SI" smtClean="0"/>
              <a:t>27.3.2020</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4061984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E0BD587C-BD71-44C1-A721-E85D89C47101}" type="datetimeFigureOut">
              <a:rPr lang="sl-SI" smtClean="0"/>
              <a:t>27.3.2020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2773460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E0BD587C-BD71-44C1-A721-E85D89C47101}" type="datetimeFigureOut">
              <a:rPr lang="sl-SI" smtClean="0"/>
              <a:t>27.3.2020</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1329231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E0BD587C-BD71-44C1-A721-E85D89C47101}" type="datetimeFigureOut">
              <a:rPr lang="sl-SI" smtClean="0"/>
              <a:t>27.3.2020</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3926058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E0BD587C-BD71-44C1-A721-E85D89C47101}" type="datetimeFigureOut">
              <a:rPr lang="sl-SI" smtClean="0"/>
              <a:t>27.3.2020</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4083962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0BD587C-BD71-44C1-A721-E85D89C47101}" type="datetimeFigureOut">
              <a:rPr lang="sl-SI" smtClean="0"/>
              <a:t>27.3.2020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159066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E0BD587C-BD71-44C1-A721-E85D89C47101}" type="datetimeFigureOut">
              <a:rPr lang="sl-SI" smtClean="0"/>
              <a:t>27.3.2020</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47845FD0-62F7-4D4D-BA6A-E596417CBCA2}" type="slidenum">
              <a:rPr lang="sl-SI" smtClean="0"/>
              <a:t>‹#›</a:t>
            </a:fld>
            <a:endParaRPr lang="sl-SI"/>
          </a:p>
        </p:txBody>
      </p:sp>
    </p:spTree>
    <p:extLst>
      <p:ext uri="{BB962C8B-B14F-4D97-AF65-F5344CB8AC3E}">
        <p14:creationId xmlns:p14="http://schemas.microsoft.com/office/powerpoint/2010/main" val="3717164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D587C-BD71-44C1-A721-E85D89C47101}" type="datetimeFigureOut">
              <a:rPr lang="sl-SI" smtClean="0"/>
              <a:t>27.3.2020</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45FD0-62F7-4D4D-BA6A-E596417CBCA2}" type="slidenum">
              <a:rPr lang="sl-SI" smtClean="0"/>
              <a:t>‹#›</a:t>
            </a:fld>
            <a:endParaRPr lang="sl-SI"/>
          </a:p>
        </p:txBody>
      </p:sp>
    </p:spTree>
    <p:extLst>
      <p:ext uri="{BB962C8B-B14F-4D97-AF65-F5344CB8AC3E}">
        <p14:creationId xmlns:p14="http://schemas.microsoft.com/office/powerpoint/2010/main" val="1569677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sertmedia.bing.office.net/images/hosted/search?host"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oc4QS2USKm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S11tjA7BCic" TargetMode="Externa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ymigWt5TOV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391"/>
            <a:ext cx="12383910" cy="7006590"/>
          </a:xfrm>
          <a:prstGeom prst="rect">
            <a:avLst/>
          </a:prstGeom>
        </p:spPr>
      </p:pic>
      <p:sp>
        <p:nvSpPr>
          <p:cNvPr id="2" name="Naslov 1"/>
          <p:cNvSpPr>
            <a:spLocks noGrp="1"/>
          </p:cNvSpPr>
          <p:nvPr>
            <p:ph type="ctrTitle"/>
          </p:nvPr>
        </p:nvSpPr>
        <p:spPr>
          <a:xfrm>
            <a:off x="1284515" y="207963"/>
            <a:ext cx="9144000" cy="1446666"/>
          </a:xfrm>
        </p:spPr>
        <p:txBody>
          <a:bodyPr>
            <a:normAutofit/>
          </a:bodyPr>
          <a:lstStyle/>
          <a:p>
            <a:r>
              <a:rPr lang="sl-SI" dirty="0" smtClean="0">
                <a:solidFill>
                  <a:srgbClr val="FF0000"/>
                </a:solidFill>
                <a:latin typeface="Comic Sans MS" panose="030F0702030302020204" pitchFamily="66" charset="0"/>
              </a:rPr>
              <a:t>ŠPORT</a:t>
            </a:r>
            <a:r>
              <a:rPr lang="sl-SI" dirty="0" smtClean="0"/>
              <a:t/>
            </a:r>
            <a:br>
              <a:rPr lang="sl-SI" dirty="0" smtClean="0"/>
            </a:br>
            <a:r>
              <a:rPr lang="sl-SI" sz="3600" b="1" dirty="0" smtClean="0">
                <a:latin typeface="Comic Sans MS" panose="030F0702030302020204" pitchFamily="66" charset="0"/>
              </a:rPr>
              <a:t>(30. 3. 2020–3. 4. 2020)</a:t>
            </a:r>
            <a:endParaRPr lang="sl-SI" sz="3600" b="1" dirty="0">
              <a:latin typeface="Comic Sans MS" panose="030F0702030302020204" pitchFamily="66" charset="0"/>
            </a:endParaRPr>
          </a:p>
        </p:txBody>
      </p:sp>
      <p:sp>
        <p:nvSpPr>
          <p:cNvPr id="3" name="Podnaslov 2"/>
          <p:cNvSpPr>
            <a:spLocks noGrp="1"/>
          </p:cNvSpPr>
          <p:nvPr>
            <p:ph type="subTitle" idx="1"/>
          </p:nvPr>
        </p:nvSpPr>
        <p:spPr>
          <a:xfrm>
            <a:off x="175966" y="1768249"/>
            <a:ext cx="12031980" cy="3096577"/>
          </a:xfrm>
        </p:spPr>
        <p:txBody>
          <a:bodyPr>
            <a:normAutofit/>
          </a:bodyPr>
          <a:lstStyle/>
          <a:p>
            <a:pPr algn="l"/>
            <a:r>
              <a:rPr lang="sl-SI" sz="3200" b="1" dirty="0" smtClean="0">
                <a:latin typeface="Comic Sans MS" panose="030F0702030302020204" pitchFamily="66" charset="0"/>
              </a:rPr>
              <a:t>Dragi učenci, v tem tednu bomo izvajali vaje za športno vzgojni karton.</a:t>
            </a:r>
          </a:p>
          <a:p>
            <a:pPr algn="l"/>
            <a:endParaRPr lang="sl-SI" dirty="0">
              <a:latin typeface="Comic Sans MS" panose="030F0702030302020204" pitchFamily="66" charset="0"/>
            </a:endParaRPr>
          </a:p>
          <a:p>
            <a:pPr algn="l"/>
            <a:endParaRPr lang="sl-SI" dirty="0" smtClean="0">
              <a:latin typeface="Comic Sans MS" panose="030F0702030302020204" pitchFamily="66" charset="0"/>
            </a:endParaRPr>
          </a:p>
          <a:p>
            <a:endParaRPr lang="sl-SI" dirty="0" smtClean="0"/>
          </a:p>
        </p:txBody>
      </p:sp>
      <p:sp>
        <p:nvSpPr>
          <p:cNvPr id="5" name="Pravokotnik 4"/>
          <p:cNvSpPr/>
          <p:nvPr/>
        </p:nvSpPr>
        <p:spPr>
          <a:xfrm>
            <a:off x="870856" y="5900758"/>
            <a:ext cx="11070772" cy="830997"/>
          </a:xfrm>
          <a:prstGeom prst="rect">
            <a:avLst/>
          </a:prstGeom>
        </p:spPr>
        <p:txBody>
          <a:bodyPr wrap="square">
            <a:spAutoFit/>
          </a:bodyPr>
          <a:lstStyle/>
          <a:p>
            <a:r>
              <a:rPr lang="sl-SI" sz="2400" b="1" dirty="0">
                <a:solidFill>
                  <a:schemeClr val="bg1"/>
                </a:solidFill>
                <a:latin typeface="Comic Sans MS" panose="030F0702030302020204" pitchFamily="66" charset="0"/>
              </a:rPr>
              <a:t>Opomba za starše</a:t>
            </a:r>
            <a:r>
              <a:rPr lang="sl-SI" sz="2400" b="1" dirty="0" smtClean="0">
                <a:solidFill>
                  <a:schemeClr val="bg1"/>
                </a:solidFill>
                <a:latin typeface="Comic Sans MS" panose="030F0702030302020204" pitchFamily="66" charset="0"/>
              </a:rPr>
              <a:t>: </a:t>
            </a:r>
            <a:r>
              <a:rPr lang="sl-SI" sz="2400" b="1" dirty="0">
                <a:solidFill>
                  <a:schemeClr val="bg1"/>
                </a:solidFill>
                <a:latin typeface="Comic Sans MS" panose="030F0702030302020204" pitchFamily="66" charset="0"/>
              </a:rPr>
              <a:t>učenci izvajajo vaje po vaši presoji, prostorski   zmožnosti in možnosti gibanja </a:t>
            </a:r>
            <a:r>
              <a:rPr lang="sl-SI" sz="2400" b="1" dirty="0" smtClean="0">
                <a:solidFill>
                  <a:schemeClr val="bg1"/>
                </a:solidFill>
                <a:latin typeface="Comic Sans MS" panose="030F0702030302020204" pitchFamily="66" charset="0"/>
              </a:rPr>
              <a:t>zunaj.</a:t>
            </a:r>
            <a:endParaRPr lang="sl-SI" sz="2400" b="1" dirty="0">
              <a:solidFill>
                <a:schemeClr val="bg1"/>
              </a:solidFill>
              <a:latin typeface="Comic Sans MS" panose="030F0702030302020204" pitchFamily="66" charset="0"/>
            </a:endParaRPr>
          </a:p>
        </p:txBody>
      </p:sp>
      <p:sp>
        <p:nvSpPr>
          <p:cNvPr id="6" name="Pravokotnik 5"/>
          <p:cNvSpPr/>
          <p:nvPr/>
        </p:nvSpPr>
        <p:spPr>
          <a:xfrm>
            <a:off x="9412956" y="6731755"/>
            <a:ext cx="4419600" cy="215444"/>
          </a:xfrm>
          <a:prstGeom prst="rect">
            <a:avLst/>
          </a:prstGeom>
        </p:spPr>
        <p:txBody>
          <a:bodyPr wrap="square">
            <a:spAutoFit/>
          </a:bodyPr>
          <a:lstStyle/>
          <a:p>
            <a:r>
              <a:rPr lang="sl-SI" sz="800" dirty="0">
                <a:solidFill>
                  <a:schemeClr val="bg1"/>
                </a:solidFill>
                <a:hlinkClick r:id="rId3"/>
              </a:rPr>
              <a:t>https://insertmedia.bing.office.net/images/hosted/search?host</a:t>
            </a:r>
            <a:endParaRPr lang="sl-SI" sz="800" dirty="0">
              <a:solidFill>
                <a:schemeClr val="bg1"/>
              </a:solidFill>
            </a:endParaRPr>
          </a:p>
        </p:txBody>
      </p:sp>
    </p:spTree>
    <p:extLst>
      <p:ext uri="{BB962C8B-B14F-4D97-AF65-F5344CB8AC3E}">
        <p14:creationId xmlns:p14="http://schemas.microsoft.com/office/powerpoint/2010/main" val="41986310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b="1" dirty="0" smtClean="0">
                <a:solidFill>
                  <a:srgbClr val="FF0000"/>
                </a:solidFill>
                <a:latin typeface="Comic Sans MS" panose="030F0702030302020204" pitchFamily="66" charset="0"/>
              </a:rPr>
              <a:t>OGREVANJE</a:t>
            </a:r>
            <a:endParaRPr lang="sl-SI" b="1" dirty="0">
              <a:solidFill>
                <a:srgbClr val="FF0000"/>
              </a:solidFill>
              <a:latin typeface="Comic Sans MS" panose="030F0702030302020204" pitchFamily="66" charset="0"/>
            </a:endParaRPr>
          </a:p>
        </p:txBody>
      </p:sp>
      <p:sp>
        <p:nvSpPr>
          <p:cNvPr id="3" name="Označba mesta vsebine 2"/>
          <p:cNvSpPr>
            <a:spLocks noGrp="1"/>
          </p:cNvSpPr>
          <p:nvPr>
            <p:ph idx="1"/>
          </p:nvPr>
        </p:nvSpPr>
        <p:spPr>
          <a:xfrm>
            <a:off x="838200" y="1348352"/>
            <a:ext cx="10515600" cy="5377911"/>
          </a:xfrm>
        </p:spPr>
        <p:txBody>
          <a:bodyPr/>
          <a:lstStyle/>
          <a:p>
            <a:pPr marL="0" indent="0">
              <a:buNone/>
            </a:pPr>
            <a:r>
              <a:rPr lang="sl-SI" b="1" dirty="0" smtClean="0">
                <a:latin typeface="Comic Sans MS" pitchFamily="66" charset="0"/>
              </a:rPr>
              <a:t>Vaje za ogrevanje lahko naredite sami ali pa po spodnjem posnetku.</a:t>
            </a:r>
          </a:p>
          <a:p>
            <a:pPr marL="0" indent="0">
              <a:buNone/>
            </a:pPr>
            <a:r>
              <a:rPr lang="sl-SI" sz="2000" b="1" dirty="0" smtClean="0">
                <a:latin typeface="Comic Sans MS" panose="030F0702030302020204" pitchFamily="66" charset="0"/>
              </a:rPr>
              <a:t>                          </a:t>
            </a:r>
            <a:r>
              <a:rPr lang="sl-SI" sz="2000" dirty="0" smtClean="0">
                <a:latin typeface="Comic Sans MS" panose="030F0702030302020204" pitchFamily="66" charset="0"/>
              </a:rPr>
              <a:t>Počakaj nekaj sekund, da se naloži.</a:t>
            </a:r>
          </a:p>
          <a:p>
            <a:pPr marL="0" indent="0">
              <a:buNone/>
            </a:pPr>
            <a:endParaRPr lang="sl-SI" sz="1400" dirty="0" smtClean="0">
              <a:latin typeface="Comic Sans MS" panose="030F0702030302020204" pitchFamily="66" charset="0"/>
            </a:endParaRPr>
          </a:p>
          <a:p>
            <a:pPr marL="0" indent="0">
              <a:buNone/>
            </a:pPr>
            <a:endParaRPr lang="sl-SI" sz="1400" dirty="0">
              <a:latin typeface="Comic Sans MS" panose="030F0702030302020204" pitchFamily="66" charset="0"/>
            </a:endParaRPr>
          </a:p>
          <a:p>
            <a:pPr marL="0" indent="0">
              <a:buNone/>
            </a:pPr>
            <a:endParaRPr lang="sl-SI" sz="1400" dirty="0" smtClean="0">
              <a:latin typeface="Comic Sans MS" panose="030F0702030302020204" pitchFamily="66" charset="0"/>
            </a:endParaRPr>
          </a:p>
          <a:p>
            <a:pPr marL="0" indent="0">
              <a:buNone/>
            </a:pPr>
            <a:endParaRPr lang="sl-SI" sz="1400" dirty="0">
              <a:latin typeface="Comic Sans MS" panose="030F0702030302020204" pitchFamily="66" charset="0"/>
            </a:endParaRPr>
          </a:p>
          <a:p>
            <a:pPr marL="0" indent="0">
              <a:buNone/>
            </a:pPr>
            <a:endParaRPr lang="sl-SI" sz="1400" dirty="0" smtClean="0">
              <a:latin typeface="Comic Sans MS" panose="030F0702030302020204" pitchFamily="66" charset="0"/>
            </a:endParaRPr>
          </a:p>
          <a:p>
            <a:pPr marL="0" indent="0">
              <a:buNone/>
            </a:pPr>
            <a:endParaRPr lang="sl-SI" sz="1400" dirty="0">
              <a:latin typeface="Comic Sans MS" panose="030F0702030302020204" pitchFamily="66" charset="0"/>
            </a:endParaRPr>
          </a:p>
          <a:p>
            <a:pPr marL="0" indent="0">
              <a:buNone/>
            </a:pPr>
            <a:endParaRPr lang="sl-SI" sz="1400" dirty="0" smtClean="0">
              <a:latin typeface="Comic Sans MS" panose="030F0702030302020204" pitchFamily="66" charset="0"/>
            </a:endParaRPr>
          </a:p>
          <a:p>
            <a:pPr marL="0" indent="0">
              <a:buNone/>
            </a:pPr>
            <a:endParaRPr lang="sl-SI" sz="1400" dirty="0">
              <a:latin typeface="Comic Sans MS" panose="030F0702030302020204" pitchFamily="66" charset="0"/>
            </a:endParaRPr>
          </a:p>
          <a:p>
            <a:pPr marL="0" indent="0">
              <a:buNone/>
            </a:pPr>
            <a:endParaRPr lang="sl-SI" sz="1400" dirty="0" smtClean="0">
              <a:latin typeface="Comic Sans MS" panose="030F0702030302020204" pitchFamily="66" charset="0"/>
            </a:endParaRPr>
          </a:p>
          <a:p>
            <a:pPr marL="0" indent="0">
              <a:buNone/>
            </a:pPr>
            <a:endParaRPr lang="sl-SI" sz="1400" dirty="0">
              <a:latin typeface="Comic Sans MS" panose="030F0702030302020204" pitchFamily="66" charset="0"/>
            </a:endParaRPr>
          </a:p>
          <a:p>
            <a:pPr marL="0" indent="0">
              <a:buNone/>
            </a:pPr>
            <a:r>
              <a:rPr lang="sl-SI" sz="1400" dirty="0" smtClean="0">
                <a:latin typeface="Comic Sans MS" panose="030F0702030302020204" pitchFamily="66" charset="0"/>
              </a:rPr>
              <a:t>                                                        https://www.youtube.com/watch?v=oc4QS2USKmk</a:t>
            </a:r>
            <a:endParaRPr lang="sl-SI" sz="1400" dirty="0">
              <a:latin typeface="Comic Sans MS" panose="030F0702030302020204" pitchFamily="66" charset="0"/>
            </a:endParaRPr>
          </a:p>
        </p:txBody>
      </p:sp>
      <p:pic>
        <p:nvPicPr>
          <p:cNvPr id="4" name="oc4QS2USKmk"/>
          <p:cNvPicPr>
            <a:picLocks noRot="1" noChangeAspect="1"/>
          </p:cNvPicPr>
          <p:nvPr>
            <a:videoFile r:link="rId1"/>
          </p:nvPr>
        </p:nvPicPr>
        <p:blipFill>
          <a:blip r:embed="rId3"/>
          <a:stretch>
            <a:fillRect/>
          </a:stretch>
        </p:blipFill>
        <p:spPr>
          <a:xfrm>
            <a:off x="3410585" y="2856856"/>
            <a:ext cx="5370830" cy="3021092"/>
          </a:xfrm>
          <a:prstGeom prst="rect">
            <a:avLst/>
          </a:prstGeom>
        </p:spPr>
      </p:pic>
    </p:spTree>
    <p:extLst>
      <p:ext uri="{BB962C8B-B14F-4D97-AF65-F5344CB8AC3E}">
        <p14:creationId xmlns:p14="http://schemas.microsoft.com/office/powerpoint/2010/main" val="392284605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video>
              <p:cMediaNode>
                <p:cTn id="2" fill="hold" display="0">
                  <p:stCondLst>
                    <p:cond delay="indefinite"/>
                  </p:stCondLst>
                </p:cTn>
                <p:tgtEl>
                  <p:spTgt spid="4"/>
                </p:tgtEl>
              </p:cMediaNode>
            </p:video>
            <p:seq concurrent="1" nextAc="seek">
              <p:cTn id="3" restart="whenNotActive" fill="hold" evtFilter="cancelBubble" nodeType="interactiveSeq">
                <p:stCondLst>
                  <p:cond evt="onClick" delay="0">
                    <p:tgtEl>
                      <p:spTgt spid="4"/>
                    </p:tgtEl>
                  </p:cond>
                </p:stCondLst>
                <p:endSync evt="end" delay="0">
                  <p:rtn val="all"/>
                </p:endSync>
                <p:childTnLst>
                  <p:par>
                    <p:cTn id="4" fill="hold">
                      <p:stCondLst>
                        <p:cond delay="0"/>
                      </p:stCondLst>
                      <p:childTnLst>
                        <p:par>
                          <p:cTn id="5" fill="hold">
                            <p:stCondLst>
                              <p:cond delay="0"/>
                            </p:stCondLst>
                            <p:childTnLst>
                              <p:par>
                                <p:cTn id="6" presetID="2" presetClass="mediacall" presetSubtype="0" fill="hold" nodeType="clickEffect">
                                  <p:stCondLst>
                                    <p:cond delay="0"/>
                                  </p:stCondLst>
                                  <p:childTnLst>
                                    <p:cmd type="call" cmd="togglePause">
                                      <p:cBhvr>
                                        <p:cTn id="7"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sl-SI" dirty="0" smtClean="0">
                <a:solidFill>
                  <a:srgbClr val="FF0000"/>
                </a:solidFill>
                <a:latin typeface="Comic Sans MS" panose="030F0702030302020204" pitchFamily="66" charset="0"/>
              </a:rPr>
              <a:t>ŠPORTNO VZGOJNI KARTON</a:t>
            </a:r>
            <a:endParaRPr lang="sl-SI" dirty="0">
              <a:solidFill>
                <a:srgbClr val="FF0000"/>
              </a:solidFill>
              <a:latin typeface="Comic Sans MS" panose="030F0702030302020204" pitchFamily="66" charset="0"/>
            </a:endParaRPr>
          </a:p>
        </p:txBody>
      </p:sp>
      <p:sp>
        <p:nvSpPr>
          <p:cNvPr id="3" name="Označba mesta vsebine 2"/>
          <p:cNvSpPr>
            <a:spLocks noGrp="1"/>
          </p:cNvSpPr>
          <p:nvPr>
            <p:ph idx="1"/>
          </p:nvPr>
        </p:nvSpPr>
        <p:spPr/>
        <p:txBody>
          <a:bodyPr>
            <a:normAutofit lnSpcReduction="10000"/>
          </a:bodyPr>
          <a:lstStyle/>
          <a:p>
            <a:pPr marL="0" indent="0">
              <a:buNone/>
            </a:pPr>
            <a:r>
              <a:rPr lang="sl-SI" b="1" dirty="0" smtClean="0">
                <a:latin typeface="Comic Sans MS" panose="030F0702030302020204" pitchFamily="66" charset="0"/>
              </a:rPr>
              <a:t>Dotikanje plošče z roko</a:t>
            </a:r>
          </a:p>
          <a:p>
            <a:pPr marL="0" indent="0">
              <a:buNone/>
            </a:pPr>
            <a:r>
              <a:rPr lang="sl-SI" dirty="0">
                <a:latin typeface="Comic Sans MS" panose="030F0702030302020204" pitchFamily="66" charset="0"/>
              </a:rPr>
              <a:t>N</a:t>
            </a:r>
            <a:r>
              <a:rPr lang="sl-SI" dirty="0" smtClean="0">
                <a:latin typeface="Comic Sans MS" panose="030F0702030302020204" pitchFamily="66" charset="0"/>
              </a:rPr>
              <a:t>a mizi si lahko označiš dve piki. Razdalja med njima mora biti 61 cm</a:t>
            </a:r>
            <a:r>
              <a:rPr lang="sl-SI" dirty="0">
                <a:latin typeface="Comic Sans MS" panose="030F0702030302020204" pitchFamily="66" charset="0"/>
              </a:rPr>
              <a:t>.</a:t>
            </a:r>
            <a:r>
              <a:rPr lang="sl-SI" dirty="0" smtClean="0">
                <a:latin typeface="Comic Sans MS" panose="030F0702030302020204" pitchFamily="66" charset="0"/>
              </a:rPr>
              <a:t> Roko, s katero ne pišeš, položiš na sredino, z drugo roko pa se izmenično čim hitreje dotikaš pik. Vajo izvajaš 20 sekund.</a:t>
            </a:r>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a:p>
          <a:p>
            <a:pPr marL="0" indent="0">
              <a:buNone/>
            </a:pPr>
            <a:r>
              <a:rPr lang="sl-SI" sz="1000" dirty="0" smtClean="0">
                <a:latin typeface="Comic Sans MS" panose="030F0702030302020204" pitchFamily="66" charset="0"/>
              </a:rPr>
              <a:t>                                                    https://www.google.com/search?q=dotikanje+plo%C5%A1%C4%8De+z+roko&amp;rlz=1C1AVSA</a:t>
            </a:r>
            <a:endParaRPr lang="sl-SI" sz="1000" dirty="0">
              <a:latin typeface="Comic Sans MS" panose="030F0702030302020204" pitchFamily="66" charset="0"/>
            </a:endParaRPr>
          </a:p>
        </p:txBody>
      </p:sp>
      <p:pic>
        <p:nvPicPr>
          <p:cNvPr id="4" name="Slika 3"/>
          <p:cNvPicPr>
            <a:picLocks noChangeAspect="1"/>
          </p:cNvPicPr>
          <p:nvPr/>
        </p:nvPicPr>
        <p:blipFill>
          <a:blip r:embed="rId2"/>
          <a:stretch>
            <a:fillRect/>
          </a:stretch>
        </p:blipFill>
        <p:spPr>
          <a:xfrm>
            <a:off x="2129367" y="3759975"/>
            <a:ext cx="2590800" cy="1762125"/>
          </a:xfrm>
          <a:prstGeom prst="rect">
            <a:avLst/>
          </a:prstGeom>
        </p:spPr>
      </p:pic>
      <p:pic>
        <p:nvPicPr>
          <p:cNvPr id="5" name="Slika 4"/>
          <p:cNvPicPr>
            <a:picLocks noChangeAspect="1"/>
          </p:cNvPicPr>
          <p:nvPr/>
        </p:nvPicPr>
        <p:blipFill>
          <a:blip r:embed="rId3"/>
          <a:stretch>
            <a:fillRect/>
          </a:stretch>
        </p:blipFill>
        <p:spPr>
          <a:xfrm>
            <a:off x="6668451" y="3674250"/>
            <a:ext cx="2466975" cy="1847850"/>
          </a:xfrm>
          <a:prstGeom prst="rect">
            <a:avLst/>
          </a:prstGeom>
        </p:spPr>
      </p:pic>
    </p:spTree>
    <p:extLst>
      <p:ext uri="{BB962C8B-B14F-4D97-AF65-F5344CB8AC3E}">
        <p14:creationId xmlns:p14="http://schemas.microsoft.com/office/powerpoint/2010/main" val="331948626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0" y="1"/>
            <a:ext cx="12192000" cy="6858000"/>
          </a:xfrm>
          <a:noFill/>
        </p:spPr>
        <p:txBody>
          <a:bodyPr>
            <a:normAutofit/>
          </a:bodyPr>
          <a:lstStyle/>
          <a:p>
            <a:pPr marL="0" indent="0">
              <a:buNone/>
            </a:pPr>
            <a:endParaRPr lang="sl-SI" b="1" dirty="0" smtClean="0">
              <a:solidFill>
                <a:srgbClr val="0070C0"/>
              </a:solidFill>
              <a:latin typeface="Comic Sans MS" panose="030F0702030302020204" pitchFamily="66" charset="0"/>
            </a:endParaRPr>
          </a:p>
          <a:p>
            <a:pPr marL="0" indent="0">
              <a:buNone/>
            </a:pPr>
            <a:r>
              <a:rPr lang="sl-SI" b="1" dirty="0" smtClean="0">
                <a:latin typeface="Comic Sans MS" panose="030F0702030302020204" pitchFamily="66" charset="0"/>
              </a:rPr>
              <a:t>    Predklon </a:t>
            </a:r>
            <a:r>
              <a:rPr lang="sl-SI" b="1" dirty="0" smtClean="0">
                <a:latin typeface="Comic Sans MS" panose="030F0702030302020204" pitchFamily="66" charset="0"/>
              </a:rPr>
              <a:t>na klopci </a:t>
            </a:r>
          </a:p>
          <a:p>
            <a:pPr marL="0" indent="0">
              <a:buNone/>
            </a:pPr>
            <a:r>
              <a:rPr lang="sl-SI" dirty="0" smtClean="0">
                <a:latin typeface="Comic Sans MS" panose="030F0702030302020204" pitchFamily="66" charset="0"/>
              </a:rPr>
              <a:t>     Lahko </a:t>
            </a:r>
            <a:r>
              <a:rPr lang="sl-SI" dirty="0" smtClean="0">
                <a:latin typeface="Comic Sans MS" panose="030F0702030302020204" pitchFamily="66" charset="0"/>
              </a:rPr>
              <a:t>ga izvajaš z nižjega stola (ob prisotnosti staršev). V </a:t>
            </a:r>
            <a:r>
              <a:rPr lang="sl-SI" dirty="0" smtClean="0">
                <a:latin typeface="Comic Sans MS" panose="030F0702030302020204" pitchFamily="66" charset="0"/>
              </a:rPr>
              <a:t>predklon</a:t>
            </a:r>
          </a:p>
          <a:p>
            <a:pPr marL="0" indent="0">
              <a:buNone/>
            </a:pPr>
            <a:r>
              <a:rPr lang="sl-SI" dirty="0" smtClean="0">
                <a:latin typeface="Comic Sans MS" panose="030F0702030302020204" pitchFamily="66" charset="0"/>
              </a:rPr>
              <a:t>     greš počasi </a:t>
            </a:r>
            <a:r>
              <a:rPr lang="sl-SI" dirty="0" smtClean="0">
                <a:latin typeface="Comic Sans MS" panose="030F0702030302020204" pitchFamily="66" charset="0"/>
              </a:rPr>
              <a:t>(ne sunkovito), nog ne smeš pokrčiti.</a:t>
            </a:r>
          </a:p>
          <a:p>
            <a:pPr marL="0" indent="0">
              <a:buNone/>
            </a:pPr>
            <a:endParaRPr lang="sl-SI" sz="1000" dirty="0" smtClean="0">
              <a:latin typeface="Comic Sans MS" panose="030F0702030302020204" pitchFamily="66" charset="0"/>
            </a:endParaRPr>
          </a:p>
          <a:p>
            <a:pPr marL="0" indent="0">
              <a:buNone/>
            </a:pPr>
            <a:r>
              <a:rPr lang="sl-SI" b="1" dirty="0" smtClean="0">
                <a:latin typeface="Comic Sans MS" panose="030F0702030302020204" pitchFamily="66" charset="0"/>
              </a:rPr>
              <a:t>    Dviganje </a:t>
            </a:r>
            <a:r>
              <a:rPr lang="sl-SI" b="1" dirty="0" smtClean="0">
                <a:latin typeface="Comic Sans MS" panose="030F0702030302020204" pitchFamily="66" charset="0"/>
              </a:rPr>
              <a:t>trupa</a:t>
            </a:r>
          </a:p>
          <a:p>
            <a:pPr marL="0" indent="0">
              <a:buNone/>
            </a:pPr>
            <a:r>
              <a:rPr lang="sl-SI" b="1" dirty="0" smtClean="0">
                <a:latin typeface="Comic Sans MS" panose="030F0702030302020204" pitchFamily="66" charset="0"/>
              </a:rPr>
              <a:t> </a:t>
            </a:r>
            <a:r>
              <a:rPr lang="sl-SI" b="1" dirty="0" smtClean="0">
                <a:latin typeface="Comic Sans MS" panose="030F0702030302020204" pitchFamily="66" charset="0"/>
              </a:rPr>
              <a:t>  </a:t>
            </a:r>
            <a:r>
              <a:rPr lang="sl-SI" dirty="0" smtClean="0">
                <a:latin typeface="Comic Sans MS" panose="030F0702030302020204" pitchFamily="66" charset="0"/>
              </a:rPr>
              <a:t>Vajo </a:t>
            </a:r>
            <a:r>
              <a:rPr lang="sl-SI" dirty="0" smtClean="0">
                <a:latin typeface="Comic Sans MS" panose="030F0702030302020204" pitchFamily="66" charset="0"/>
              </a:rPr>
              <a:t>izvajaš neprekinjeno eno minuto. Roke imaš  na prsnem košu, noge</a:t>
            </a:r>
          </a:p>
          <a:p>
            <a:pPr marL="0" indent="0">
              <a:buNone/>
            </a:pPr>
            <a:r>
              <a:rPr lang="sl-SI" dirty="0" smtClean="0">
                <a:latin typeface="Comic Sans MS" panose="030F0702030302020204" pitchFamily="66" charset="0"/>
              </a:rPr>
              <a:t>  </a:t>
            </a:r>
            <a:r>
              <a:rPr lang="sl-SI" dirty="0" smtClean="0">
                <a:latin typeface="Comic Sans MS" panose="030F0702030302020204" pitchFamily="66" charset="0"/>
              </a:rPr>
              <a:t>   so </a:t>
            </a:r>
            <a:r>
              <a:rPr lang="sl-SI" dirty="0" smtClean="0">
                <a:latin typeface="Comic Sans MS" panose="030F0702030302020204" pitchFamily="66" charset="0"/>
              </a:rPr>
              <a:t>fiksne. </a:t>
            </a:r>
            <a:endParaRPr lang="sl-SI" sz="1050" dirty="0">
              <a:solidFill>
                <a:srgbClr val="0070C0"/>
              </a:solidFill>
              <a:latin typeface="Comic Sans MS" panose="030F0702030302020204" pitchFamily="66" charset="0"/>
            </a:endParaRPr>
          </a:p>
          <a:p>
            <a:pPr marL="0" indent="0">
              <a:buNone/>
            </a:pPr>
            <a:endParaRPr lang="sl-SI" sz="1050" dirty="0" smtClean="0">
              <a:solidFill>
                <a:srgbClr val="0070C0"/>
              </a:solidFill>
              <a:latin typeface="Comic Sans MS" panose="030F0702030302020204" pitchFamily="66" charset="0"/>
            </a:endParaRPr>
          </a:p>
          <a:p>
            <a:pPr marL="0" indent="0">
              <a:buNone/>
            </a:pPr>
            <a:endParaRPr lang="sl-SI" sz="1050" dirty="0">
              <a:solidFill>
                <a:srgbClr val="0070C0"/>
              </a:solidFill>
              <a:latin typeface="Comic Sans MS" panose="030F0702030302020204" pitchFamily="66" charset="0"/>
            </a:endParaRPr>
          </a:p>
          <a:p>
            <a:pPr marL="0" indent="0">
              <a:buNone/>
            </a:pPr>
            <a:endParaRPr lang="sl-SI" sz="1050" dirty="0" smtClean="0">
              <a:solidFill>
                <a:srgbClr val="0070C0"/>
              </a:solidFill>
              <a:latin typeface="Comic Sans MS" panose="030F0702030302020204" pitchFamily="66" charset="0"/>
            </a:endParaRPr>
          </a:p>
          <a:p>
            <a:pPr marL="0" indent="0">
              <a:buNone/>
            </a:pPr>
            <a:endParaRPr lang="sl-SI" sz="1050" dirty="0">
              <a:solidFill>
                <a:srgbClr val="0070C0"/>
              </a:solidFill>
              <a:latin typeface="Comic Sans MS" panose="030F0702030302020204" pitchFamily="66" charset="0"/>
            </a:endParaRPr>
          </a:p>
          <a:p>
            <a:pPr marL="0" indent="0">
              <a:buNone/>
            </a:pPr>
            <a:endParaRPr lang="sl-SI" sz="1050" dirty="0" smtClean="0">
              <a:solidFill>
                <a:srgbClr val="0070C0"/>
              </a:solidFill>
              <a:latin typeface="Comic Sans MS" panose="030F0702030302020204" pitchFamily="66" charset="0"/>
            </a:endParaRPr>
          </a:p>
          <a:p>
            <a:pPr marL="0" indent="0">
              <a:buNone/>
            </a:pPr>
            <a:endParaRPr lang="sl-SI" sz="1050" dirty="0">
              <a:solidFill>
                <a:srgbClr val="0070C0"/>
              </a:solidFill>
              <a:latin typeface="Comic Sans MS" panose="030F0702030302020204" pitchFamily="66" charset="0"/>
            </a:endParaRPr>
          </a:p>
          <a:p>
            <a:pPr marL="0" indent="0">
              <a:buNone/>
            </a:pPr>
            <a:endParaRPr lang="sl-SI" sz="1050" dirty="0" smtClean="0">
              <a:solidFill>
                <a:srgbClr val="0070C0"/>
              </a:solidFill>
              <a:latin typeface="Comic Sans MS" panose="030F0702030302020204" pitchFamily="66" charset="0"/>
            </a:endParaRPr>
          </a:p>
          <a:p>
            <a:pPr marL="0" indent="0">
              <a:buNone/>
            </a:pPr>
            <a:endParaRPr lang="sl-SI" sz="1050" dirty="0">
              <a:solidFill>
                <a:srgbClr val="0070C0"/>
              </a:solidFill>
              <a:latin typeface="Comic Sans MS" panose="030F0702030302020204" pitchFamily="66" charset="0"/>
            </a:endParaRPr>
          </a:p>
          <a:p>
            <a:pPr marL="0" indent="0">
              <a:buNone/>
            </a:pPr>
            <a:endParaRPr lang="sl-SI" sz="1050" dirty="0" smtClean="0">
              <a:latin typeface="Comic Sans MS" panose="030F0702030302020204" pitchFamily="66" charset="0"/>
            </a:endParaRPr>
          </a:p>
          <a:p>
            <a:pPr marL="0" indent="0">
              <a:buNone/>
            </a:pPr>
            <a:endParaRPr lang="sl-SI" sz="1050" dirty="0">
              <a:latin typeface="Comic Sans MS" panose="030F0702030302020204" pitchFamily="66" charset="0"/>
            </a:endParaRPr>
          </a:p>
          <a:p>
            <a:pPr marL="0" indent="0">
              <a:buNone/>
            </a:pPr>
            <a:r>
              <a:rPr lang="sl-SI" sz="1050" dirty="0" smtClean="0">
                <a:latin typeface="Comic Sans MS" panose="030F0702030302020204" pitchFamily="66" charset="0"/>
              </a:rPr>
              <a:t>                     https://www.google.com/search?q=predklon+na+klopci&amp;rlz=1C1AVSA                             https://www.google.com/search?q=dviganje+trupa&amp;rlz</a:t>
            </a:r>
            <a:endParaRPr lang="sl-SI" sz="1050" dirty="0" smtClean="0">
              <a:solidFill>
                <a:srgbClr val="0070C0"/>
              </a:solidFill>
              <a:latin typeface="Comic Sans MS" panose="030F0702030302020204" pitchFamily="66" charset="0"/>
            </a:endParaRPr>
          </a:p>
          <a:p>
            <a:pPr marL="0" indent="0">
              <a:buNone/>
            </a:pPr>
            <a:endParaRPr lang="sl-SI" sz="1050" dirty="0" smtClean="0">
              <a:solidFill>
                <a:srgbClr val="0070C0"/>
              </a:solidFill>
              <a:latin typeface="Comic Sans MS" panose="030F0702030302020204" pitchFamily="66" charset="0"/>
            </a:endParaRPr>
          </a:p>
          <a:p>
            <a:pPr marL="0" indent="0">
              <a:buNone/>
            </a:pPr>
            <a:endParaRPr lang="sl-SI" sz="1050" dirty="0">
              <a:solidFill>
                <a:srgbClr val="0070C0"/>
              </a:solidFill>
              <a:latin typeface="Comic Sans MS" panose="030F0702030302020204" pitchFamily="66" charset="0"/>
            </a:endParaRPr>
          </a:p>
        </p:txBody>
      </p:sp>
      <p:pic>
        <p:nvPicPr>
          <p:cNvPr id="4" name="Slika 3"/>
          <p:cNvPicPr>
            <a:picLocks noChangeAspect="1"/>
          </p:cNvPicPr>
          <p:nvPr/>
        </p:nvPicPr>
        <p:blipFill>
          <a:blip r:embed="rId2"/>
          <a:stretch>
            <a:fillRect/>
          </a:stretch>
        </p:blipFill>
        <p:spPr>
          <a:xfrm>
            <a:off x="2451012" y="3385457"/>
            <a:ext cx="1935008" cy="2881480"/>
          </a:xfrm>
          <a:prstGeom prst="rect">
            <a:avLst/>
          </a:prstGeom>
        </p:spPr>
      </p:pic>
      <p:pic>
        <p:nvPicPr>
          <p:cNvPr id="5" name="Slika 4"/>
          <p:cNvPicPr>
            <a:picLocks noChangeAspect="1"/>
          </p:cNvPicPr>
          <p:nvPr/>
        </p:nvPicPr>
        <p:blipFill>
          <a:blip r:embed="rId3"/>
          <a:stretch>
            <a:fillRect/>
          </a:stretch>
        </p:blipFill>
        <p:spPr>
          <a:xfrm>
            <a:off x="5538355" y="3243438"/>
            <a:ext cx="5065100" cy="2800900"/>
          </a:xfrm>
          <a:prstGeom prst="rect">
            <a:avLst/>
          </a:prstGeom>
        </p:spPr>
      </p:pic>
    </p:spTree>
    <p:extLst>
      <p:ext uri="{BB962C8B-B14F-4D97-AF65-F5344CB8AC3E}">
        <p14:creationId xmlns:p14="http://schemas.microsoft.com/office/powerpoint/2010/main" val="20802430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 y="1"/>
            <a:ext cx="12191999" cy="1968744"/>
          </a:xfrm>
          <a:solidFill>
            <a:schemeClr val="bg1"/>
          </a:solidFill>
        </p:spPr>
        <p:txBody>
          <a:bodyPr>
            <a:normAutofit/>
          </a:bodyPr>
          <a:lstStyle/>
          <a:p>
            <a:r>
              <a:rPr lang="sl-SI" sz="2800" b="1" dirty="0" smtClean="0">
                <a:latin typeface="Comic Sans MS" panose="030F0702030302020204" pitchFamily="66" charset="0"/>
              </a:rPr>
              <a:t>   Skok </a:t>
            </a:r>
            <a:r>
              <a:rPr lang="sl-SI" sz="2800" b="1" dirty="0" smtClean="0">
                <a:latin typeface="Comic Sans MS" panose="030F0702030302020204" pitchFamily="66" charset="0"/>
              </a:rPr>
              <a:t>v daljino z mesta</a:t>
            </a:r>
            <a:endParaRPr lang="sl-SI" sz="2800" b="1" dirty="0">
              <a:latin typeface="Comic Sans MS" panose="030F0702030302020204" pitchFamily="66" charset="0"/>
            </a:endParaRPr>
          </a:p>
        </p:txBody>
      </p:sp>
      <p:sp>
        <p:nvSpPr>
          <p:cNvPr id="3" name="Označba mesta vsebine 2"/>
          <p:cNvSpPr>
            <a:spLocks noGrp="1"/>
          </p:cNvSpPr>
          <p:nvPr>
            <p:ph idx="1"/>
          </p:nvPr>
        </p:nvSpPr>
        <p:spPr>
          <a:xfrm>
            <a:off x="1" y="1363850"/>
            <a:ext cx="12192000" cy="5494150"/>
          </a:xfrm>
          <a:solidFill>
            <a:schemeClr val="bg1"/>
          </a:solidFill>
        </p:spPr>
        <p:txBody>
          <a:bodyPr/>
          <a:lstStyle/>
          <a:p>
            <a:pPr marL="0" indent="0">
              <a:buNone/>
            </a:pPr>
            <a:r>
              <a:rPr lang="sl-SI" dirty="0" smtClean="0">
                <a:latin typeface="Comic Sans MS" panose="030F0702030302020204" pitchFamily="66" charset="0"/>
              </a:rPr>
              <a:t>    Odriv </a:t>
            </a:r>
            <a:r>
              <a:rPr lang="sl-SI" dirty="0" smtClean="0">
                <a:latin typeface="Comic Sans MS" panose="030F0702030302020204" pitchFamily="66" charset="0"/>
              </a:rPr>
              <a:t>mora biti sonožen. Pred odrivom se lahko dvigneš na prste, </a:t>
            </a:r>
            <a:r>
              <a:rPr lang="sl-SI" dirty="0" smtClean="0">
                <a:latin typeface="Comic Sans MS" panose="030F0702030302020204" pitchFamily="66" charset="0"/>
              </a:rPr>
              <a:t>ne</a:t>
            </a:r>
          </a:p>
          <a:p>
            <a:pPr marL="0" indent="0">
              <a:buNone/>
            </a:pPr>
            <a:r>
              <a:rPr lang="sl-SI" dirty="0">
                <a:latin typeface="Comic Sans MS" panose="030F0702030302020204" pitchFamily="66" charset="0"/>
              </a:rPr>
              <a:t> </a:t>
            </a:r>
            <a:r>
              <a:rPr lang="sl-SI" dirty="0" smtClean="0">
                <a:latin typeface="Comic Sans MS" panose="030F0702030302020204" pitchFamily="66" charset="0"/>
              </a:rPr>
              <a:t>   smeš </a:t>
            </a:r>
            <a:r>
              <a:rPr lang="sl-SI" dirty="0" smtClean="0">
                <a:latin typeface="Comic Sans MS" panose="030F0702030302020204" pitchFamily="66" charset="0"/>
              </a:rPr>
              <a:t>pa izvesti odriva s poprejšnjim poskokom.</a:t>
            </a:r>
          </a:p>
          <a:p>
            <a:pPr marL="0" indent="0">
              <a:buNone/>
            </a:pPr>
            <a:r>
              <a:rPr lang="sl-SI" sz="1800" b="1" dirty="0" smtClean="0">
                <a:latin typeface="Comic Sans MS" panose="030F0702030302020204" pitchFamily="66" charset="0"/>
              </a:rPr>
              <a:t>                                                   </a:t>
            </a:r>
          </a:p>
          <a:p>
            <a:pPr marL="0" indent="0">
              <a:buNone/>
            </a:pPr>
            <a:r>
              <a:rPr lang="sl-SI" sz="1800" b="1" dirty="0">
                <a:solidFill>
                  <a:srgbClr val="7030A0"/>
                </a:solidFill>
                <a:latin typeface="Comic Sans MS" panose="030F0702030302020204" pitchFamily="66" charset="0"/>
              </a:rPr>
              <a:t> </a:t>
            </a:r>
            <a:r>
              <a:rPr lang="sl-SI" sz="1800" b="1" dirty="0" smtClean="0">
                <a:solidFill>
                  <a:srgbClr val="7030A0"/>
                </a:solidFill>
                <a:latin typeface="Comic Sans MS" panose="030F0702030302020204" pitchFamily="66" charset="0"/>
              </a:rPr>
              <a:t>                                                                </a:t>
            </a:r>
            <a:r>
              <a:rPr lang="sl-SI" sz="1800" dirty="0" smtClean="0">
                <a:latin typeface="Comic Sans MS" panose="030F0702030302020204" pitchFamily="66" charset="0"/>
              </a:rPr>
              <a:t>Počakaj nekaj sekund, da se naloži.</a:t>
            </a:r>
          </a:p>
          <a:p>
            <a:pPr marL="0" indent="0">
              <a:buNone/>
            </a:pPr>
            <a:endParaRPr lang="sl-SI" dirty="0">
              <a:solidFill>
                <a:srgbClr val="0070C0"/>
              </a:solidFill>
              <a:latin typeface="Comic Sans MS" panose="030F0702030302020204" pitchFamily="66" charset="0"/>
            </a:endParaRPr>
          </a:p>
          <a:p>
            <a:pPr marL="0" indent="0">
              <a:buNone/>
            </a:pPr>
            <a:endParaRPr lang="sl-SI" dirty="0" smtClean="0"/>
          </a:p>
          <a:p>
            <a:pPr marL="0" indent="0">
              <a:buNone/>
            </a:pPr>
            <a:endParaRPr lang="sl-SI" dirty="0"/>
          </a:p>
          <a:p>
            <a:pPr marL="0" indent="0">
              <a:buNone/>
            </a:pPr>
            <a:endParaRPr lang="sl-SI" dirty="0" smtClean="0"/>
          </a:p>
          <a:p>
            <a:pPr marL="0" indent="0">
              <a:buNone/>
            </a:pPr>
            <a:endParaRPr lang="sl-SI" dirty="0" smtClean="0"/>
          </a:p>
          <a:p>
            <a:pPr marL="0" indent="0">
              <a:buNone/>
            </a:pPr>
            <a:endParaRPr lang="sl-SI" dirty="0"/>
          </a:p>
          <a:p>
            <a:pPr marL="0" indent="0">
              <a:buNone/>
            </a:pPr>
            <a:r>
              <a:rPr lang="sl-SI" sz="1050" dirty="0" smtClean="0">
                <a:latin typeface="Comic Sans MS" panose="030F0702030302020204" pitchFamily="66" charset="0"/>
              </a:rPr>
              <a:t>                                                                </a:t>
            </a:r>
          </a:p>
          <a:p>
            <a:pPr marL="0" indent="0">
              <a:buNone/>
            </a:pPr>
            <a:r>
              <a:rPr lang="sl-SI" sz="1050" dirty="0">
                <a:latin typeface="Comic Sans MS" panose="030F0702030302020204" pitchFamily="66" charset="0"/>
              </a:rPr>
              <a:t> </a:t>
            </a:r>
            <a:r>
              <a:rPr lang="sl-SI" sz="1050" dirty="0" smtClean="0">
                <a:latin typeface="Comic Sans MS" panose="030F0702030302020204" pitchFamily="66" charset="0"/>
              </a:rPr>
              <a:t>                                                                                                                                                                                   https://www.youtube.com/watch?v=S11tjA7BCic</a:t>
            </a:r>
            <a:endParaRPr lang="sl-SI" sz="1050" dirty="0">
              <a:solidFill>
                <a:srgbClr val="0070C0"/>
              </a:solidFill>
              <a:latin typeface="Comic Sans MS" panose="030F0702030302020204" pitchFamily="66" charset="0"/>
            </a:endParaRPr>
          </a:p>
        </p:txBody>
      </p:sp>
      <p:pic>
        <p:nvPicPr>
          <p:cNvPr id="4" name="Slika 3"/>
          <p:cNvPicPr>
            <a:picLocks noChangeAspect="1"/>
          </p:cNvPicPr>
          <p:nvPr/>
        </p:nvPicPr>
        <p:blipFill>
          <a:blip r:embed="rId3"/>
          <a:stretch>
            <a:fillRect/>
          </a:stretch>
        </p:blipFill>
        <p:spPr>
          <a:xfrm>
            <a:off x="656309" y="2642920"/>
            <a:ext cx="3915692" cy="2033148"/>
          </a:xfrm>
          <a:prstGeom prst="rect">
            <a:avLst/>
          </a:prstGeom>
        </p:spPr>
      </p:pic>
      <p:pic>
        <p:nvPicPr>
          <p:cNvPr id="5" name="S11tjA7BCic"/>
          <p:cNvPicPr>
            <a:picLocks noRot="1" noChangeAspect="1"/>
          </p:cNvPicPr>
          <p:nvPr>
            <a:videoFile r:link="rId1"/>
          </p:nvPr>
        </p:nvPicPr>
        <p:blipFill>
          <a:blip r:embed="rId4"/>
          <a:stretch>
            <a:fillRect/>
          </a:stretch>
        </p:blipFill>
        <p:spPr>
          <a:xfrm>
            <a:off x="6041756" y="3073023"/>
            <a:ext cx="5530313" cy="3110801"/>
          </a:xfrm>
          <a:prstGeom prst="rect">
            <a:avLst/>
          </a:prstGeom>
        </p:spPr>
      </p:pic>
      <p:sp>
        <p:nvSpPr>
          <p:cNvPr id="6" name="Pravokotnik 5"/>
          <p:cNvSpPr/>
          <p:nvPr/>
        </p:nvSpPr>
        <p:spPr>
          <a:xfrm>
            <a:off x="570445" y="4835982"/>
            <a:ext cx="3857146" cy="253916"/>
          </a:xfrm>
          <a:prstGeom prst="rect">
            <a:avLst/>
          </a:prstGeom>
        </p:spPr>
        <p:txBody>
          <a:bodyPr wrap="none">
            <a:spAutoFit/>
          </a:bodyPr>
          <a:lstStyle/>
          <a:p>
            <a:r>
              <a:rPr lang="sl-SI" sz="1050" dirty="0" smtClean="0">
                <a:latin typeface="Comic Sans MS" panose="030F0702030302020204" pitchFamily="66" charset="0"/>
              </a:rPr>
              <a:t>https://www.google.com/search?q=skok+v+daljino+z+mesta</a:t>
            </a:r>
            <a:endParaRPr lang="sl-SI" sz="1050" dirty="0">
              <a:latin typeface="Comic Sans MS" panose="030F0702030302020204" pitchFamily="66" charset="0"/>
            </a:endParaRPr>
          </a:p>
        </p:txBody>
      </p:sp>
    </p:spTree>
    <p:extLst>
      <p:ext uri="{BB962C8B-B14F-4D97-AF65-F5344CB8AC3E}">
        <p14:creationId xmlns:p14="http://schemas.microsoft.com/office/powerpoint/2010/main" val="15260563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video>
              <p:cMediaNode>
                <p:cTn id="2" fill="hold" display="0">
                  <p:stCondLst>
                    <p:cond delay="indefinite"/>
                  </p:stCondLst>
                </p:cTn>
                <p:tgtEl>
                  <p:spTgt spid="5"/>
                </p:tgtEl>
              </p:cMediaNode>
            </p:video>
            <p:seq concurrent="1" nextAc="seek">
              <p:cTn id="3" restart="whenNotActive" fill="hold" evtFilter="cancelBubble" nodeType="interactiveSeq">
                <p:stCondLst>
                  <p:cond evt="onClick" delay="0">
                    <p:tgtEl>
                      <p:spTgt spid="5"/>
                    </p:tgtEl>
                  </p:cond>
                </p:stCondLst>
                <p:endSync evt="end" delay="0">
                  <p:rtn val="all"/>
                </p:endSync>
                <p:childTnLst>
                  <p:par>
                    <p:cTn id="4" fill="hold">
                      <p:stCondLst>
                        <p:cond delay="0"/>
                      </p:stCondLst>
                      <p:childTnLst>
                        <p:par>
                          <p:cTn id="5" fill="hold">
                            <p:stCondLst>
                              <p:cond delay="0"/>
                            </p:stCondLst>
                            <p:childTnLst>
                              <p:par>
                                <p:cTn id="6" presetID="2" presetClass="mediacall" presetSubtype="0" fill="hold" nodeType="clickEffect">
                                  <p:stCondLst>
                                    <p:cond delay="0"/>
                                  </p:stCondLst>
                                  <p:childTnLst>
                                    <p:cmd type="call" cmd="togglePause">
                                      <p:cBhvr>
                                        <p:cTn id="7"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310284"/>
          </a:xfrm>
        </p:spPr>
        <p:txBody>
          <a:bodyPr>
            <a:normAutofit fontScale="90000"/>
          </a:bodyPr>
          <a:lstStyle/>
          <a:p>
            <a:r>
              <a:rPr lang="sl-SI" sz="3100" b="1" dirty="0" smtClean="0">
                <a:latin typeface="Comic Sans MS" panose="030F0702030302020204" pitchFamily="66" charset="0"/>
              </a:rPr>
              <a:t/>
            </a:r>
            <a:br>
              <a:rPr lang="sl-SI" sz="3100" b="1" dirty="0" smtClean="0">
                <a:latin typeface="Comic Sans MS" panose="030F0702030302020204" pitchFamily="66" charset="0"/>
              </a:rPr>
            </a:br>
            <a:r>
              <a:rPr lang="sl-SI" sz="2800" dirty="0" smtClean="0">
                <a:latin typeface="Comic Sans MS" panose="030F0702030302020204" pitchFamily="66" charset="0"/>
              </a:rPr>
              <a:t/>
            </a:r>
            <a:br>
              <a:rPr lang="sl-SI" sz="2800" dirty="0" smtClean="0">
                <a:latin typeface="Comic Sans MS" panose="030F0702030302020204" pitchFamily="66" charset="0"/>
              </a:rPr>
            </a:br>
            <a:endParaRPr lang="sl-SI" sz="2800" b="1" dirty="0">
              <a:latin typeface="Comic Sans MS" panose="030F0702030302020204" pitchFamily="66" charset="0"/>
            </a:endParaRPr>
          </a:p>
        </p:txBody>
      </p:sp>
      <p:sp>
        <p:nvSpPr>
          <p:cNvPr id="3" name="Označba mesta vsebine 2"/>
          <p:cNvSpPr>
            <a:spLocks noGrp="1"/>
          </p:cNvSpPr>
          <p:nvPr>
            <p:ph idx="1"/>
          </p:nvPr>
        </p:nvSpPr>
        <p:spPr>
          <a:xfrm>
            <a:off x="838200" y="384464"/>
            <a:ext cx="10515600" cy="6341800"/>
          </a:xfrm>
        </p:spPr>
        <p:txBody>
          <a:bodyPr/>
          <a:lstStyle/>
          <a:p>
            <a:pPr marL="0" indent="0">
              <a:buNone/>
            </a:pPr>
            <a:endParaRPr lang="sl-SI" sz="800" b="1" dirty="0" smtClean="0">
              <a:latin typeface="Comic Sans MS" panose="030F0702030302020204" pitchFamily="66" charset="0"/>
            </a:endParaRPr>
          </a:p>
          <a:p>
            <a:pPr marL="0" indent="0">
              <a:buNone/>
            </a:pPr>
            <a:r>
              <a:rPr lang="sl-SI" b="1" dirty="0" smtClean="0">
                <a:latin typeface="Comic Sans MS" panose="030F0702030302020204" pitchFamily="66" charset="0"/>
              </a:rPr>
              <a:t>Poligon nazaj </a:t>
            </a:r>
          </a:p>
          <a:p>
            <a:pPr marL="0" indent="0">
              <a:buNone/>
            </a:pPr>
            <a:endParaRPr lang="sl-SI" sz="800" b="1" dirty="0" smtClean="0">
              <a:latin typeface="Comic Sans MS" panose="030F0702030302020204" pitchFamily="66" charset="0"/>
            </a:endParaRPr>
          </a:p>
          <a:p>
            <a:pPr marL="0" indent="0">
              <a:buNone/>
            </a:pPr>
            <a:r>
              <a:rPr lang="sl-SI" sz="2400" dirty="0" smtClean="0">
                <a:latin typeface="Comic Sans MS" panose="030F0702030302020204" pitchFamily="66" charset="0"/>
              </a:rPr>
              <a:t>Postaviš  lahko kakšne domače ovire. Označi si štartno in ciljno črto (spomni se, kako izvajaš „poligon nazaj“ v šoli). Začetni položaj: postaviš se na vse štiri s hrbtom obrnjen proti zaprekam. Stopala naj bodo tik pred štartno črto. Z vzvratno hojo po vseh štirih (z rokami ne smeš drseti) preidi prostor med označenima črtama. Prvo zapreko moraš preplezati, skozi okvir pa zlesti. Med izvajanjem naloge lahko gledaš nazaj med nogami, ne smeš pa niti za trenutek obrniti glave.</a:t>
            </a:r>
            <a:endParaRPr lang="sl-SI" sz="2400" dirty="0">
              <a:latin typeface="Comic Sans MS" panose="030F0702030302020204" pitchFamily="66" charset="0"/>
            </a:endParaRPr>
          </a:p>
        </p:txBody>
      </p:sp>
      <p:pic>
        <p:nvPicPr>
          <p:cNvPr id="6" name="Slika 5"/>
          <p:cNvPicPr>
            <a:picLocks noChangeAspect="1"/>
          </p:cNvPicPr>
          <p:nvPr/>
        </p:nvPicPr>
        <p:blipFill>
          <a:blip r:embed="rId2"/>
          <a:stretch>
            <a:fillRect/>
          </a:stretch>
        </p:blipFill>
        <p:spPr>
          <a:xfrm>
            <a:off x="5933210" y="3813465"/>
            <a:ext cx="3857332" cy="2571556"/>
          </a:xfrm>
          <a:prstGeom prst="rect">
            <a:avLst/>
          </a:prstGeom>
        </p:spPr>
      </p:pic>
      <p:sp>
        <p:nvSpPr>
          <p:cNvPr id="7" name="Pravokotnik 6"/>
          <p:cNvSpPr/>
          <p:nvPr/>
        </p:nvSpPr>
        <p:spPr>
          <a:xfrm>
            <a:off x="5985249" y="6385020"/>
            <a:ext cx="3948517" cy="253916"/>
          </a:xfrm>
          <a:prstGeom prst="rect">
            <a:avLst/>
          </a:prstGeom>
        </p:spPr>
        <p:txBody>
          <a:bodyPr wrap="none">
            <a:spAutoFit/>
          </a:bodyPr>
          <a:lstStyle/>
          <a:p>
            <a:r>
              <a:rPr lang="sl-SI" sz="1050" dirty="0" smtClean="0">
                <a:latin typeface="Comic Sans MS" panose="030F0702030302020204" pitchFamily="66" charset="0"/>
              </a:rPr>
              <a:t>https://www.google.com/search?q=premagovanje+ovir+nazaj</a:t>
            </a:r>
            <a:endParaRPr lang="sl-SI" sz="1050" dirty="0">
              <a:latin typeface="Comic Sans MS" panose="030F0702030302020204" pitchFamily="66" charset="0"/>
            </a:endParaRPr>
          </a:p>
        </p:txBody>
      </p:sp>
    </p:spTree>
    <p:extLst>
      <p:ext uri="{BB962C8B-B14F-4D97-AF65-F5344CB8AC3E}">
        <p14:creationId xmlns:p14="http://schemas.microsoft.com/office/powerpoint/2010/main" val="40296501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2800" b="1" dirty="0" smtClean="0">
                <a:latin typeface="Comic Sans MS" panose="030F0702030302020204" pitchFamily="66" charset="0"/>
              </a:rPr>
              <a:t/>
            </a:r>
            <a:br>
              <a:rPr lang="sl-SI" sz="2800" b="1" dirty="0" smtClean="0">
                <a:latin typeface="Comic Sans MS" panose="030F0702030302020204" pitchFamily="66" charset="0"/>
              </a:rPr>
            </a:br>
            <a:r>
              <a:rPr lang="sl-SI" sz="2800" b="1" dirty="0">
                <a:latin typeface="Comic Sans MS" panose="030F0702030302020204" pitchFamily="66" charset="0"/>
              </a:rPr>
              <a:t/>
            </a:r>
            <a:br>
              <a:rPr lang="sl-SI" sz="2800" b="1" dirty="0">
                <a:latin typeface="Comic Sans MS" panose="030F0702030302020204" pitchFamily="66" charset="0"/>
              </a:rPr>
            </a:br>
            <a:r>
              <a:rPr lang="sl-SI" sz="2800" b="1" dirty="0" smtClean="0">
                <a:latin typeface="Comic Sans MS" panose="030F0702030302020204" pitchFamily="66" charset="0"/>
              </a:rPr>
              <a:t/>
            </a:r>
            <a:br>
              <a:rPr lang="sl-SI" sz="2800" b="1" dirty="0" smtClean="0">
                <a:latin typeface="Comic Sans MS" panose="030F0702030302020204" pitchFamily="66" charset="0"/>
              </a:rPr>
            </a:br>
            <a:r>
              <a:rPr lang="sl-SI" sz="2800" b="1" dirty="0">
                <a:latin typeface="Comic Sans MS" panose="030F0702030302020204" pitchFamily="66" charset="0"/>
              </a:rPr>
              <a:t/>
            </a:r>
            <a:br>
              <a:rPr lang="sl-SI" sz="2800" b="1" dirty="0">
                <a:latin typeface="Comic Sans MS" panose="030F0702030302020204" pitchFamily="66" charset="0"/>
              </a:rPr>
            </a:br>
            <a:r>
              <a:rPr lang="sl-SI" sz="2800" b="1" dirty="0" smtClean="0">
                <a:latin typeface="Comic Sans MS" panose="030F0702030302020204" pitchFamily="66" charset="0"/>
              </a:rPr>
              <a:t>Vesa</a:t>
            </a:r>
            <a:br>
              <a:rPr lang="sl-SI" sz="2800" b="1" dirty="0" smtClean="0">
                <a:latin typeface="Comic Sans MS" panose="030F0702030302020204" pitchFamily="66" charset="0"/>
              </a:rPr>
            </a:br>
            <a:r>
              <a:rPr lang="sl-SI" sz="2800" b="1" dirty="0">
                <a:latin typeface="Comic Sans MS" panose="030F0702030302020204" pitchFamily="66" charset="0"/>
              </a:rPr>
              <a:t/>
            </a:r>
            <a:br>
              <a:rPr lang="sl-SI" sz="2800" b="1" dirty="0">
                <a:latin typeface="Comic Sans MS" panose="030F0702030302020204" pitchFamily="66" charset="0"/>
              </a:rPr>
            </a:br>
            <a:r>
              <a:rPr lang="sl-SI" sz="2800" dirty="0">
                <a:latin typeface="Comic Sans MS" panose="030F0702030302020204" pitchFamily="66" charset="0"/>
              </a:rPr>
              <a:t>Če imaš možnost, lahko to vajo izvedeš na kakšni primerni veji drevesa.  V vesi vztrajaš s pokrčenimi rokami v podprijemu. Ves čas moraš imeti brado nad višino veje. </a:t>
            </a:r>
            <a:br>
              <a:rPr lang="sl-SI" sz="2800" dirty="0">
                <a:latin typeface="Comic Sans MS" panose="030F0702030302020204" pitchFamily="66" charset="0"/>
              </a:rPr>
            </a:br>
            <a:endParaRPr lang="sl-SI" sz="2800" dirty="0"/>
          </a:p>
        </p:txBody>
      </p:sp>
      <p:pic>
        <p:nvPicPr>
          <p:cNvPr id="4" name="Slika 3"/>
          <p:cNvPicPr>
            <a:picLocks noChangeAspect="1"/>
          </p:cNvPicPr>
          <p:nvPr/>
        </p:nvPicPr>
        <p:blipFill>
          <a:blip r:embed="rId2"/>
          <a:stretch>
            <a:fillRect/>
          </a:stretch>
        </p:blipFill>
        <p:spPr>
          <a:xfrm>
            <a:off x="2204555" y="2608435"/>
            <a:ext cx="3063635" cy="3734453"/>
          </a:xfrm>
          <a:prstGeom prst="rect">
            <a:avLst/>
          </a:prstGeom>
        </p:spPr>
      </p:pic>
      <p:sp>
        <p:nvSpPr>
          <p:cNvPr id="5" name="Pravokotnik 4"/>
          <p:cNvSpPr/>
          <p:nvPr/>
        </p:nvSpPr>
        <p:spPr>
          <a:xfrm>
            <a:off x="215986" y="6342888"/>
            <a:ext cx="5564344" cy="253916"/>
          </a:xfrm>
          <a:prstGeom prst="rect">
            <a:avLst/>
          </a:prstGeom>
        </p:spPr>
        <p:txBody>
          <a:bodyPr wrap="none">
            <a:spAutoFit/>
          </a:bodyPr>
          <a:lstStyle/>
          <a:p>
            <a:r>
              <a:rPr lang="sl-SI" sz="1050" dirty="0" smtClean="0">
                <a:latin typeface="Comic Sans MS" panose="030F0702030302020204" pitchFamily="66" charset="0"/>
              </a:rPr>
              <a:t>                                                 https://www.google.com/search?q=vesa+v+zgibi&amp;tbm=i</a:t>
            </a:r>
            <a:endParaRPr lang="sl-SI" sz="1050" dirty="0">
              <a:latin typeface="Comic Sans MS" panose="030F0702030302020204" pitchFamily="66" charset="0"/>
            </a:endParaRPr>
          </a:p>
        </p:txBody>
      </p:sp>
    </p:spTree>
    <p:extLst>
      <p:ext uri="{BB962C8B-B14F-4D97-AF65-F5344CB8AC3E}">
        <p14:creationId xmlns:p14="http://schemas.microsoft.com/office/powerpoint/2010/main" val="17909327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800" b="1" dirty="0" smtClean="0">
                <a:latin typeface="Comic Sans MS" panose="030F0702030302020204" pitchFamily="66" charset="0"/>
              </a:rPr>
              <a:t>Tek</a:t>
            </a:r>
            <a:endParaRPr lang="sl-SI" sz="2800" b="1" dirty="0">
              <a:latin typeface="Comic Sans MS" panose="030F0702030302020204" pitchFamily="66" charset="0"/>
            </a:endParaRPr>
          </a:p>
        </p:txBody>
      </p:sp>
      <p:sp>
        <p:nvSpPr>
          <p:cNvPr id="3" name="Označba mesta vsebine 2"/>
          <p:cNvSpPr>
            <a:spLocks noGrp="1"/>
          </p:cNvSpPr>
          <p:nvPr>
            <p:ph idx="1"/>
          </p:nvPr>
        </p:nvSpPr>
        <p:spPr>
          <a:xfrm>
            <a:off x="838200" y="1425844"/>
            <a:ext cx="10515600" cy="4751119"/>
          </a:xfrm>
        </p:spPr>
        <p:txBody>
          <a:bodyPr/>
          <a:lstStyle/>
          <a:p>
            <a:pPr marL="0" indent="0">
              <a:buNone/>
            </a:pPr>
            <a:r>
              <a:rPr lang="sl-SI" sz="2400" dirty="0" smtClean="0">
                <a:latin typeface="Comic Sans MS" panose="030F0702030302020204" pitchFamily="66" charset="0"/>
              </a:rPr>
              <a:t>To vajo izvedi, v kolikor imaš možnost.</a:t>
            </a:r>
          </a:p>
          <a:p>
            <a:pPr marL="0" indent="0">
              <a:buNone/>
            </a:pPr>
            <a:endParaRPr lang="sl-SI" dirty="0" smtClean="0">
              <a:latin typeface="Comic Sans MS" panose="030F0702030302020204" pitchFamily="66" charset="0"/>
            </a:endParaRPr>
          </a:p>
          <a:p>
            <a:pPr marL="0" indent="0">
              <a:buNone/>
            </a:pPr>
            <a:r>
              <a:rPr lang="sl-SI" sz="2400" b="1" dirty="0" smtClean="0">
                <a:latin typeface="Comic Sans MS" panose="030F0702030302020204" pitchFamily="66" charset="0"/>
              </a:rPr>
              <a:t>Intervalni tek: </a:t>
            </a:r>
            <a:r>
              <a:rPr lang="sl-SI" sz="2400" dirty="0" smtClean="0">
                <a:latin typeface="Comic Sans MS" panose="030F0702030302020204" pitchFamily="66" charset="0"/>
              </a:rPr>
              <a:t>1 minuto tečeš, 1 minuto počivaš (7 ponovitev).</a:t>
            </a:r>
          </a:p>
          <a:p>
            <a:pPr marL="0" indent="0">
              <a:buNone/>
            </a:pPr>
            <a:endParaRPr lang="sl-SI" sz="2400" b="1" dirty="0" smtClean="0">
              <a:latin typeface="Comic Sans MS" panose="030F0702030302020204" pitchFamily="66" charset="0"/>
            </a:endParaRPr>
          </a:p>
          <a:p>
            <a:pPr marL="0" indent="0">
              <a:buNone/>
            </a:pPr>
            <a:r>
              <a:rPr lang="sl-SI" sz="2400" b="1" dirty="0" smtClean="0">
                <a:latin typeface="Comic Sans MS" panose="030F0702030302020204" pitchFamily="66" charset="0"/>
              </a:rPr>
              <a:t>Tek na 60m</a:t>
            </a:r>
            <a:r>
              <a:rPr lang="sl-SI" sz="2400" dirty="0">
                <a:latin typeface="Comic Sans MS" panose="030F0702030302020204" pitchFamily="66" charset="0"/>
              </a:rPr>
              <a:t>:</a:t>
            </a:r>
            <a:r>
              <a:rPr lang="sl-SI" sz="2400" dirty="0" smtClean="0">
                <a:latin typeface="Comic Sans MS" panose="030F0702030302020204" pitchFamily="66" charset="0"/>
              </a:rPr>
              <a:t> Izvedi eksploziven visoki </a:t>
            </a:r>
            <a:r>
              <a:rPr lang="sl-SI" sz="2400" dirty="0" err="1" smtClean="0">
                <a:latin typeface="Comic Sans MS" panose="030F0702030302020204" pitchFamily="66" charset="0"/>
              </a:rPr>
              <a:t>štart</a:t>
            </a:r>
            <a:r>
              <a:rPr lang="sl-SI" sz="2400" dirty="0">
                <a:latin typeface="Comic Sans MS" panose="030F0702030302020204" pitchFamily="66" charset="0"/>
              </a:rPr>
              <a:t> </a:t>
            </a:r>
            <a:r>
              <a:rPr lang="sl-SI" sz="2400" dirty="0" smtClean="0">
                <a:latin typeface="Comic Sans MS" panose="030F0702030302020204" pitchFamily="66" charset="0"/>
              </a:rPr>
              <a:t>in v maksimalni hitrosti preteči  približno 60m.</a:t>
            </a:r>
            <a:endParaRPr lang="sl-SI" sz="2400" dirty="0">
              <a:latin typeface="Comic Sans MS" panose="030F0702030302020204" pitchFamily="66" charset="0"/>
            </a:endParaRPr>
          </a:p>
        </p:txBody>
      </p:sp>
      <p:pic>
        <p:nvPicPr>
          <p:cNvPr id="4" name="Slika 3"/>
          <p:cNvPicPr>
            <a:picLocks noChangeAspect="1"/>
          </p:cNvPicPr>
          <p:nvPr/>
        </p:nvPicPr>
        <p:blipFill>
          <a:blip r:embed="rId2"/>
          <a:stretch>
            <a:fillRect/>
          </a:stretch>
        </p:blipFill>
        <p:spPr>
          <a:xfrm>
            <a:off x="7609114" y="3641102"/>
            <a:ext cx="3069771" cy="2758907"/>
          </a:xfrm>
          <a:prstGeom prst="rect">
            <a:avLst/>
          </a:prstGeom>
        </p:spPr>
      </p:pic>
    </p:spTree>
    <p:extLst>
      <p:ext uri="{BB962C8B-B14F-4D97-AF65-F5344CB8AC3E}">
        <p14:creationId xmlns:p14="http://schemas.microsoft.com/office/powerpoint/2010/main" val="20468469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98714" y="365125"/>
            <a:ext cx="10755086" cy="1325563"/>
          </a:xfrm>
        </p:spPr>
        <p:txBody>
          <a:bodyPr/>
          <a:lstStyle/>
          <a:p>
            <a:r>
              <a:rPr lang="sl-SI" dirty="0" smtClean="0">
                <a:solidFill>
                  <a:srgbClr val="FF0000"/>
                </a:solidFill>
                <a:latin typeface="Comic Sans MS" panose="030F0702030302020204" pitchFamily="66" charset="0"/>
              </a:rPr>
              <a:t>ZA ZABAVO</a:t>
            </a:r>
            <a:endParaRPr lang="sl-SI" dirty="0">
              <a:solidFill>
                <a:srgbClr val="FF0000"/>
              </a:solidFill>
              <a:latin typeface="Comic Sans MS" panose="030F0702030302020204" pitchFamily="66" charset="0"/>
            </a:endParaRPr>
          </a:p>
        </p:txBody>
      </p:sp>
      <p:sp>
        <p:nvSpPr>
          <p:cNvPr id="3" name="Označba mesta vsebine 2"/>
          <p:cNvSpPr>
            <a:spLocks noGrp="1"/>
          </p:cNvSpPr>
          <p:nvPr>
            <p:ph idx="1"/>
          </p:nvPr>
        </p:nvSpPr>
        <p:spPr>
          <a:xfrm>
            <a:off x="433953" y="1394847"/>
            <a:ext cx="10919847" cy="5346916"/>
          </a:xfrm>
        </p:spPr>
        <p:txBody>
          <a:bodyPr>
            <a:normAutofit fontScale="32500" lnSpcReduction="20000"/>
          </a:bodyPr>
          <a:lstStyle/>
          <a:p>
            <a:pPr marL="0" indent="0">
              <a:buNone/>
            </a:pPr>
            <a:endParaRPr lang="sl-SI" sz="8000" dirty="0" smtClean="0">
              <a:solidFill>
                <a:srgbClr val="0070C0"/>
              </a:solidFill>
              <a:latin typeface="Comic Sans MS" panose="030F0702030302020204" pitchFamily="66" charset="0"/>
            </a:endParaRPr>
          </a:p>
          <a:p>
            <a:pPr marL="0" indent="0">
              <a:buNone/>
            </a:pPr>
            <a:r>
              <a:rPr lang="sl-SI" sz="7000" dirty="0" smtClean="0">
                <a:latin typeface="Comic Sans MS" panose="030F0702030302020204" pitchFamily="66" charset="0"/>
              </a:rPr>
              <a:t>Tudi ples je del športne vzgoje. </a:t>
            </a:r>
          </a:p>
          <a:p>
            <a:pPr marL="0" indent="0">
              <a:buNone/>
            </a:pPr>
            <a:r>
              <a:rPr lang="sl-SI" sz="7000" dirty="0" smtClean="0">
                <a:latin typeface="Comic Sans MS" panose="030F0702030302020204" pitchFamily="66" charset="0"/>
              </a:rPr>
              <a:t>Če se želiš sprostiti, malo pomigati in se posmejati, </a:t>
            </a:r>
          </a:p>
          <a:p>
            <a:pPr marL="0" indent="0">
              <a:buNone/>
            </a:pPr>
            <a:r>
              <a:rPr lang="sl-SI" sz="7000" dirty="0" smtClean="0">
                <a:latin typeface="Comic Sans MS" panose="030F0702030302020204" pitchFamily="66" charset="0"/>
              </a:rPr>
              <a:t>lahko zaplešeš koreografijo, ki jo dobiš na spodnji povezavi. </a:t>
            </a:r>
          </a:p>
          <a:p>
            <a:pPr marL="0" indent="0">
              <a:buNone/>
            </a:pPr>
            <a:endParaRPr lang="sl-SI" sz="7000" dirty="0" smtClean="0">
              <a:latin typeface="Comic Sans MS" panose="030F0702030302020204" pitchFamily="66" charset="0"/>
            </a:endParaRPr>
          </a:p>
          <a:p>
            <a:pPr marL="0" indent="0">
              <a:buNone/>
            </a:pPr>
            <a:r>
              <a:rPr lang="sl-SI" sz="7000" dirty="0" smtClean="0">
                <a:latin typeface="Comic Sans MS" panose="030F0702030302020204" pitchFamily="66" charset="0"/>
              </a:rPr>
              <a:t>Zraven pa lahko povabiš starše, bratce in sestrice</a:t>
            </a:r>
            <a:r>
              <a:rPr lang="sl-SI" sz="7000" dirty="0">
                <a:latin typeface="Comic Sans MS" panose="030F0702030302020204" pitchFamily="66" charset="0"/>
              </a:rPr>
              <a:t>.</a:t>
            </a:r>
            <a:endParaRPr lang="sl-SI" sz="7000" dirty="0" smtClean="0">
              <a:latin typeface="Comic Sans MS" panose="030F0702030302020204" pitchFamily="66" charset="0"/>
            </a:endParaRPr>
          </a:p>
          <a:p>
            <a:pPr marL="0" indent="0">
              <a:buNone/>
            </a:pPr>
            <a:endParaRPr lang="sl-SI" sz="7400" dirty="0" smtClean="0">
              <a:latin typeface="Comic Sans MS" panose="030F0702030302020204" pitchFamily="66" charset="0"/>
            </a:endParaRPr>
          </a:p>
          <a:p>
            <a:pPr marL="0" indent="0" algn="ctr">
              <a:buNone/>
            </a:pPr>
            <a:r>
              <a:rPr lang="sl-SI" sz="8000" dirty="0">
                <a:latin typeface="Comic Sans MS" panose="030F0702030302020204" pitchFamily="66" charset="0"/>
                <a:hlinkClick r:id="rId2"/>
              </a:rPr>
              <a:t>https://www.youtube.com/watch?v=ymigWt5TOV8</a:t>
            </a:r>
            <a:endParaRPr lang="sl-SI" sz="8000" dirty="0">
              <a:latin typeface="Comic Sans MS" panose="030F0702030302020204" pitchFamily="66" charset="0"/>
            </a:endParaRPr>
          </a:p>
          <a:p>
            <a:pPr marL="0" indent="0">
              <a:buNone/>
            </a:pPr>
            <a:endParaRPr lang="sl-SI" sz="1050" dirty="0">
              <a:latin typeface="Comic Sans MS" panose="030F0702030302020204" pitchFamily="66" charset="0"/>
            </a:endParaRPr>
          </a:p>
          <a:p>
            <a:pPr marL="0" indent="0" algn="r">
              <a:buNone/>
            </a:pPr>
            <a:endParaRPr lang="sl-SI" sz="2500" dirty="0">
              <a:latin typeface="Comic Sans MS" panose="030F0702030302020204" pitchFamily="66" charset="0"/>
            </a:endParaRPr>
          </a:p>
          <a:p>
            <a:pPr marL="0" indent="0" algn="r">
              <a:buNone/>
            </a:pPr>
            <a:endParaRPr lang="sl-SI" sz="2500" dirty="0" smtClean="0">
              <a:latin typeface="Comic Sans MS" panose="030F0702030302020204" pitchFamily="66" charset="0"/>
            </a:endParaRPr>
          </a:p>
          <a:p>
            <a:pPr marL="0" indent="0" algn="r">
              <a:buNone/>
            </a:pPr>
            <a:r>
              <a:rPr lang="sl-SI" sz="2500" dirty="0" smtClean="0">
                <a:latin typeface="Comic Sans MS" panose="030F0702030302020204" pitchFamily="66" charset="0"/>
              </a:rPr>
              <a:t> </a:t>
            </a:r>
          </a:p>
          <a:p>
            <a:pPr marL="0" indent="0">
              <a:buNone/>
            </a:pPr>
            <a:endParaRPr lang="sl-SI" sz="1050" dirty="0" smtClean="0">
              <a:solidFill>
                <a:srgbClr val="0070C0"/>
              </a:solidFill>
              <a:latin typeface="Comic Sans MS" panose="030F0702030302020204" pitchFamily="66" charset="0"/>
            </a:endParaRPr>
          </a:p>
          <a:p>
            <a:pPr marL="0" indent="0">
              <a:buNone/>
            </a:pPr>
            <a:r>
              <a:rPr lang="sl-SI" sz="5600" dirty="0" smtClean="0">
                <a:latin typeface="Comic Sans MS" panose="030F0702030302020204" pitchFamily="66" charset="0"/>
              </a:rPr>
              <a:t>                                   </a:t>
            </a:r>
            <a:r>
              <a:rPr lang="sl-SI" sz="5600" dirty="0" smtClean="0">
                <a:latin typeface="Comic Sans MS" panose="030F0702030302020204" pitchFamily="66" charset="0"/>
              </a:rPr>
              <a:t>                          OŠ </a:t>
            </a:r>
            <a:r>
              <a:rPr lang="sl-SI" sz="5600" dirty="0" smtClean="0">
                <a:latin typeface="Comic Sans MS" panose="030F0702030302020204" pitchFamily="66" charset="0"/>
              </a:rPr>
              <a:t>Frana Erjavca, Aktiv 5. razred, šolsko leto 2019/2020</a:t>
            </a:r>
            <a:endParaRPr lang="sl-SI" sz="1050" dirty="0" smtClean="0">
              <a:solidFill>
                <a:srgbClr val="0070C0"/>
              </a:solidFill>
              <a:latin typeface="Comic Sans MS" panose="030F0702030302020204" pitchFamily="66" charset="0"/>
            </a:endParaRPr>
          </a:p>
          <a:p>
            <a:pPr marL="0" indent="0">
              <a:buNone/>
            </a:pPr>
            <a:endParaRPr lang="sl-SI" sz="1050" dirty="0">
              <a:solidFill>
                <a:srgbClr val="0070C0"/>
              </a:solidFill>
              <a:latin typeface="Comic Sans MS" panose="030F0702030302020204" pitchFamily="66" charset="0"/>
            </a:endParaRPr>
          </a:p>
          <a:p>
            <a:pPr marL="0" indent="0">
              <a:buNone/>
            </a:pPr>
            <a:endParaRPr lang="sl-SI" sz="1050" dirty="0" smtClean="0">
              <a:latin typeface="Comic Sans MS" panose="030F0702030302020204" pitchFamily="66" charset="0"/>
            </a:endParaRPr>
          </a:p>
          <a:p>
            <a:pPr marL="0" indent="0">
              <a:buNone/>
            </a:pPr>
            <a:endParaRPr lang="sl-SI" sz="1050" dirty="0">
              <a:latin typeface="Comic Sans MS" panose="030F0702030302020204" pitchFamily="66" charset="0"/>
            </a:endParaRPr>
          </a:p>
          <a:p>
            <a:pPr marL="0" indent="0" algn="ctr">
              <a:buNone/>
            </a:pPr>
            <a:r>
              <a:rPr lang="sl-SI" sz="1050" dirty="0" smtClean="0">
                <a:latin typeface="Comic Sans MS" panose="030F0702030302020204" pitchFamily="66" charset="0"/>
              </a:rPr>
              <a:t>                                                                                      									       																				</a:t>
            </a:r>
            <a:endParaRPr lang="sl-SI" sz="4500" dirty="0" smtClean="0">
              <a:latin typeface="Comic Sans MS" panose="030F0702030302020204" pitchFamily="66" charset="0"/>
            </a:endParaRPr>
          </a:p>
        </p:txBody>
      </p:sp>
    </p:spTree>
    <p:extLst>
      <p:ext uri="{BB962C8B-B14F-4D97-AF65-F5344CB8AC3E}">
        <p14:creationId xmlns:p14="http://schemas.microsoft.com/office/powerpoint/2010/main" val="18157590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424</Words>
  <Application>Microsoft Office PowerPoint</Application>
  <PresentationFormat>Po meri</PresentationFormat>
  <Paragraphs>93</Paragraphs>
  <Slides>9</Slides>
  <Notes>0</Notes>
  <HiddenSlides>0</HiddenSlides>
  <MMClips>2</MMClips>
  <ScaleCrop>false</ScaleCrop>
  <HeadingPairs>
    <vt:vector size="4" baseType="variant">
      <vt:variant>
        <vt:lpstr>Tema</vt:lpstr>
      </vt:variant>
      <vt:variant>
        <vt:i4>1</vt:i4>
      </vt:variant>
      <vt:variant>
        <vt:lpstr>Naslovi diapozitivov</vt:lpstr>
      </vt:variant>
      <vt:variant>
        <vt:i4>9</vt:i4>
      </vt:variant>
    </vt:vector>
  </HeadingPairs>
  <TitlesOfParts>
    <vt:vector size="10" baseType="lpstr">
      <vt:lpstr>Officeova tema</vt:lpstr>
      <vt:lpstr>ŠPORT (30. 3. 2020–3. 4. 2020)</vt:lpstr>
      <vt:lpstr>OGREVANJE</vt:lpstr>
      <vt:lpstr>ŠPORTNO VZGOJNI KARTON</vt:lpstr>
      <vt:lpstr>PowerPointova predstavitev</vt:lpstr>
      <vt:lpstr>   Skok v daljino z mesta</vt:lpstr>
      <vt:lpstr>  </vt:lpstr>
      <vt:lpstr>    Vesa  Če imaš možnost, lahko to vajo izvedeš na kakšni primerni veji drevesa.  V vesi vztrajaš s pokrčenimi rokami v podprijemu. Ves čas moraš imeti brado nad višino veje.  </vt:lpstr>
      <vt:lpstr>Tek</vt:lpstr>
      <vt:lpstr>ZA ZABAVO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ŠPORT (30. 3. 2020 – 3. 4. 20209</dc:title>
  <dc:creator>compjuter</dc:creator>
  <cp:lastModifiedBy>Barbara</cp:lastModifiedBy>
  <cp:revision>31</cp:revision>
  <dcterms:created xsi:type="dcterms:W3CDTF">2020-03-26T08:40:53Z</dcterms:created>
  <dcterms:modified xsi:type="dcterms:W3CDTF">2020-03-27T12:19:41Z</dcterms:modified>
</cp:coreProperties>
</file>