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5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488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99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695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670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390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131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75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124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43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B0F0"/>
            </a:gs>
            <a:gs pos="18000">
              <a:srgbClr val="00B0F0"/>
            </a:gs>
            <a:gs pos="56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532E3-E801-4DC5-85DB-ABFF6CBC6375}" type="datetimeFigureOut">
              <a:rPr lang="sl-SI" smtClean="0"/>
              <a:t>17.4.2020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6B12-64CA-4D16-A348-6DCE0A20BF2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050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76271" y="811369"/>
            <a:ext cx="9144000" cy="985704"/>
          </a:xfrm>
        </p:spPr>
        <p:txBody>
          <a:bodyPr>
            <a:noAutofit/>
          </a:bodyPr>
          <a:lstStyle/>
          <a:p>
            <a:r>
              <a:rPr lang="sl-SI" sz="6600" dirty="0" smtClean="0">
                <a:solidFill>
                  <a:srgbClr val="7030A0"/>
                </a:solidFill>
                <a:latin typeface="+mn-lt"/>
              </a:rPr>
              <a:t>ŠPORT</a:t>
            </a:r>
            <a:endParaRPr lang="sl-SI" sz="6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0761" y="1596981"/>
            <a:ext cx="11178862" cy="5009882"/>
          </a:xfrm>
        </p:spPr>
        <p:txBody>
          <a:bodyPr>
            <a:normAutofit fontScale="62500" lnSpcReduction="20000"/>
          </a:bodyPr>
          <a:lstStyle/>
          <a:p>
            <a:pPr algn="l"/>
            <a:endParaRPr lang="sl-SI" sz="5800" dirty="0" smtClean="0"/>
          </a:p>
          <a:p>
            <a:pPr algn="l"/>
            <a:r>
              <a:rPr lang="sl-SI" sz="5800" dirty="0" smtClean="0"/>
              <a:t>Pozdravljen/a!</a:t>
            </a:r>
            <a:endParaRPr lang="sl-SI" sz="5800" dirty="0" smtClean="0"/>
          </a:p>
          <a:p>
            <a:pPr algn="l">
              <a:lnSpc>
                <a:spcPct val="120000"/>
              </a:lnSpc>
            </a:pPr>
            <a:r>
              <a:rPr lang="sl-SI" sz="5800" dirty="0" smtClean="0"/>
              <a:t>V tem tednu bomo šport posvetili vajam za </a:t>
            </a:r>
            <a:r>
              <a:rPr lang="sl-SI" sz="5800" dirty="0" smtClean="0"/>
              <a:t>ravnotežje na kolesu in </a:t>
            </a:r>
            <a:r>
              <a:rPr lang="sl-SI" sz="5800" dirty="0" smtClean="0"/>
              <a:t>pripravam na kolesarski </a:t>
            </a:r>
            <a:r>
              <a:rPr lang="sl-SI" sz="5800" dirty="0" smtClean="0"/>
              <a:t>poligon.</a:t>
            </a:r>
          </a:p>
          <a:p>
            <a:pPr algn="l"/>
            <a:endParaRPr lang="sl-SI" sz="5800" dirty="0" smtClean="0"/>
          </a:p>
          <a:p>
            <a:pPr algn="l"/>
            <a:r>
              <a:rPr lang="sl-SI" sz="5800" dirty="0" smtClean="0"/>
              <a:t>Pazi</a:t>
            </a:r>
            <a:r>
              <a:rPr lang="sl-SI" sz="5800" dirty="0" smtClean="0"/>
              <a:t>: - </a:t>
            </a:r>
            <a:r>
              <a:rPr lang="sl-SI" sz="5800" dirty="0" smtClean="0"/>
              <a:t>Na </a:t>
            </a:r>
            <a:r>
              <a:rPr lang="sl-SI" sz="5800" dirty="0" smtClean="0"/>
              <a:t>cesto </a:t>
            </a:r>
            <a:r>
              <a:rPr lang="sl-SI" sz="5800" dirty="0" smtClean="0"/>
              <a:t>sam/a, </a:t>
            </a:r>
            <a:r>
              <a:rPr lang="sl-SI" sz="5800" dirty="0" smtClean="0"/>
              <a:t>brez kolesarskega izpita, ne </a:t>
            </a:r>
            <a:r>
              <a:rPr lang="sl-SI" sz="5800" dirty="0" smtClean="0"/>
              <a:t>smeš.</a:t>
            </a:r>
            <a:endParaRPr lang="sl-SI" sz="5800" dirty="0" smtClean="0"/>
          </a:p>
          <a:p>
            <a:pPr algn="l"/>
            <a:r>
              <a:rPr lang="sl-SI" sz="5800" dirty="0"/>
              <a:t> </a:t>
            </a:r>
            <a:r>
              <a:rPr lang="sl-SI" sz="5800" dirty="0" smtClean="0"/>
              <a:t>        - </a:t>
            </a:r>
            <a:r>
              <a:rPr lang="sl-SI" sz="5800" dirty="0" smtClean="0"/>
              <a:t>Vaje delaj, </a:t>
            </a:r>
            <a:r>
              <a:rPr lang="sl-SI" sz="5800" dirty="0" smtClean="0"/>
              <a:t>če </a:t>
            </a:r>
            <a:r>
              <a:rPr lang="sl-SI" sz="5800" dirty="0" smtClean="0"/>
              <a:t>imaš </a:t>
            </a:r>
            <a:r>
              <a:rPr lang="sl-SI" sz="5800" dirty="0" smtClean="0"/>
              <a:t>primeren prostor </a:t>
            </a:r>
            <a:r>
              <a:rPr lang="sl-SI" sz="5800" dirty="0" smtClean="0"/>
              <a:t>pred/okoli/za</a:t>
            </a:r>
          </a:p>
          <a:p>
            <a:pPr algn="l"/>
            <a:r>
              <a:rPr lang="sl-SI" sz="5800" dirty="0" smtClean="0"/>
              <a:t>            tvojim bivališčem </a:t>
            </a:r>
            <a:r>
              <a:rPr lang="sl-SI" sz="5800" dirty="0" smtClean="0"/>
              <a:t>in po presoji </a:t>
            </a:r>
            <a:r>
              <a:rPr lang="sl-SI" sz="5800" dirty="0" smtClean="0"/>
              <a:t>staršev.</a:t>
            </a:r>
            <a:endParaRPr lang="sl-SI" sz="5800" dirty="0" smtClean="0"/>
          </a:p>
        </p:txBody>
      </p:sp>
    </p:spTree>
    <p:extLst>
      <p:ext uri="{BB962C8B-B14F-4D97-AF65-F5344CB8AC3E}">
        <p14:creationId xmlns:p14="http://schemas.microsoft.com/office/powerpoint/2010/main" val="361455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3900" y="115743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7030A0"/>
                </a:solidFill>
                <a:latin typeface="+mn-lt"/>
              </a:rPr>
              <a:t>               PREGLED </a:t>
            </a:r>
            <a:r>
              <a:rPr lang="sl-SI" b="1" dirty="0" smtClean="0">
                <a:solidFill>
                  <a:srgbClr val="7030A0"/>
                </a:solidFill>
                <a:latin typeface="+mn-lt"/>
              </a:rPr>
              <a:t>KOLESA</a:t>
            </a:r>
            <a:r>
              <a:rPr lang="sl-SI" b="1" dirty="0" smtClean="0">
                <a:latin typeface="+mn-lt"/>
              </a:rPr>
              <a:t/>
            </a:r>
            <a:br>
              <a:rPr lang="sl-SI" b="1" dirty="0" smtClean="0">
                <a:latin typeface="+mn-lt"/>
              </a:rPr>
            </a:br>
            <a:endParaRPr lang="sl-SI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747" y="822486"/>
            <a:ext cx="7660443" cy="574533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4477555" y="663375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100" dirty="0" smtClean="0"/>
              <a:t>https://www.google.com/search?q=varno+kolo&amp;rlz=1C1AVSA_enSI441SI441</a:t>
            </a:r>
            <a:endParaRPr lang="sl-SI" sz="11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35916" y="1154416"/>
            <a:ext cx="29621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Ponovno preglej kolo</a:t>
            </a:r>
            <a:r>
              <a:rPr lang="sl-SI" sz="2800" dirty="0" smtClean="0"/>
              <a:t>.</a:t>
            </a:r>
          </a:p>
          <a:p>
            <a:endParaRPr lang="sl-SI" sz="2800" dirty="0"/>
          </a:p>
          <a:p>
            <a:r>
              <a:rPr lang="sl-SI" sz="2800" dirty="0" smtClean="0"/>
              <a:t>Označena je obvezna oprema. Če je tvoje kolo pomanjkljivo opremljeno, boš imel/a čas, da manjkajoče dokupiš.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7532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19746" y="197970"/>
            <a:ext cx="77446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 smtClean="0">
                <a:solidFill>
                  <a:srgbClr val="7030A0"/>
                </a:solidFill>
                <a:latin typeface="+mn-lt"/>
              </a:rPr>
              <a:t>VAJE ZA RAVNOTEŽJE IN SPRETNOSTNO VOŽNJO NA KOLESU</a:t>
            </a:r>
            <a:endParaRPr lang="sl-SI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717973" y="3450899"/>
            <a:ext cx="3411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900" dirty="0"/>
              <a:t>https://www.google.com/search?q=kolesarska+%C4%8Delada+otroc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87036" y="1272392"/>
            <a:ext cx="94141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400" b="1" dirty="0" smtClean="0"/>
              <a:t>VAJA</a:t>
            </a:r>
            <a:r>
              <a:rPr lang="sl-SI" sz="2400" b="1" dirty="0" smtClean="0"/>
              <a:t>:</a:t>
            </a:r>
          </a:p>
          <a:p>
            <a:pPr marL="342900" indent="-342900">
              <a:buAutoNum type="arabicPeriod"/>
            </a:pPr>
            <a:endParaRPr lang="sl-SI" sz="2400" b="1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 - </a:t>
            </a:r>
            <a:r>
              <a:rPr lang="sl-SI" sz="2400" dirty="0" smtClean="0"/>
              <a:t>Vozi </a:t>
            </a:r>
            <a:r>
              <a:rPr lang="sl-SI" sz="2400" dirty="0" smtClean="0"/>
              <a:t>najprej nekaj metrov naravnost </a:t>
            </a:r>
            <a:r>
              <a:rPr lang="sl-SI" sz="2400" dirty="0" smtClean="0"/>
              <a:t>naprej.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 - </a:t>
            </a:r>
            <a:r>
              <a:rPr lang="sl-SI" sz="2400" dirty="0" smtClean="0"/>
              <a:t>Naredi </a:t>
            </a:r>
            <a:r>
              <a:rPr lang="sl-SI" sz="2400" dirty="0" smtClean="0"/>
              <a:t>zavoj levo in vozi </a:t>
            </a:r>
            <a:r>
              <a:rPr lang="sl-SI" sz="2400" dirty="0" smtClean="0"/>
              <a:t>naravnost.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 - </a:t>
            </a:r>
            <a:r>
              <a:rPr lang="sl-SI" sz="2400" dirty="0" smtClean="0"/>
              <a:t>Naredi </a:t>
            </a:r>
            <a:r>
              <a:rPr lang="sl-SI" sz="2400" dirty="0" smtClean="0"/>
              <a:t>zavoj desno in vozi </a:t>
            </a:r>
            <a:r>
              <a:rPr lang="sl-SI" sz="2400" dirty="0" smtClean="0"/>
              <a:t>naravnost.</a:t>
            </a:r>
            <a:endParaRPr lang="sl-SI" sz="2400" dirty="0" smtClean="0"/>
          </a:p>
          <a:p>
            <a:r>
              <a:rPr lang="sl-SI" sz="2400" dirty="0"/>
              <a:t>  </a:t>
            </a:r>
            <a:r>
              <a:rPr lang="sl-SI" sz="2400" dirty="0" smtClean="0"/>
              <a:t>- </a:t>
            </a:r>
            <a:r>
              <a:rPr lang="sl-SI" sz="2400" dirty="0" smtClean="0"/>
              <a:t>Dvigni </a:t>
            </a:r>
            <a:r>
              <a:rPr lang="sl-SI" sz="2400" dirty="0" smtClean="0"/>
              <a:t>se na pedala, premakni svojo težo naprej na roki, ki </a:t>
            </a:r>
            <a:r>
              <a:rPr lang="sl-SI" sz="2400" dirty="0" smtClean="0"/>
              <a:t>držita</a:t>
            </a:r>
          </a:p>
          <a:p>
            <a:r>
              <a:rPr lang="sl-SI" sz="2400" dirty="0" smtClean="0"/>
              <a:t>    krmilo, vozi </a:t>
            </a:r>
            <a:r>
              <a:rPr lang="sl-SI" sz="2400" dirty="0" smtClean="0"/>
              <a:t>naravnost v tem položaju in poglej nazaj </a:t>
            </a:r>
            <a:r>
              <a:rPr lang="sl-SI" sz="2400" dirty="0" smtClean="0"/>
              <a:t>levo.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- </a:t>
            </a:r>
            <a:r>
              <a:rPr lang="sl-SI" sz="2400" dirty="0" smtClean="0"/>
              <a:t>Ponovi </a:t>
            </a:r>
            <a:r>
              <a:rPr lang="sl-SI" sz="2400" dirty="0" smtClean="0"/>
              <a:t>in poglej </a:t>
            </a:r>
            <a:r>
              <a:rPr lang="sl-SI" sz="2400" dirty="0" smtClean="0"/>
              <a:t>desno.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- </a:t>
            </a:r>
            <a:r>
              <a:rPr lang="sl-SI" sz="2400" dirty="0" smtClean="0"/>
              <a:t>Pri </a:t>
            </a:r>
            <a:r>
              <a:rPr lang="sl-SI" sz="2400" dirty="0" smtClean="0"/>
              <a:t>vožnji</a:t>
            </a:r>
            <a:r>
              <a:rPr lang="sl-SI" sz="2400" dirty="0" smtClean="0"/>
              <a:t> </a:t>
            </a:r>
            <a:r>
              <a:rPr lang="sl-SI" sz="2400" dirty="0" smtClean="0"/>
              <a:t>mora kolo vedno iti naravnost in ne v smeri tvojega </a:t>
            </a:r>
            <a:r>
              <a:rPr lang="sl-SI" sz="2400" dirty="0" smtClean="0"/>
              <a:t>pogleda.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- </a:t>
            </a:r>
            <a:r>
              <a:rPr lang="sl-SI" sz="2400" dirty="0" smtClean="0"/>
              <a:t>Lahko </a:t>
            </a:r>
            <a:r>
              <a:rPr lang="sl-SI" sz="2400" dirty="0" smtClean="0"/>
              <a:t>imaš tudi kakšnega družinskega „pomočnika“, ki stoji za tabo, ko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voziš kolo naravnost in ti pri pogledu nazaj pokaže s prsti število (</a:t>
            </a:r>
            <a:r>
              <a:rPr lang="sl-SI" sz="2400" dirty="0" err="1" smtClean="0"/>
              <a:t>npr.3</a:t>
            </a:r>
            <a:r>
              <a:rPr lang="sl-SI" sz="2400" dirty="0" smtClean="0"/>
              <a:t>).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- </a:t>
            </a:r>
            <a:r>
              <a:rPr lang="sl-SI" sz="2400" dirty="0"/>
              <a:t>Č</a:t>
            </a:r>
            <a:r>
              <a:rPr lang="sl-SI" sz="2400" dirty="0" smtClean="0"/>
              <a:t>e </a:t>
            </a:r>
            <a:r>
              <a:rPr lang="sl-SI" sz="2400" dirty="0" smtClean="0"/>
              <a:t>boš vajo pravilno izvedel/izvedla, boš </a:t>
            </a:r>
            <a:r>
              <a:rPr lang="sl-SI" sz="2400" dirty="0" smtClean="0"/>
              <a:t>videl/a </a:t>
            </a:r>
            <a:r>
              <a:rPr lang="sl-SI" sz="2400" dirty="0" smtClean="0"/>
              <a:t>število, ki ti ga </a:t>
            </a:r>
          </a:p>
          <a:p>
            <a:r>
              <a:rPr lang="sl-SI" sz="2400" dirty="0"/>
              <a:t> </a:t>
            </a:r>
            <a:r>
              <a:rPr lang="sl-SI" sz="2400" dirty="0" smtClean="0"/>
              <a:t>  „pomočnik“ kaže in mu/ji ga </a:t>
            </a:r>
            <a:r>
              <a:rPr lang="sl-SI" sz="2400" dirty="0" smtClean="0"/>
              <a:t>povedal/a.</a:t>
            </a:r>
            <a:endParaRPr lang="sl-SI" sz="2400" dirty="0" smtClean="0"/>
          </a:p>
          <a:p>
            <a:r>
              <a:rPr lang="sl-SI" sz="2400" dirty="0"/>
              <a:t> </a:t>
            </a:r>
            <a:r>
              <a:rPr lang="sl-SI" sz="2400" dirty="0" smtClean="0"/>
              <a:t>- </a:t>
            </a:r>
            <a:r>
              <a:rPr lang="sl-SI" sz="2400" dirty="0" smtClean="0"/>
              <a:t>Vajo </a:t>
            </a:r>
            <a:r>
              <a:rPr lang="sl-SI" sz="2400" dirty="0" smtClean="0"/>
              <a:t>ponovi </a:t>
            </a:r>
            <a:r>
              <a:rPr lang="sl-SI" sz="2400" dirty="0" smtClean="0"/>
              <a:t>večkrat.</a:t>
            </a:r>
            <a:endParaRPr lang="sl-SI" sz="2400" dirty="0" smtClean="0"/>
          </a:p>
          <a:p>
            <a:r>
              <a:rPr lang="sl-SI" sz="2400" dirty="0"/>
              <a:t>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17827"/>
          <a:stretch/>
        </p:blipFill>
        <p:spPr>
          <a:xfrm>
            <a:off x="8654025" y="1364273"/>
            <a:ext cx="2912471" cy="1993108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10110261" y="297949"/>
            <a:ext cx="2019223" cy="1194078"/>
          </a:xfrm>
          <a:prstGeom prst="wedgeEllipseCallout">
            <a:avLst>
              <a:gd name="adj1" fmla="val -30660"/>
              <a:gd name="adj2" fmla="val 104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030A0"/>
                </a:solidFill>
              </a:rPr>
              <a:t>NE POZABI NA ČELADO.</a:t>
            </a:r>
            <a:endParaRPr lang="sl-SI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5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858712" y="5751004"/>
            <a:ext cx="34563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https://www.google.com/search?q=kolesarski+poligon&amp;rlz=1C</a:t>
            </a:r>
            <a:endParaRPr lang="sl-SI" sz="10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38404" y="1085749"/>
            <a:ext cx="7485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2. VAJA: </a:t>
            </a:r>
            <a:endParaRPr lang="sl-SI" sz="2400" b="1" dirty="0" smtClean="0"/>
          </a:p>
          <a:p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N</a:t>
            </a:r>
            <a:r>
              <a:rPr lang="sl-SI" sz="2400" dirty="0" smtClean="0"/>
              <a:t>a prostor, </a:t>
            </a:r>
            <a:r>
              <a:rPr lang="sl-SI" sz="2400" dirty="0" smtClean="0"/>
              <a:t>kjer </a:t>
            </a:r>
            <a:r>
              <a:rPr lang="sl-SI" sz="2400" dirty="0" smtClean="0"/>
              <a:t>voziš, </a:t>
            </a:r>
            <a:r>
              <a:rPr lang="sl-SI" sz="2400" dirty="0" smtClean="0"/>
              <a:t>si postavi tri, štiri … </a:t>
            </a:r>
            <a:r>
              <a:rPr lang="sl-SI" sz="2400" dirty="0" smtClean="0"/>
              <a:t>ovire.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N</a:t>
            </a:r>
            <a:r>
              <a:rPr lang="sl-SI" sz="2400" dirty="0" smtClean="0"/>
              <a:t>i </a:t>
            </a:r>
            <a:r>
              <a:rPr lang="sl-SI" sz="2400" dirty="0" smtClean="0"/>
              <a:t>potrebno, da so to stožci, lahko so tri plastenke </a:t>
            </a:r>
            <a:r>
              <a:rPr lang="sl-SI" sz="2400" dirty="0" smtClean="0"/>
              <a:t>…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ostavi </a:t>
            </a:r>
            <a:r>
              <a:rPr lang="sl-SI" sz="2400" dirty="0" smtClean="0"/>
              <a:t>jih naravnost, med njimi pa naj bo večja </a:t>
            </a:r>
            <a:r>
              <a:rPr lang="sl-SI" sz="2400" dirty="0" smtClean="0"/>
              <a:t>razdalja.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O</a:t>
            </a:r>
            <a:r>
              <a:rPr lang="sl-SI" sz="2400" dirty="0" smtClean="0"/>
              <a:t>bvozi </a:t>
            </a:r>
            <a:r>
              <a:rPr lang="sl-SI" sz="2400" dirty="0" smtClean="0"/>
              <a:t>jih tako, da voziš „slalom</a:t>
            </a:r>
            <a:r>
              <a:rPr lang="sl-SI" sz="2400" dirty="0" smtClean="0"/>
              <a:t>“. 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E</a:t>
            </a:r>
            <a:r>
              <a:rPr lang="sl-SI" sz="2400" dirty="0" smtClean="0"/>
              <a:t>nkrat </a:t>
            </a:r>
            <a:r>
              <a:rPr lang="sl-SI" sz="2400" dirty="0" smtClean="0"/>
              <a:t>začni z desnim zavojem, drugič z </a:t>
            </a:r>
            <a:r>
              <a:rPr lang="sl-SI" sz="2400" dirty="0" smtClean="0"/>
              <a:t>levim.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ostopoma </a:t>
            </a:r>
            <a:r>
              <a:rPr lang="sl-SI" sz="2400" dirty="0" smtClean="0"/>
              <a:t>manjšaj razdaljo med postavljenimi predmeti do najkrajše razdalje, ko ti še uspe obvoziti ovire, ne da bi pri tem stopil/a z nogo na </a:t>
            </a:r>
            <a:r>
              <a:rPr lang="sl-SI" sz="2400" dirty="0" smtClean="0"/>
              <a:t>podlago.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O</a:t>
            </a:r>
            <a:r>
              <a:rPr lang="sl-SI" sz="2400" dirty="0" smtClean="0"/>
              <a:t>vir </a:t>
            </a:r>
            <a:r>
              <a:rPr lang="sl-SI" sz="2400" dirty="0" smtClean="0"/>
              <a:t>se ne smeš dotakniti ali jih s kolesom, nogo premakniti.</a:t>
            </a:r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31" y="331155"/>
            <a:ext cx="2863424" cy="51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7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15" y="1537855"/>
            <a:ext cx="5388470" cy="3592313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11727" y="733246"/>
            <a:ext cx="64433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3. </a:t>
            </a:r>
            <a:r>
              <a:rPr lang="sl-SI" sz="2400" b="1" dirty="0" smtClean="0"/>
              <a:t>VAJA</a:t>
            </a:r>
            <a:r>
              <a:rPr lang="sl-SI" sz="2400" b="1" dirty="0" smtClean="0"/>
              <a:t>:</a:t>
            </a:r>
          </a:p>
          <a:p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N</a:t>
            </a:r>
            <a:r>
              <a:rPr lang="sl-SI" sz="2400" dirty="0" smtClean="0"/>
              <a:t>a </a:t>
            </a:r>
            <a:r>
              <a:rPr lang="sl-SI" sz="2400" dirty="0" smtClean="0"/>
              <a:t>podlago si postavi </a:t>
            </a:r>
            <a:r>
              <a:rPr lang="sl-SI" sz="2400" dirty="0" smtClean="0"/>
              <a:t>trikrat </a:t>
            </a:r>
            <a:r>
              <a:rPr lang="sl-SI" sz="2400" dirty="0" smtClean="0"/>
              <a:t>po dve palici, deščici, </a:t>
            </a:r>
            <a:r>
              <a:rPr lang="sl-SI" sz="2400" dirty="0" smtClean="0"/>
              <a:t>poleni </a:t>
            </a:r>
            <a:r>
              <a:rPr lang="sl-SI" sz="2400" dirty="0"/>
              <a:t>… vzporedno </a:t>
            </a:r>
            <a:r>
              <a:rPr lang="sl-SI" sz="2400" dirty="0" smtClean="0"/>
              <a:t>(glej </a:t>
            </a:r>
            <a:r>
              <a:rPr lang="sl-SI" sz="2400" dirty="0"/>
              <a:t>sliko</a:t>
            </a:r>
            <a:r>
              <a:rPr lang="sl-SI" sz="2400" dirty="0" smtClean="0"/>
              <a:t>)</a:t>
            </a:r>
            <a:r>
              <a:rPr lang="sl-SI" sz="2400" dirty="0" smtClean="0"/>
              <a:t>, </a:t>
            </a:r>
            <a:r>
              <a:rPr lang="sl-SI" sz="2400" dirty="0" smtClean="0"/>
              <a:t>da lahko gresta tvoji zračnici med </a:t>
            </a:r>
            <a:r>
              <a:rPr lang="sl-SI" sz="2400" dirty="0" smtClean="0"/>
              <a:t>njima.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 </a:t>
            </a:r>
            <a:r>
              <a:rPr lang="sl-SI" sz="2400" dirty="0" smtClean="0"/>
              <a:t>kolesom vozi med ovirama tako, da ne boš z zračnicama vozil po deščicah, polenih …</a:t>
            </a:r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ri </a:t>
            </a:r>
            <a:r>
              <a:rPr lang="sl-SI" sz="2400" dirty="0" smtClean="0"/>
              <a:t>tem je zelo pomembno, da s kolesa ne sestopiš in si pomagaš z nogo, </a:t>
            </a:r>
            <a:r>
              <a:rPr lang="sl-SI" sz="2400" dirty="0" smtClean="0"/>
              <a:t>tudi če </a:t>
            </a:r>
            <a:r>
              <a:rPr lang="sl-SI" sz="2400" dirty="0" smtClean="0"/>
              <a:t>deščico </a:t>
            </a:r>
            <a:r>
              <a:rPr lang="sl-SI" sz="2400" dirty="0" smtClean="0"/>
              <a:t>povoziš.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ažno </a:t>
            </a:r>
            <a:r>
              <a:rPr lang="sl-SI" sz="2400" dirty="0" smtClean="0"/>
              <a:t>je, da ohraniš ravnotežje in stabilnost na kolesu.</a:t>
            </a:r>
          </a:p>
          <a:p>
            <a:pPr marL="285750" indent="-285750">
              <a:buFontTx/>
              <a:buChar char="-"/>
            </a:pPr>
            <a:endParaRPr lang="sl-SI" sz="2800" dirty="0" smtClean="0"/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 smtClean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8044268" y="5220501"/>
            <a:ext cx="40096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100" dirty="0" smtClean="0"/>
              <a:t>https://www.google.com/search?q=kolesarski+poligon&amp;rlz=1C1AV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191769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8541510" y="4109075"/>
            <a:ext cx="33217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https://www.google.com/search?q=kolesarski+poligon&amp;rlz=</a:t>
            </a:r>
            <a:endParaRPr lang="sl-SI" sz="1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2716" y="242683"/>
            <a:ext cx="69473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4. VAJA</a:t>
            </a:r>
            <a:r>
              <a:rPr lang="sl-SI" sz="2400" b="1" dirty="0" smtClean="0"/>
              <a:t>:</a:t>
            </a:r>
          </a:p>
          <a:p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dirty="0" smtClean="0">
                <a:sym typeface="Wingdings" panose="05000000000000000000" pitchFamily="2" charset="2"/>
              </a:rPr>
              <a:t>S </a:t>
            </a:r>
            <a:r>
              <a:rPr lang="sl-SI" sz="2400" dirty="0">
                <a:sym typeface="Wingdings" panose="05000000000000000000" pitchFamily="2" charset="2"/>
              </a:rPr>
              <a:t>kolesom zapelješ pod </a:t>
            </a:r>
            <a:r>
              <a:rPr lang="sl-SI" sz="2400" dirty="0" smtClean="0">
                <a:sym typeface="Wingdings" panose="05000000000000000000" pitchFamily="2" charset="2"/>
              </a:rPr>
              <a:t>palico. L</a:t>
            </a:r>
            <a:r>
              <a:rPr lang="sl-SI" sz="2400" dirty="0" smtClean="0">
                <a:sym typeface="Wingdings" panose="05000000000000000000" pitchFamily="2" charset="2"/>
              </a:rPr>
              <a:t>ahko </a:t>
            </a:r>
            <a:r>
              <a:rPr lang="sl-SI" sz="2400" dirty="0" smtClean="0">
                <a:sym typeface="Wingdings" panose="05000000000000000000" pitchFamily="2" charset="2"/>
              </a:rPr>
              <a:t>si izbereš dva „pomagača“, ki bosta </a:t>
            </a:r>
            <a:r>
              <a:rPr lang="sl-SI" sz="2400" dirty="0" smtClean="0">
                <a:sym typeface="Wingdings" panose="05000000000000000000" pitchFamily="2" charset="2"/>
              </a:rPr>
              <a:t>palico držala.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sym typeface="Wingdings" panose="05000000000000000000" pitchFamily="2" charset="2"/>
              </a:rPr>
              <a:t>P</a:t>
            </a:r>
            <a:r>
              <a:rPr lang="sl-SI" sz="2400" dirty="0" smtClean="0">
                <a:sym typeface="Wingdings" panose="05000000000000000000" pitchFamily="2" charset="2"/>
              </a:rPr>
              <a:t>ri </a:t>
            </a:r>
            <a:r>
              <a:rPr lang="sl-SI" sz="2400" dirty="0" smtClean="0">
                <a:sym typeface="Wingdings" panose="05000000000000000000" pitchFamily="2" charset="2"/>
              </a:rPr>
              <a:t>tem moraš paziti, da se je ne dotakneš s hrbtom ali </a:t>
            </a:r>
            <a:r>
              <a:rPr lang="sl-SI" sz="2400" dirty="0" smtClean="0">
                <a:sym typeface="Wingdings" panose="05000000000000000000" pitchFamily="2" charset="2"/>
              </a:rPr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jo podreš (v kolikor jo boš dal/a na kakšna stojala</a:t>
            </a:r>
            <a:r>
              <a:rPr lang="sl-SI" sz="2400" dirty="0" smtClean="0">
                <a:sym typeface="Wingdings" panose="05000000000000000000" pitchFamily="2" charset="2"/>
              </a:rPr>
              <a:t>).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sym typeface="Wingdings" panose="05000000000000000000" pitchFamily="2" charset="2"/>
              </a:rPr>
              <a:t>P</a:t>
            </a:r>
            <a:r>
              <a:rPr lang="sl-SI" sz="2400" dirty="0" smtClean="0">
                <a:sym typeface="Wingdings" panose="05000000000000000000" pitchFamily="2" charset="2"/>
              </a:rPr>
              <a:t>ri </a:t>
            </a:r>
            <a:r>
              <a:rPr lang="sl-SI" sz="2400" dirty="0" smtClean="0">
                <a:sym typeface="Wingdings" panose="05000000000000000000" pitchFamily="2" charset="2"/>
              </a:rPr>
              <a:t>tej vaji se moraš nagniti naprej, lahko se tudi dvigneš na pedalih, pokrčiš noge v kolenih in </a:t>
            </a:r>
            <a:r>
              <a:rPr lang="sl-SI" sz="2400" dirty="0" smtClean="0">
                <a:sym typeface="Wingdings" panose="05000000000000000000" pitchFamily="2" charset="2"/>
              </a:rPr>
              <a:t>znižaš.</a:t>
            </a:r>
            <a:endParaRPr lang="sl-SI" sz="2400" dirty="0" smtClean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l-SI" sz="2400" dirty="0">
                <a:sym typeface="Wingdings" panose="05000000000000000000" pitchFamily="2" charset="2"/>
              </a:rPr>
              <a:t>Z</a:t>
            </a:r>
            <a:r>
              <a:rPr lang="sl-SI" sz="2400" dirty="0" smtClean="0">
                <a:sym typeface="Wingdings" panose="05000000000000000000" pitchFamily="2" charset="2"/>
              </a:rPr>
              <a:t>ačni </a:t>
            </a:r>
            <a:r>
              <a:rPr lang="sl-SI" sz="2400" dirty="0" smtClean="0">
                <a:sym typeface="Wingdings" panose="05000000000000000000" pitchFamily="2" charset="2"/>
              </a:rPr>
              <a:t>najprej z večjo višino in jo nižaj do zadnje možne, ko ti še uspe s kolesom priti pod oviro.</a:t>
            </a:r>
          </a:p>
          <a:p>
            <a:endParaRPr lang="sl-SI" sz="2400" dirty="0" smtClean="0">
              <a:sym typeface="Wingdings" panose="05000000000000000000" pitchFamily="2" charset="2"/>
            </a:endParaRPr>
          </a:p>
          <a:p>
            <a:r>
              <a:rPr lang="sl-SI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PODOBNO KOT PRI </a:t>
            </a:r>
            <a:r>
              <a:rPr lang="sl-SI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PLESU LIMBO, </a:t>
            </a:r>
          </a:p>
          <a:p>
            <a:r>
              <a:rPr lang="sl-SI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LE </a:t>
            </a:r>
            <a:r>
              <a:rPr lang="sl-SI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DA JE TA NA KOLESU.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8474464" y="6537237"/>
            <a:ext cx="34558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https://www.google.com/search?q=limbo+dance&amp;rlz=1C1AVSA_enSI</a:t>
            </a:r>
            <a:endParaRPr lang="sl-SI" sz="9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98" y="273856"/>
            <a:ext cx="2697438" cy="383521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b="9946"/>
          <a:stretch/>
        </p:blipFill>
        <p:spPr>
          <a:xfrm>
            <a:off x="4886226" y="4447088"/>
            <a:ext cx="2718530" cy="23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925434" y="4276279"/>
            <a:ext cx="39194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dirty="0" smtClean="0"/>
              <a:t>https://www.google.com/search?q=kolesarski+izpit&amp;tbm=isch&amp;ved=2ahUKEw</a:t>
            </a:r>
            <a:endParaRPr lang="sl-SI" sz="9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21930" y="587159"/>
            <a:ext cx="61174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5. VAJA</a:t>
            </a:r>
            <a:r>
              <a:rPr lang="sl-SI" sz="2400" b="1" dirty="0" smtClean="0"/>
              <a:t>:</a:t>
            </a:r>
          </a:p>
          <a:p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ostavi </a:t>
            </a:r>
            <a:r>
              <a:rPr lang="sl-SI" sz="2400" dirty="0" smtClean="0"/>
              <a:t>si dve palici, eno višje, drugo nižje (glej sliko</a:t>
            </a:r>
            <a:r>
              <a:rPr lang="sl-SI" sz="2400" dirty="0" smtClean="0"/>
              <a:t>).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R</a:t>
            </a:r>
            <a:r>
              <a:rPr lang="sl-SI" sz="2400" dirty="0" smtClean="0"/>
              <a:t>azdalja </a:t>
            </a:r>
            <a:r>
              <a:rPr lang="sl-SI" sz="2400" dirty="0" smtClean="0"/>
              <a:t>med njima naj bo čim </a:t>
            </a:r>
            <a:r>
              <a:rPr lang="sl-SI" sz="2400" dirty="0" smtClean="0"/>
              <a:t>krajša.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S</a:t>
            </a:r>
            <a:r>
              <a:rPr lang="sl-SI" sz="2400" dirty="0" smtClean="0"/>
              <a:t> </a:t>
            </a:r>
            <a:r>
              <a:rPr lang="sl-SI" sz="2400" dirty="0" smtClean="0"/>
              <a:t>kolesom </a:t>
            </a:r>
            <a:r>
              <a:rPr lang="sl-SI" sz="2400" dirty="0"/>
              <a:t>pripelji z zmerno hitrostjo in </a:t>
            </a:r>
            <a:r>
              <a:rPr lang="sl-SI" sz="2400" dirty="0" smtClean="0"/>
              <a:t>se ustavi tako, da prvo palico podreš, druge pa </a:t>
            </a:r>
            <a:r>
              <a:rPr lang="sl-SI" sz="2400" dirty="0" smtClean="0"/>
              <a:t>ne.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ri </a:t>
            </a:r>
            <a:r>
              <a:rPr lang="sl-SI" sz="2400" dirty="0" smtClean="0"/>
              <a:t>tej vaji moraš paziti, da ti zavore dobro delujejo in da pravilno zaviraš s prednjo in zadnjo zavoro. 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 smtClean="0"/>
              <a:t>Noge ne smeš dati na tla, dokler ne podreš prve palice. 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endParaRPr lang="sl-SI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164" y="694288"/>
            <a:ext cx="5824232" cy="35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5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503902" y="4292758"/>
            <a:ext cx="3374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 smtClean="0"/>
              <a:t>https://www.google.com/search?q=kolesarski+izpit&amp;tbm=isc</a:t>
            </a:r>
            <a:endParaRPr lang="sl-SI" sz="1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37127" y="1004552"/>
            <a:ext cx="58598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6. VAJA</a:t>
            </a:r>
            <a:r>
              <a:rPr lang="sl-SI" sz="2400" b="1" dirty="0" smtClean="0"/>
              <a:t>:</a:t>
            </a:r>
          </a:p>
          <a:p>
            <a:endParaRPr lang="sl-SI" sz="2400" b="1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V</a:t>
            </a:r>
            <a:r>
              <a:rPr lang="sl-SI" sz="2400" dirty="0" smtClean="0"/>
              <a:t>ozi </a:t>
            </a:r>
            <a:r>
              <a:rPr lang="sl-SI" sz="2400" dirty="0" smtClean="0"/>
              <a:t>naravnost, iztegni levo roko in poglej </a:t>
            </a:r>
            <a:r>
              <a:rPr lang="sl-SI" sz="2400" dirty="0" smtClean="0"/>
              <a:t>nazaj.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 smtClean="0"/>
              <a:t>Nato poskušaj z</a:t>
            </a:r>
            <a:r>
              <a:rPr lang="sl-SI" sz="2400" dirty="0" smtClean="0"/>
              <a:t> </a:t>
            </a:r>
            <a:r>
              <a:rPr lang="sl-SI" sz="2400" dirty="0" smtClean="0"/>
              <a:t>iztegnjeno levo roko </a:t>
            </a:r>
            <a:r>
              <a:rPr lang="sl-SI" sz="2400" dirty="0" smtClean="0"/>
              <a:t>narediti </a:t>
            </a:r>
            <a:r>
              <a:rPr lang="sl-SI" sz="2400" dirty="0" smtClean="0"/>
              <a:t>čim bolj natančen </a:t>
            </a:r>
            <a:r>
              <a:rPr lang="sl-SI" sz="2400" dirty="0" smtClean="0"/>
              <a:t>polkrog.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E</a:t>
            </a:r>
            <a:r>
              <a:rPr lang="sl-SI" sz="2400" dirty="0" smtClean="0"/>
              <a:t>nako </a:t>
            </a:r>
            <a:r>
              <a:rPr lang="sl-SI" sz="2400" dirty="0" smtClean="0"/>
              <a:t>ponovi z iztegnjeno desno </a:t>
            </a:r>
            <a:r>
              <a:rPr lang="sl-SI" sz="2400" dirty="0" smtClean="0"/>
              <a:t>roko.</a:t>
            </a:r>
            <a:endParaRPr lang="sl-SI" sz="2400" dirty="0" smtClean="0"/>
          </a:p>
          <a:p>
            <a:pPr marL="285750" indent="-285750">
              <a:buFontTx/>
              <a:buChar char="-"/>
            </a:pPr>
            <a:r>
              <a:rPr lang="sl-SI" sz="2400" dirty="0"/>
              <a:t>P</a:t>
            </a:r>
            <a:r>
              <a:rPr lang="sl-SI" sz="2400" dirty="0" smtClean="0"/>
              <a:t>ri </a:t>
            </a:r>
            <a:r>
              <a:rPr lang="sl-SI" sz="2400" dirty="0" smtClean="0"/>
              <a:t>pogledu nazaj imaš lahko „pomočnika“, ki ti s prsti pokaže število.</a:t>
            </a:r>
          </a:p>
          <a:p>
            <a:endParaRPr lang="sl-SI" sz="2400" dirty="0"/>
          </a:p>
        </p:txBody>
      </p:sp>
      <p:sp>
        <p:nvSpPr>
          <p:cNvPr id="6" name="Pravokotnik 5"/>
          <p:cNvSpPr/>
          <p:nvPr/>
        </p:nvSpPr>
        <p:spPr>
          <a:xfrm>
            <a:off x="8083724" y="574431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●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505866" y="5774422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●</a:t>
            </a:r>
            <a:endParaRPr lang="sl-SI" dirty="0"/>
          </a:p>
        </p:txBody>
      </p:sp>
      <p:sp>
        <p:nvSpPr>
          <p:cNvPr id="8" name="Lok 7"/>
          <p:cNvSpPr/>
          <p:nvPr/>
        </p:nvSpPr>
        <p:spPr>
          <a:xfrm>
            <a:off x="5904449" y="4471739"/>
            <a:ext cx="2351918" cy="2605366"/>
          </a:xfrm>
          <a:prstGeom prst="arc">
            <a:avLst>
              <a:gd name="adj1" fmla="val 15593722"/>
              <a:gd name="adj2" fmla="val 34147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9" name="Lok 8"/>
          <p:cNvSpPr/>
          <p:nvPr/>
        </p:nvSpPr>
        <p:spPr>
          <a:xfrm flipH="1">
            <a:off x="9657351" y="4471739"/>
            <a:ext cx="2844836" cy="2661251"/>
          </a:xfrm>
          <a:prstGeom prst="arc">
            <a:avLst>
              <a:gd name="adj1" fmla="val 16784137"/>
              <a:gd name="adj2" fmla="val 32471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61" y="105983"/>
            <a:ext cx="3365058" cy="412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5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4773166"/>
          </a:xfrm>
        </p:spPr>
        <p:txBody>
          <a:bodyPr/>
          <a:lstStyle/>
          <a:p>
            <a:pPr>
              <a:buFontTx/>
              <a:buChar char="-"/>
            </a:pPr>
            <a:r>
              <a:rPr lang="sl-SI" dirty="0"/>
              <a:t>V</a:t>
            </a:r>
            <a:r>
              <a:rPr lang="sl-SI" dirty="0" smtClean="0"/>
              <a:t>aje </a:t>
            </a:r>
            <a:r>
              <a:rPr lang="sl-SI" dirty="0" smtClean="0"/>
              <a:t>prilagodite vaši možnosti </a:t>
            </a:r>
            <a:r>
              <a:rPr lang="sl-SI" dirty="0" smtClean="0"/>
              <a:t>izvajanja in jih večkrat ponovite.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/>
              <a:t>Z</a:t>
            </a:r>
            <a:r>
              <a:rPr lang="sl-SI" dirty="0" smtClean="0"/>
              <a:t>a </a:t>
            </a:r>
            <a:r>
              <a:rPr lang="sl-SI" dirty="0" smtClean="0"/>
              <a:t>rekvizite lahko uporabite marsikaj, vajo lahko tudi </a:t>
            </a:r>
            <a:r>
              <a:rPr lang="sl-SI" dirty="0" smtClean="0"/>
              <a:t>spremenite.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/>
              <a:t>P</a:t>
            </a:r>
            <a:r>
              <a:rPr lang="sl-SI" dirty="0" smtClean="0"/>
              <a:t>ri </a:t>
            </a:r>
            <a:r>
              <a:rPr lang="sl-SI" dirty="0" smtClean="0"/>
              <a:t>vajah ni pomembna hitrost </a:t>
            </a:r>
            <a:r>
              <a:rPr lang="sl-SI" dirty="0" smtClean="0"/>
              <a:t>vožnje, </a:t>
            </a:r>
            <a:r>
              <a:rPr lang="sl-SI" dirty="0" smtClean="0"/>
              <a:t>ampak spretnost upravljanja s kolesom, zato jih izvajajte </a:t>
            </a:r>
            <a:r>
              <a:rPr lang="sl-SI" dirty="0" smtClean="0"/>
              <a:t>počasi.</a:t>
            </a:r>
            <a:endParaRPr lang="sl-SI" dirty="0" smtClean="0"/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 smtClean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687" y="4083532"/>
            <a:ext cx="2426418" cy="2322777"/>
          </a:xfrm>
          <a:prstGeom prst="rect">
            <a:avLst/>
          </a:prstGeom>
        </p:spPr>
      </p:pic>
      <p:sp>
        <p:nvSpPr>
          <p:cNvPr id="5" name="Ovalni oblaček 4"/>
          <p:cNvSpPr/>
          <p:nvPr/>
        </p:nvSpPr>
        <p:spPr>
          <a:xfrm>
            <a:off x="6096000" y="3271234"/>
            <a:ext cx="5108620" cy="1744341"/>
          </a:xfrm>
          <a:prstGeom prst="wedgeEllipseCallout">
            <a:avLst>
              <a:gd name="adj1" fmla="val -59152"/>
              <a:gd name="adj2" fmla="val 85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7030A0"/>
                </a:solidFill>
              </a:rPr>
              <a:t>SEDAJ PA </a:t>
            </a:r>
            <a:r>
              <a:rPr lang="sl-SI" b="1" dirty="0" smtClean="0">
                <a:solidFill>
                  <a:srgbClr val="7030A0"/>
                </a:solidFill>
              </a:rPr>
              <a:t>VESELO NA </a:t>
            </a:r>
            <a:r>
              <a:rPr lang="sl-SI" b="1" dirty="0" smtClean="0">
                <a:solidFill>
                  <a:srgbClr val="7030A0"/>
                </a:solidFill>
              </a:rPr>
              <a:t>KOLO</a:t>
            </a:r>
            <a:r>
              <a:rPr lang="sl-SI" b="1" dirty="0">
                <a:solidFill>
                  <a:srgbClr val="7030A0"/>
                </a:solidFill>
              </a:rPr>
              <a:t>!</a:t>
            </a:r>
            <a:endParaRPr lang="sl-SI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3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727</Words>
  <Application>Microsoft Office PowerPoint</Application>
  <PresentationFormat>Po meri</PresentationFormat>
  <Paragraphs>86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ŠPORT</vt:lpstr>
      <vt:lpstr>               PREGLED KOLESA </vt:lpstr>
      <vt:lpstr>VAJE ZA RAVNOTEŽJE IN SPRETNOSTNO VOŽNJO NA KOLESU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compjuter</dc:creator>
  <cp:lastModifiedBy>Barbara</cp:lastModifiedBy>
  <cp:revision>43</cp:revision>
  <dcterms:created xsi:type="dcterms:W3CDTF">2020-04-14T15:40:17Z</dcterms:created>
  <dcterms:modified xsi:type="dcterms:W3CDTF">2020-04-17T13:56:01Z</dcterms:modified>
</cp:coreProperties>
</file>