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297" r:id="rId4"/>
    <p:sldId id="298" r:id="rId5"/>
    <p:sldId id="308" r:id="rId6"/>
    <p:sldId id="309" r:id="rId7"/>
    <p:sldId id="302" r:id="rId8"/>
    <p:sldId id="303" r:id="rId9"/>
    <p:sldId id="304" r:id="rId10"/>
    <p:sldId id="305" r:id="rId11"/>
    <p:sldId id="295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3300"/>
    <a:srgbClr val="FFFFCC"/>
    <a:srgbClr val="FFFF99"/>
    <a:srgbClr val="FFCC66"/>
    <a:srgbClr val="FFFF66"/>
    <a:srgbClr val="FF0066"/>
    <a:srgbClr val="00FF00"/>
    <a:srgbClr val="D67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248472" cy="530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67544" y="121579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Za današnjo slovenščino si lahko vzameš čas do konca tedna. </a:t>
            </a: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 rot="20953658">
            <a:off x="6832325" y="144319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Naprej preveri, </a:t>
            </a:r>
          </a:p>
          <a:p>
            <a:r>
              <a:rPr lang="sl-SI" b="1" dirty="0" smtClean="0"/>
              <a:t>kako ti je šlo </a:t>
            </a:r>
          </a:p>
          <a:p>
            <a:r>
              <a:rPr lang="sl-SI" b="1" dirty="0" smtClean="0"/>
              <a:t>prejšnjo uro …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4415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3536" y="116632"/>
            <a:ext cx="929741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Pravila za pisanje krajevnih lastnih imen</a:t>
            </a:r>
            <a:r>
              <a:rPr lang="sl-SI" sz="800" b="1" dirty="0">
                <a:solidFill>
                  <a:srgbClr val="FF0000"/>
                </a:solidFill>
              </a:rPr>
              <a:t> </a:t>
            </a:r>
            <a:r>
              <a:rPr lang="sl-SI" sz="2800" dirty="0" smtClean="0"/>
              <a:t>(mest</a:t>
            </a:r>
            <a:r>
              <a:rPr lang="sl-SI" sz="2800" dirty="0"/>
              <a:t>, vasi, zaselkov</a:t>
            </a:r>
            <a:r>
              <a:rPr lang="sl-SI" sz="2800" dirty="0" smtClean="0"/>
              <a:t>):</a:t>
            </a:r>
            <a:endParaRPr lang="sl-SI" sz="2800" dirty="0"/>
          </a:p>
          <a:p>
            <a:endParaRPr lang="sl-SI" sz="800" dirty="0" smtClean="0"/>
          </a:p>
          <a:p>
            <a:r>
              <a:rPr lang="sl-SI" sz="2800" dirty="0"/>
              <a:t> </a:t>
            </a:r>
            <a:r>
              <a:rPr lang="sl-SI" sz="2800" dirty="0" smtClean="0"/>
              <a:t> Prvo </a:t>
            </a:r>
            <a:r>
              <a:rPr lang="sl-SI" sz="2800" dirty="0"/>
              <a:t>besedo pišemo vedno z veliko začetnico.</a:t>
            </a:r>
          </a:p>
          <a:p>
            <a:endParaRPr lang="sl-SI" sz="800" dirty="0"/>
          </a:p>
          <a:p>
            <a:endParaRPr lang="sl-SI" sz="800" dirty="0" smtClean="0"/>
          </a:p>
          <a:p>
            <a:r>
              <a:rPr lang="sl-SI" sz="2800" dirty="0" smtClean="0"/>
              <a:t>  Tudi </a:t>
            </a:r>
            <a:r>
              <a:rPr lang="sl-SI" sz="2800" dirty="0" err="1"/>
              <a:t>neprve</a:t>
            </a:r>
            <a:r>
              <a:rPr lang="sl-SI" sz="2800" dirty="0"/>
              <a:t> besede </a:t>
            </a:r>
            <a:r>
              <a:rPr lang="sl-SI" sz="2800" dirty="0" smtClean="0"/>
              <a:t>navadno pišemo </a:t>
            </a:r>
            <a:r>
              <a:rPr lang="sl-SI" sz="2800" dirty="0"/>
              <a:t>z veliko začetnico</a:t>
            </a:r>
            <a:r>
              <a:rPr lang="sl-SI" sz="2800" dirty="0" smtClean="0"/>
              <a:t>.</a:t>
            </a:r>
            <a:endParaRPr lang="sl-SI" sz="800" dirty="0" smtClean="0"/>
          </a:p>
          <a:p>
            <a:r>
              <a:rPr lang="sl-SI" sz="2400" b="1" dirty="0" smtClean="0"/>
              <a:t>  Primeri: </a:t>
            </a:r>
            <a:r>
              <a:rPr lang="sl-SI" sz="2400" b="1" dirty="0" smtClean="0">
                <a:solidFill>
                  <a:srgbClr val="FF0000"/>
                </a:solidFill>
              </a:rPr>
              <a:t>N</a:t>
            </a:r>
            <a:r>
              <a:rPr lang="sl-SI" sz="2400" dirty="0" smtClean="0"/>
              <a:t>ova </a:t>
            </a:r>
            <a:r>
              <a:rPr lang="sl-SI" sz="2400" b="1" dirty="0" smtClean="0">
                <a:solidFill>
                  <a:srgbClr val="FF0000"/>
                </a:solidFill>
              </a:rPr>
              <a:t>G</a:t>
            </a:r>
            <a:r>
              <a:rPr lang="sl-SI" sz="2400" dirty="0" smtClean="0"/>
              <a:t>orica, </a:t>
            </a:r>
            <a:r>
              <a:rPr lang="sl-SI" sz="2400" b="1" dirty="0" smtClean="0">
                <a:solidFill>
                  <a:srgbClr val="FF0000"/>
                </a:solidFill>
              </a:rPr>
              <a:t>R</a:t>
            </a:r>
            <a:r>
              <a:rPr lang="sl-SI" sz="2400" dirty="0" smtClean="0"/>
              <a:t>ožna </a:t>
            </a:r>
            <a:r>
              <a:rPr lang="sl-SI" sz="2400" b="1" dirty="0" smtClean="0">
                <a:solidFill>
                  <a:srgbClr val="FF0000"/>
                </a:solidFill>
              </a:rPr>
              <a:t>D</a:t>
            </a:r>
            <a:r>
              <a:rPr lang="sl-SI" sz="2400" dirty="0" smtClean="0"/>
              <a:t>olina, </a:t>
            </a:r>
            <a:r>
              <a:rPr lang="sl-SI" sz="2400" b="1" dirty="0" smtClean="0">
                <a:solidFill>
                  <a:srgbClr val="FF0000"/>
                </a:solidFill>
              </a:rPr>
              <a:t>M</a:t>
            </a:r>
            <a:r>
              <a:rPr lang="sl-SI" sz="2400" dirty="0" smtClean="0"/>
              <a:t>urska </a:t>
            </a:r>
            <a:r>
              <a:rPr lang="sl-SI" sz="2400" b="1" dirty="0" smtClean="0">
                <a:solidFill>
                  <a:srgbClr val="FF0000"/>
                </a:solidFill>
              </a:rPr>
              <a:t>S</a:t>
            </a:r>
            <a:r>
              <a:rPr lang="sl-SI" sz="2400" dirty="0" smtClean="0"/>
              <a:t>obota,</a:t>
            </a:r>
            <a:endParaRPr lang="sl-SI" sz="2400" dirty="0"/>
          </a:p>
          <a:p>
            <a:r>
              <a:rPr lang="sl-SI" sz="2400" b="1" dirty="0" smtClean="0">
                <a:solidFill>
                  <a:srgbClr val="FF0000"/>
                </a:solidFill>
              </a:rPr>
              <a:t>  Š</a:t>
            </a:r>
            <a:r>
              <a:rPr lang="sl-SI" sz="2400" dirty="0" smtClean="0"/>
              <a:t>kofja </a:t>
            </a:r>
            <a:r>
              <a:rPr lang="sl-SI" sz="2400" b="1" dirty="0" smtClean="0">
                <a:solidFill>
                  <a:srgbClr val="FF0000"/>
                </a:solidFill>
              </a:rPr>
              <a:t>L</a:t>
            </a:r>
            <a:r>
              <a:rPr lang="sl-SI" sz="2400" dirty="0" smtClean="0"/>
              <a:t>oka, </a:t>
            </a:r>
            <a:r>
              <a:rPr lang="sl-SI" sz="2400" b="1" dirty="0" smtClean="0">
                <a:solidFill>
                  <a:srgbClr val="FF0000"/>
                </a:solidFill>
              </a:rPr>
              <a:t>G</a:t>
            </a:r>
            <a:r>
              <a:rPr lang="sl-SI" sz="2400" dirty="0" smtClean="0"/>
              <a:t>ornja </a:t>
            </a:r>
            <a:r>
              <a:rPr lang="sl-SI" sz="2400" b="1" dirty="0" smtClean="0">
                <a:solidFill>
                  <a:srgbClr val="FF0000"/>
                </a:solidFill>
              </a:rPr>
              <a:t>R</a:t>
            </a:r>
            <a:r>
              <a:rPr lang="sl-SI" sz="2400" dirty="0" smtClean="0"/>
              <a:t>adgona ...</a:t>
            </a:r>
            <a:endParaRPr lang="sl-SI" sz="2400" dirty="0"/>
          </a:p>
          <a:p>
            <a:endParaRPr lang="sl-SI" sz="2400" b="1" dirty="0"/>
          </a:p>
          <a:p>
            <a:r>
              <a:rPr lang="sl-SI" sz="2800" dirty="0" smtClean="0"/>
              <a:t>  Izjeme </a:t>
            </a:r>
            <a:r>
              <a:rPr lang="sl-SI" sz="2800" dirty="0"/>
              <a:t>so le: </a:t>
            </a:r>
            <a:r>
              <a:rPr lang="sl-SI" sz="2800" dirty="0" smtClean="0"/>
              <a:t>mesto</a:t>
            </a:r>
            <a:r>
              <a:rPr lang="sl-SI" sz="2800" dirty="0"/>
              <a:t>, vas, trg, selo ali </a:t>
            </a:r>
            <a:r>
              <a:rPr lang="sl-SI" sz="2800" dirty="0" smtClean="0"/>
              <a:t>naselje</a:t>
            </a:r>
            <a:r>
              <a:rPr lang="sl-SI" sz="2800" dirty="0"/>
              <a:t>. </a:t>
            </a:r>
          </a:p>
          <a:p>
            <a:r>
              <a:rPr lang="sl-SI" sz="2800" dirty="0" smtClean="0"/>
              <a:t>  Te </a:t>
            </a:r>
            <a:r>
              <a:rPr lang="sl-SI" sz="2800" dirty="0" err="1"/>
              <a:t>neprve</a:t>
            </a:r>
            <a:r>
              <a:rPr lang="sl-SI" sz="2800" dirty="0"/>
              <a:t> besede pišemo </a:t>
            </a:r>
            <a:r>
              <a:rPr lang="sl-SI" sz="2800" dirty="0" smtClean="0"/>
              <a:t>z </a:t>
            </a:r>
            <a:r>
              <a:rPr lang="sl-SI" sz="2800" dirty="0"/>
              <a:t>malo začetnico. </a:t>
            </a:r>
            <a:endParaRPr lang="sl-SI" sz="800" dirty="0" smtClean="0"/>
          </a:p>
          <a:p>
            <a:r>
              <a:rPr lang="sl-SI" sz="2400" b="1" dirty="0" smtClean="0"/>
              <a:t>  Primeri: </a:t>
            </a:r>
            <a:r>
              <a:rPr lang="sl-SI" sz="2400" b="1" dirty="0">
                <a:solidFill>
                  <a:srgbClr val="FF0000"/>
                </a:solidFill>
              </a:rPr>
              <a:t>N</a:t>
            </a:r>
            <a:r>
              <a:rPr lang="sl-SI" sz="2400" dirty="0"/>
              <a:t>ovo </a:t>
            </a:r>
            <a:r>
              <a:rPr lang="sl-SI" sz="2400" dirty="0" smtClean="0"/>
              <a:t>mesto, </a:t>
            </a:r>
            <a:r>
              <a:rPr lang="sl-SI" sz="2400" b="1" dirty="0" smtClean="0">
                <a:solidFill>
                  <a:srgbClr val="FF0000"/>
                </a:solidFill>
              </a:rPr>
              <a:t>G</a:t>
            </a:r>
            <a:r>
              <a:rPr lang="sl-SI" sz="2400" dirty="0" smtClean="0"/>
              <a:t>orenja vas, </a:t>
            </a:r>
            <a:r>
              <a:rPr lang="sl-SI" sz="2400" b="1" dirty="0" smtClean="0">
                <a:solidFill>
                  <a:srgbClr val="FF0000"/>
                </a:solidFill>
              </a:rPr>
              <a:t>S</a:t>
            </a:r>
            <a:r>
              <a:rPr lang="sl-SI" sz="2400" dirty="0" smtClean="0"/>
              <a:t>tari trg,</a:t>
            </a:r>
            <a:endParaRPr lang="sl-SI" sz="2400" dirty="0"/>
          </a:p>
          <a:p>
            <a:r>
              <a:rPr lang="sl-SI" sz="2400" b="1" dirty="0" smtClean="0">
                <a:solidFill>
                  <a:srgbClr val="FF0000"/>
                </a:solidFill>
              </a:rPr>
              <a:t>  O</a:t>
            </a:r>
            <a:r>
              <a:rPr lang="sl-SI" sz="2400" dirty="0" smtClean="0"/>
              <a:t>patje selo, </a:t>
            </a:r>
            <a:r>
              <a:rPr lang="sl-SI" sz="2400" b="1" dirty="0" smtClean="0">
                <a:solidFill>
                  <a:srgbClr val="FF0000"/>
                </a:solidFill>
              </a:rPr>
              <a:t>H</a:t>
            </a:r>
            <a:r>
              <a:rPr lang="sl-SI" sz="2400" dirty="0" smtClean="0"/>
              <a:t>afnerjevo naselje ...</a:t>
            </a:r>
          </a:p>
          <a:p>
            <a:endParaRPr lang="sl-SI" sz="2400" dirty="0" smtClean="0"/>
          </a:p>
          <a:p>
            <a:r>
              <a:rPr lang="sl-SI" sz="2800" dirty="0" smtClean="0"/>
              <a:t>  Z </a:t>
            </a:r>
            <a:r>
              <a:rPr lang="sl-SI" sz="2800" dirty="0"/>
              <a:t>malo začetnico pišemo tudi kratke </a:t>
            </a:r>
            <a:r>
              <a:rPr lang="sl-SI" sz="2800" dirty="0" err="1"/>
              <a:t>neprve</a:t>
            </a:r>
            <a:r>
              <a:rPr lang="sl-SI" sz="2800" dirty="0"/>
              <a:t> besede, </a:t>
            </a:r>
          </a:p>
          <a:p>
            <a:r>
              <a:rPr lang="sl-SI" sz="2800" dirty="0" smtClean="0"/>
              <a:t>  s </a:t>
            </a:r>
            <a:r>
              <a:rPr lang="sl-SI" sz="2800" dirty="0"/>
              <a:t>katerimi povemo, kje kraj leži (pri, v, na, pod </a:t>
            </a:r>
            <a:r>
              <a:rPr lang="sl-SI" sz="2800" dirty="0" smtClean="0"/>
              <a:t>…).</a:t>
            </a:r>
            <a:endParaRPr lang="sl-SI" sz="800" dirty="0"/>
          </a:p>
          <a:p>
            <a:r>
              <a:rPr lang="sl-SI" sz="2400" b="1" dirty="0" smtClean="0"/>
              <a:t>  Primeri: </a:t>
            </a:r>
            <a:r>
              <a:rPr lang="sl-SI" sz="2400" b="1" dirty="0">
                <a:solidFill>
                  <a:srgbClr val="FF0000"/>
                </a:solidFill>
              </a:rPr>
              <a:t>Š</a:t>
            </a:r>
            <a:r>
              <a:rPr lang="sl-SI" sz="2400" dirty="0"/>
              <a:t>empeter pri </a:t>
            </a:r>
            <a:r>
              <a:rPr lang="sl-SI" sz="2400" b="1" dirty="0" smtClean="0">
                <a:solidFill>
                  <a:srgbClr val="FF0000"/>
                </a:solidFill>
              </a:rPr>
              <a:t>G</a:t>
            </a:r>
            <a:r>
              <a:rPr lang="sl-SI" sz="2400" dirty="0" smtClean="0"/>
              <a:t>orici, </a:t>
            </a:r>
            <a:r>
              <a:rPr lang="sl-SI" sz="2400" b="1" dirty="0" smtClean="0">
                <a:solidFill>
                  <a:srgbClr val="FF0000"/>
                </a:solidFill>
              </a:rPr>
              <a:t>Č</a:t>
            </a:r>
            <a:r>
              <a:rPr lang="sl-SI" sz="2400" dirty="0" smtClean="0"/>
              <a:t>ešnjice </a:t>
            </a:r>
            <a:r>
              <a:rPr lang="sl-SI" sz="2400" dirty="0"/>
              <a:t>v </a:t>
            </a:r>
            <a:r>
              <a:rPr lang="sl-SI" sz="2400" b="1" dirty="0" smtClean="0">
                <a:solidFill>
                  <a:srgbClr val="FF0000"/>
                </a:solidFill>
              </a:rPr>
              <a:t>T</a:t>
            </a:r>
            <a:r>
              <a:rPr lang="sl-SI" sz="2400" dirty="0" smtClean="0"/>
              <a:t>uhinju,</a:t>
            </a:r>
            <a:endParaRPr lang="sl-SI" sz="2400" dirty="0"/>
          </a:p>
          <a:p>
            <a:r>
              <a:rPr lang="sl-SI" sz="2400" b="1" dirty="0" smtClean="0">
                <a:solidFill>
                  <a:srgbClr val="FF0000"/>
                </a:solidFill>
              </a:rPr>
              <a:t>  M</a:t>
            </a:r>
            <a:r>
              <a:rPr lang="sl-SI" sz="2400" dirty="0" smtClean="0"/>
              <a:t>ost </a:t>
            </a:r>
            <a:r>
              <a:rPr lang="sl-SI" sz="2400" dirty="0"/>
              <a:t>na </a:t>
            </a:r>
            <a:r>
              <a:rPr lang="sl-SI" sz="2400" b="1" dirty="0" smtClean="0">
                <a:solidFill>
                  <a:srgbClr val="FF0000"/>
                </a:solidFill>
              </a:rPr>
              <a:t>S</a:t>
            </a:r>
            <a:r>
              <a:rPr lang="sl-SI" sz="2400" dirty="0" smtClean="0"/>
              <a:t>oči, </a:t>
            </a:r>
            <a:r>
              <a:rPr lang="sl-SI" sz="2400" b="1" dirty="0" smtClean="0">
                <a:solidFill>
                  <a:srgbClr val="FF0000"/>
                </a:solidFill>
              </a:rPr>
              <a:t>L</a:t>
            </a:r>
            <a:r>
              <a:rPr lang="sl-SI" sz="2400" dirty="0" smtClean="0"/>
              <a:t>og </a:t>
            </a:r>
            <a:r>
              <a:rPr lang="sl-SI" sz="2400" dirty="0"/>
              <a:t>pod </a:t>
            </a:r>
            <a:r>
              <a:rPr lang="sl-SI" sz="2400" b="1" dirty="0" smtClean="0">
                <a:solidFill>
                  <a:srgbClr val="FF0000"/>
                </a:solidFill>
              </a:rPr>
              <a:t>M</a:t>
            </a:r>
            <a:r>
              <a:rPr lang="sl-SI" sz="2400" dirty="0" smtClean="0"/>
              <a:t>angartom ...</a:t>
            </a:r>
            <a:endParaRPr lang="sl-SI" sz="2400" dirty="0"/>
          </a:p>
          <a:p>
            <a:endParaRPr lang="sl-SI" sz="2800" b="1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9593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62" y="260648"/>
            <a:ext cx="1189604" cy="118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259632" y="764704"/>
            <a:ext cx="7200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Napisana imena krajev prepiši s pisanimi črkami:</a:t>
            </a:r>
          </a:p>
          <a:p>
            <a:endParaRPr lang="sl-SI" sz="2800" dirty="0"/>
          </a:p>
          <a:p>
            <a:r>
              <a:rPr lang="sl-SI" sz="2800" dirty="0" smtClean="0"/>
              <a:t>AJDOVŠČINA</a:t>
            </a:r>
          </a:p>
          <a:p>
            <a:r>
              <a:rPr lang="sl-SI" sz="2800" dirty="0" smtClean="0"/>
              <a:t>SLOVENJ GRADEC</a:t>
            </a:r>
          </a:p>
          <a:p>
            <a:r>
              <a:rPr lang="sl-SI" sz="2800" dirty="0"/>
              <a:t>B</a:t>
            </a:r>
            <a:r>
              <a:rPr lang="sl-SI" sz="2800" dirty="0" smtClean="0"/>
              <a:t>AČA PRI MODREJU</a:t>
            </a:r>
          </a:p>
          <a:p>
            <a:r>
              <a:rPr lang="sl-SI" sz="2800" dirty="0" smtClean="0"/>
              <a:t>LOG NAD ŠKOFJO LOKO</a:t>
            </a:r>
          </a:p>
          <a:p>
            <a:r>
              <a:rPr lang="sl-SI" sz="2800" dirty="0" smtClean="0"/>
              <a:t>STARA VAS</a:t>
            </a:r>
          </a:p>
          <a:p>
            <a:r>
              <a:rPr lang="sl-SI" sz="2800" dirty="0" smtClean="0"/>
              <a:t>KANALSKI VRH</a:t>
            </a:r>
          </a:p>
          <a:p>
            <a:r>
              <a:rPr lang="sl-SI" sz="2800" dirty="0" smtClean="0"/>
              <a:t>SELO</a:t>
            </a:r>
          </a:p>
          <a:p>
            <a:r>
              <a:rPr lang="sl-SI" sz="2800" dirty="0" smtClean="0"/>
              <a:t>LOG PRI BREZOVICI</a:t>
            </a:r>
          </a:p>
          <a:p>
            <a:r>
              <a:rPr lang="sl-SI" sz="2800" dirty="0" smtClean="0"/>
              <a:t>GORNJE CEROVO</a:t>
            </a:r>
          </a:p>
          <a:p>
            <a:r>
              <a:rPr lang="sl-SI" sz="2800" dirty="0" smtClean="0"/>
              <a:t>RIBIŠKO NASELJE</a:t>
            </a:r>
          </a:p>
          <a:p>
            <a:r>
              <a:rPr lang="sl-SI" sz="2800" dirty="0" smtClean="0"/>
              <a:t>SELO PRI BLEDU</a:t>
            </a:r>
          </a:p>
          <a:p>
            <a:endParaRPr lang="sl-SI" sz="2800" dirty="0" smtClean="0"/>
          </a:p>
          <a:p>
            <a:endParaRPr lang="sl-SI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1"/>
          <a:stretch/>
        </p:blipFill>
        <p:spPr bwMode="auto">
          <a:xfrm>
            <a:off x="5364088" y="3929391"/>
            <a:ext cx="3096344" cy="28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jeZBesedilom 8"/>
          <p:cNvSpPr txBox="1"/>
          <p:nvPr/>
        </p:nvSpPr>
        <p:spPr>
          <a:xfrm rot="21010273">
            <a:off x="6963437" y="4052633"/>
            <a:ext cx="175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/>
              <a:t>Rešitve </a:t>
            </a:r>
          </a:p>
          <a:p>
            <a:r>
              <a:rPr lang="sl-SI" sz="1600" b="1" dirty="0" smtClean="0"/>
              <a:t>dobiš </a:t>
            </a:r>
          </a:p>
          <a:p>
            <a:r>
              <a:rPr lang="sl-SI" sz="1600" b="1" dirty="0" smtClean="0"/>
              <a:t>prihodnjič ...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1387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20065" r="9673" b="33740"/>
          <a:stretch/>
        </p:blipFill>
        <p:spPr bwMode="auto">
          <a:xfrm rot="20628830">
            <a:off x="101939" y="249631"/>
            <a:ext cx="1590496" cy="95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907704" y="486549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      </a:t>
            </a:r>
            <a:r>
              <a:rPr lang="sl-SI" sz="2800" dirty="0" smtClean="0"/>
              <a:t>Preglej:</a:t>
            </a:r>
            <a:endParaRPr lang="sl-SI" sz="2800" dirty="0"/>
          </a:p>
          <a:p>
            <a:r>
              <a:rPr lang="sl-SI" sz="2800" dirty="0"/>
              <a:t>    </a:t>
            </a:r>
            <a:r>
              <a:rPr lang="sl-SI" sz="2800" dirty="0" smtClean="0"/>
              <a:t>Velike </a:t>
            </a:r>
            <a:r>
              <a:rPr lang="sl-SI" sz="2800" dirty="0"/>
              <a:t>začetnice so označene rdeče. </a:t>
            </a:r>
          </a:p>
          <a:p>
            <a:r>
              <a:rPr lang="sl-SI" sz="2800" dirty="0"/>
              <a:t>    </a:t>
            </a:r>
            <a:r>
              <a:rPr lang="sl-SI" sz="2800" dirty="0" smtClean="0"/>
              <a:t>Pridevniki </a:t>
            </a:r>
            <a:r>
              <a:rPr lang="sl-SI" sz="2800" dirty="0"/>
              <a:t>so </a:t>
            </a:r>
            <a:r>
              <a:rPr lang="sl-SI" sz="2800" dirty="0" smtClean="0"/>
              <a:t>obarvani oranžno.</a:t>
            </a:r>
            <a:endParaRPr lang="sl-SI" sz="2800" dirty="0"/>
          </a:p>
        </p:txBody>
      </p:sp>
      <p:sp>
        <p:nvSpPr>
          <p:cNvPr id="6" name="Pravokotnik 5"/>
          <p:cNvSpPr/>
          <p:nvPr/>
        </p:nvSpPr>
        <p:spPr>
          <a:xfrm>
            <a:off x="611561" y="198884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cap="all" dirty="0">
                <a:solidFill>
                  <a:srgbClr val="FF0000"/>
                </a:solidFill>
              </a:rPr>
              <a:t>B</a:t>
            </a:r>
            <a:r>
              <a:rPr lang="sl-SI" sz="2800" cap="all" dirty="0"/>
              <a:t>LAŽ IN </a:t>
            </a:r>
            <a:r>
              <a:rPr lang="sl-SI" sz="2800" b="1" cap="all" dirty="0">
                <a:solidFill>
                  <a:srgbClr val="FF0000"/>
                </a:solidFill>
              </a:rPr>
              <a:t>J</a:t>
            </a:r>
            <a:r>
              <a:rPr lang="sl-SI" sz="2800" cap="all" dirty="0"/>
              <a:t>URE BOSTA ŠLA POLETI RAFTAT NA </a:t>
            </a:r>
            <a:r>
              <a:rPr lang="sl-SI" sz="2800" b="1" cap="all" dirty="0">
                <a:solidFill>
                  <a:srgbClr val="FF0000"/>
                </a:solidFill>
              </a:rPr>
              <a:t>K</a:t>
            </a:r>
            <a:r>
              <a:rPr lang="sl-SI" sz="2800" cap="all" dirty="0"/>
              <a:t>OLPO. </a:t>
            </a:r>
          </a:p>
          <a:p>
            <a:r>
              <a:rPr lang="sl-SI" sz="2800" b="1" cap="all" dirty="0" smtClean="0">
                <a:solidFill>
                  <a:srgbClr val="FF0000"/>
                </a:solidFill>
              </a:rPr>
              <a:t>K</a:t>
            </a:r>
            <a:r>
              <a:rPr lang="sl-SI" sz="2800" cap="all" dirty="0" smtClean="0"/>
              <a:t>OLPA </a:t>
            </a:r>
            <a:r>
              <a:rPr lang="sl-SI" sz="2800" cap="all" dirty="0"/>
              <a:t>JE </a:t>
            </a:r>
            <a:r>
              <a:rPr lang="sl-SI" sz="2800" b="1" cap="all" dirty="0">
                <a:solidFill>
                  <a:srgbClr val="FF6600"/>
                </a:solidFill>
              </a:rPr>
              <a:t>MEJNA</a:t>
            </a:r>
            <a:r>
              <a:rPr lang="sl-SI" sz="2800" cap="all" dirty="0"/>
              <a:t> REKA MED </a:t>
            </a:r>
            <a:r>
              <a:rPr lang="sl-SI" sz="2800" b="1" cap="all" dirty="0">
                <a:solidFill>
                  <a:srgbClr val="FF0000"/>
                </a:solidFill>
              </a:rPr>
              <a:t>S</a:t>
            </a:r>
            <a:r>
              <a:rPr lang="sl-SI" sz="2800" cap="all" dirty="0"/>
              <a:t>LOVENIJO IN </a:t>
            </a:r>
            <a:r>
              <a:rPr lang="sl-SI" sz="2800" b="1" cap="all" dirty="0">
                <a:solidFill>
                  <a:srgbClr val="FF0000"/>
                </a:solidFill>
              </a:rPr>
              <a:t>H</a:t>
            </a:r>
            <a:r>
              <a:rPr lang="sl-SI" sz="2800" cap="all" dirty="0"/>
              <a:t>RVAŠKO. </a:t>
            </a:r>
            <a:r>
              <a:rPr lang="sl-SI" sz="2800" b="1" cap="all" dirty="0">
                <a:solidFill>
                  <a:srgbClr val="FF0000"/>
                </a:solidFill>
              </a:rPr>
              <a:t>I</a:t>
            </a:r>
            <a:r>
              <a:rPr lang="sl-SI" sz="2800" cap="all" dirty="0"/>
              <a:t>ZVIRA V </a:t>
            </a:r>
            <a:r>
              <a:rPr lang="sl-SI" sz="2800" b="1" cap="all" dirty="0">
                <a:solidFill>
                  <a:srgbClr val="FF6600"/>
                </a:solidFill>
              </a:rPr>
              <a:t>MOČNEM</a:t>
            </a:r>
            <a:r>
              <a:rPr lang="sl-SI" sz="2800" cap="all" dirty="0"/>
              <a:t> </a:t>
            </a:r>
            <a:r>
              <a:rPr lang="sl-SI" sz="2800" b="1" cap="all" dirty="0">
                <a:solidFill>
                  <a:srgbClr val="FF6600"/>
                </a:solidFill>
              </a:rPr>
              <a:t>KRAŠKEM</a:t>
            </a:r>
            <a:r>
              <a:rPr lang="sl-SI" sz="2800" cap="all" dirty="0"/>
              <a:t> IZVIRU NA </a:t>
            </a:r>
            <a:r>
              <a:rPr lang="sl-SI" sz="2800" b="1" cap="all" dirty="0">
                <a:solidFill>
                  <a:srgbClr val="FF0000"/>
                </a:solidFill>
              </a:rPr>
              <a:t>H</a:t>
            </a:r>
            <a:r>
              <a:rPr lang="sl-SI" sz="2800" cap="all" dirty="0"/>
              <a:t>RVAŠKEM.</a:t>
            </a:r>
          </a:p>
          <a:p>
            <a:r>
              <a:rPr lang="sl-SI" sz="2800" b="1" cap="all" dirty="0">
                <a:solidFill>
                  <a:srgbClr val="FF0000"/>
                </a:solidFill>
              </a:rPr>
              <a:t>O</a:t>
            </a:r>
            <a:r>
              <a:rPr lang="sl-SI" sz="2800" cap="all" dirty="0"/>
              <a:t>D izvira teče najprej po </a:t>
            </a:r>
            <a:r>
              <a:rPr lang="sl-SI" sz="2800" b="1" cap="all" dirty="0">
                <a:solidFill>
                  <a:srgbClr val="FF6600"/>
                </a:solidFill>
              </a:rPr>
              <a:t>ozki</a:t>
            </a:r>
            <a:r>
              <a:rPr lang="sl-SI" sz="2800" cap="all" dirty="0"/>
              <a:t> </a:t>
            </a:r>
            <a:r>
              <a:rPr lang="sl-SI" sz="2800" b="1" cap="all" dirty="0">
                <a:solidFill>
                  <a:srgbClr val="FF6600"/>
                </a:solidFill>
              </a:rPr>
              <a:t>gozdnati</a:t>
            </a:r>
            <a:r>
              <a:rPr lang="sl-SI" sz="2800" cap="all" dirty="0"/>
              <a:t> dolini do </a:t>
            </a:r>
            <a:r>
              <a:rPr lang="sl-SI" sz="2800" b="1" cap="all" dirty="0" err="1">
                <a:solidFill>
                  <a:srgbClr val="FF6600"/>
                </a:solidFill>
              </a:rPr>
              <a:t>MAJHNega</a:t>
            </a:r>
            <a:r>
              <a:rPr lang="sl-SI" sz="2800" cap="all" dirty="0"/>
              <a:t> kraja </a:t>
            </a:r>
            <a:r>
              <a:rPr lang="sl-SI" sz="2800" b="1" cap="all" dirty="0">
                <a:solidFill>
                  <a:srgbClr val="FF0000"/>
                </a:solidFill>
              </a:rPr>
              <a:t>O</a:t>
            </a:r>
            <a:r>
              <a:rPr lang="sl-SI" sz="2800" cap="all" dirty="0"/>
              <a:t>silnica, kjer se ji pridruži reka </a:t>
            </a:r>
            <a:r>
              <a:rPr lang="sl-SI" sz="2800" b="1" cap="all" dirty="0">
                <a:solidFill>
                  <a:srgbClr val="FF0000"/>
                </a:solidFill>
              </a:rPr>
              <a:t>Č</a:t>
            </a:r>
            <a:r>
              <a:rPr lang="sl-SI" sz="2800" cap="all" dirty="0"/>
              <a:t>abranka. </a:t>
            </a:r>
            <a:r>
              <a:rPr lang="sl-SI" sz="2800" b="1" cap="all" dirty="0">
                <a:solidFill>
                  <a:srgbClr val="FF0000"/>
                </a:solidFill>
              </a:rPr>
              <a:t>O</a:t>
            </a:r>
            <a:r>
              <a:rPr lang="sl-SI" sz="2800" cap="all" dirty="0"/>
              <a:t>d tu naprej teče po meji </a:t>
            </a:r>
            <a:r>
              <a:rPr lang="sl-SI" sz="2800" cap="all" dirty="0" err="1"/>
              <a:t>meD</a:t>
            </a:r>
            <a:r>
              <a:rPr lang="sl-SI" sz="2800" cap="all" dirty="0"/>
              <a:t> DRŽAVAMA in vzhodno od </a:t>
            </a:r>
            <a:r>
              <a:rPr lang="sl-SI" sz="2800" b="1" cap="all" dirty="0">
                <a:solidFill>
                  <a:srgbClr val="FF0000"/>
                </a:solidFill>
              </a:rPr>
              <a:t>m</a:t>
            </a:r>
            <a:r>
              <a:rPr lang="sl-SI" sz="2800" cap="all" dirty="0"/>
              <a:t>etlike zavije SPET na </a:t>
            </a:r>
            <a:r>
              <a:rPr lang="sl-SI" sz="2800" b="1" cap="all" dirty="0">
                <a:solidFill>
                  <a:srgbClr val="FF0000"/>
                </a:solidFill>
              </a:rPr>
              <a:t>h</a:t>
            </a:r>
            <a:r>
              <a:rPr lang="sl-SI" sz="2800" cap="all" dirty="0"/>
              <a:t>rvaško. </a:t>
            </a:r>
            <a:r>
              <a:rPr lang="sl-SI" sz="2800" b="1" cap="all" dirty="0">
                <a:solidFill>
                  <a:srgbClr val="FF0000"/>
                </a:solidFill>
              </a:rPr>
              <a:t>T</a:t>
            </a:r>
            <a:r>
              <a:rPr lang="sl-SI" sz="2800" cap="all" dirty="0"/>
              <a:t>u Teče skozi </a:t>
            </a:r>
            <a:r>
              <a:rPr lang="sl-SI" sz="2800" b="1" cap="all" dirty="0">
                <a:solidFill>
                  <a:srgbClr val="FF6600"/>
                </a:solidFill>
              </a:rPr>
              <a:t>nizko</a:t>
            </a:r>
            <a:r>
              <a:rPr lang="sl-SI" sz="2800" cap="all" dirty="0"/>
              <a:t> gričevje mimo mesta </a:t>
            </a:r>
            <a:r>
              <a:rPr lang="sl-SI" sz="2800" b="1" cap="all" dirty="0" err="1">
                <a:solidFill>
                  <a:srgbClr val="FF0000"/>
                </a:solidFill>
              </a:rPr>
              <a:t>K</a:t>
            </a:r>
            <a:r>
              <a:rPr lang="sl-SI" sz="2800" cap="all" dirty="0" err="1"/>
              <a:t>arlovAC</a:t>
            </a:r>
            <a:r>
              <a:rPr lang="sl-SI" sz="2800" cap="all" dirty="0"/>
              <a:t>  in se KASNEJE izlije v </a:t>
            </a:r>
            <a:r>
              <a:rPr lang="sl-SI" sz="2800" b="1" cap="all" dirty="0">
                <a:solidFill>
                  <a:srgbClr val="FF0000"/>
                </a:solidFill>
              </a:rPr>
              <a:t>S</a:t>
            </a:r>
            <a:r>
              <a:rPr lang="sl-SI" sz="2800" cap="all" dirty="0"/>
              <a:t>avo. </a:t>
            </a:r>
          </a:p>
        </p:txBody>
      </p:sp>
    </p:spTree>
    <p:extLst>
      <p:ext uri="{BB962C8B-B14F-4D97-AF65-F5344CB8AC3E}">
        <p14:creationId xmlns:p14="http://schemas.microsoft.com/office/powerpoint/2010/main" val="5006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jeni pravokotnik 9"/>
          <p:cNvSpPr/>
          <p:nvPr/>
        </p:nvSpPr>
        <p:spPr>
          <a:xfrm>
            <a:off x="5000130" y="218288"/>
            <a:ext cx="4036364" cy="108012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ZAČETEK</a:t>
            </a:r>
          </a:p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 </a:t>
            </a:r>
            <a:r>
              <a:rPr lang="sl-SI" sz="3200" b="1" dirty="0">
                <a:solidFill>
                  <a:schemeClr val="tx1"/>
                </a:solidFill>
              </a:rPr>
              <a:t>POVEDI</a:t>
            </a:r>
          </a:p>
        </p:txBody>
      </p:sp>
      <p:sp>
        <p:nvSpPr>
          <p:cNvPr id="2" name="Desna puščica 1"/>
          <p:cNvSpPr/>
          <p:nvPr/>
        </p:nvSpPr>
        <p:spPr>
          <a:xfrm rot="19933901">
            <a:off x="3823005" y="1464325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7"/>
          <a:stretch/>
        </p:blipFill>
        <p:spPr bwMode="auto">
          <a:xfrm>
            <a:off x="1040362" y="39624"/>
            <a:ext cx="2736304" cy="25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 rot="21044802">
            <a:off x="2117900" y="131177"/>
            <a:ext cx="214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Zdaj pa </a:t>
            </a:r>
          </a:p>
          <a:p>
            <a:r>
              <a:rPr lang="sl-SI" b="1" dirty="0" smtClean="0"/>
              <a:t>gremo naprej. </a:t>
            </a:r>
            <a:endParaRPr lang="sl-SI" b="1" dirty="0"/>
          </a:p>
        </p:txBody>
      </p:sp>
      <p:sp>
        <p:nvSpPr>
          <p:cNvPr id="14" name="Zaobljeni pravokotnik 13"/>
          <p:cNvSpPr/>
          <p:nvPr/>
        </p:nvSpPr>
        <p:spPr>
          <a:xfrm>
            <a:off x="179512" y="1963196"/>
            <a:ext cx="3800706" cy="3354728"/>
          </a:xfrm>
          <a:prstGeom prst="roundRect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KAJ PIŠEMO </a:t>
            </a:r>
          </a:p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Z  </a:t>
            </a:r>
            <a:r>
              <a:rPr lang="sl-SI" sz="4000" b="1" dirty="0">
                <a:solidFill>
                  <a:schemeClr val="tx1"/>
                </a:solidFill>
              </a:rPr>
              <a:t>VELIKO </a:t>
            </a:r>
            <a:r>
              <a:rPr lang="sl-SI" sz="4000" b="1" dirty="0" smtClean="0">
                <a:solidFill>
                  <a:schemeClr val="tx1"/>
                </a:solidFill>
              </a:rPr>
              <a:t>ZAČETNICO?</a:t>
            </a:r>
            <a:endParaRPr lang="sl-SI" sz="4000" b="1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7"/>
          <a:stretch/>
        </p:blipFill>
        <p:spPr bwMode="auto">
          <a:xfrm>
            <a:off x="5259662" y="3127320"/>
            <a:ext cx="3517300" cy="323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oljeZBesedilom 16"/>
          <p:cNvSpPr txBox="1"/>
          <p:nvPr/>
        </p:nvSpPr>
        <p:spPr>
          <a:xfrm rot="21044802">
            <a:off x="7206749" y="3614239"/>
            <a:ext cx="146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Tega nismo še končali … </a:t>
            </a:r>
            <a:endParaRPr lang="sl-SI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4788025" y="1661079"/>
            <a:ext cx="4239140" cy="896113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LASTNA IMENA BITIJ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12" name="Desna puščica 11"/>
          <p:cNvSpPr/>
          <p:nvPr/>
        </p:nvSpPr>
        <p:spPr>
          <a:xfrm rot="21077038">
            <a:off x="4022932" y="2168154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i pravokotnik 12"/>
          <p:cNvSpPr/>
          <p:nvPr/>
        </p:nvSpPr>
        <p:spPr>
          <a:xfrm>
            <a:off x="4131605" y="5733256"/>
            <a:ext cx="4657458" cy="896113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 ZEMLJEPISNA LASTNA IMENA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 rot="21067493">
            <a:off x="2755959" y="622270"/>
            <a:ext cx="1485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/>
              <a:t>Nekaj </a:t>
            </a:r>
            <a:r>
              <a:rPr lang="sl-SI" b="1" dirty="0"/>
              <a:t>že znamo … </a:t>
            </a:r>
          </a:p>
        </p:txBody>
      </p:sp>
    </p:spTree>
    <p:extLst>
      <p:ext uri="{BB962C8B-B14F-4D97-AF65-F5344CB8AC3E}">
        <p14:creationId xmlns:p14="http://schemas.microsoft.com/office/powerpoint/2010/main" val="42171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1520" y="469948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Zemljepisna lastna imena </a:t>
            </a:r>
            <a:r>
              <a:rPr lang="sl-SI" sz="2800" dirty="0" smtClean="0"/>
              <a:t>pišemo z veliko začetnico.</a:t>
            </a:r>
          </a:p>
          <a:p>
            <a:endParaRPr lang="sl-SI" sz="2800" dirty="0" smtClean="0"/>
          </a:p>
          <a:p>
            <a:r>
              <a:rPr lang="sl-SI" sz="2800" dirty="0" smtClean="0"/>
              <a:t>Kaj pa kadar je zemljepisno lastno ime </a:t>
            </a:r>
          </a:p>
          <a:p>
            <a:r>
              <a:rPr lang="sl-SI" sz="2800" dirty="0" smtClean="0"/>
              <a:t>sestavljeno iz več besed? </a:t>
            </a:r>
          </a:p>
          <a:p>
            <a:r>
              <a:rPr lang="sl-SI" sz="2800" dirty="0" smtClean="0"/>
              <a:t>Npr: NOVA GORICA, VIPAVSKA DOLINA, POSTOJNSKA JAMA</a:t>
            </a:r>
          </a:p>
          <a:p>
            <a:endParaRPr lang="sl-SI" sz="2800" b="1" dirty="0"/>
          </a:p>
          <a:p>
            <a:endParaRPr lang="sl-SI" sz="2800" b="1" dirty="0" smtClean="0"/>
          </a:p>
          <a:p>
            <a:endParaRPr lang="sl-SI" sz="2800" b="1" dirty="0" smtClean="0"/>
          </a:p>
          <a:p>
            <a:endParaRPr lang="sl-SI" sz="2800" b="1" dirty="0"/>
          </a:p>
          <a:p>
            <a:endParaRPr lang="sl-SI" sz="28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1260"/>
            <a:ext cx="2304256" cy="287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856993" y="4262062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Vsako zemljepisno lastno ime se začne z veliko začetnico (enobesedno in večbesedno).</a:t>
            </a:r>
          </a:p>
          <a:p>
            <a:endParaRPr lang="sl-SI" sz="2800" dirty="0" smtClean="0"/>
          </a:p>
          <a:p>
            <a:r>
              <a:rPr lang="sl-SI" sz="2800" dirty="0" smtClean="0"/>
              <a:t>Če </a:t>
            </a:r>
            <a:r>
              <a:rPr lang="sl-SI" sz="2800" dirty="0"/>
              <a:t>je v imenu več besed, pišemo „</a:t>
            </a:r>
            <a:r>
              <a:rPr lang="sl-SI" sz="2800" dirty="0" err="1"/>
              <a:t>neprve</a:t>
            </a:r>
            <a:r>
              <a:rPr lang="sl-SI" sz="2800" dirty="0"/>
              <a:t>“ besede po določenih pravilih. </a:t>
            </a:r>
          </a:p>
        </p:txBody>
      </p:sp>
      <p:sp>
        <p:nvSpPr>
          <p:cNvPr id="8" name="PoljeZBesedilom 7"/>
          <p:cNvSpPr txBox="1"/>
          <p:nvPr/>
        </p:nvSpPr>
        <p:spPr>
          <a:xfrm rot="20972242">
            <a:off x="1064905" y="296348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Zapomni si: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049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19872" y="2818741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/>
          </a:p>
          <a:p>
            <a:endParaRPr lang="sl-SI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9"/>
          <a:stretch/>
        </p:blipFill>
        <p:spPr bwMode="auto">
          <a:xfrm>
            <a:off x="370756" y="855566"/>
            <a:ext cx="7173450" cy="600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 rot="21010273">
            <a:off x="3189633" y="1244787"/>
            <a:ext cx="4652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Mi gremo lepo po  vrsti …</a:t>
            </a:r>
          </a:p>
          <a:p>
            <a:endParaRPr lang="sl-SI" sz="800" b="1" dirty="0"/>
          </a:p>
          <a:p>
            <a:r>
              <a:rPr lang="sl-SI" sz="2800" b="1" dirty="0" smtClean="0"/>
              <a:t>        Najprej na pravila</a:t>
            </a:r>
            <a:endParaRPr lang="sl-SI" sz="2800" b="1" dirty="0"/>
          </a:p>
        </p:txBody>
      </p:sp>
      <p:sp>
        <p:nvSpPr>
          <p:cNvPr id="3" name="PoljeZBesedilom 2"/>
          <p:cNvSpPr txBox="1"/>
          <p:nvPr/>
        </p:nvSpPr>
        <p:spPr>
          <a:xfrm rot="20979816">
            <a:off x="4036055" y="2008216"/>
            <a:ext cx="5629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 smtClean="0"/>
              <a:t>za </a:t>
            </a:r>
            <a:r>
              <a:rPr lang="sl-SI" sz="2800" b="1" dirty="0"/>
              <a:t>pisanje </a:t>
            </a:r>
            <a:r>
              <a:rPr lang="sl-SI" sz="2800" b="1" dirty="0" smtClean="0"/>
              <a:t>krajevnih </a:t>
            </a:r>
          </a:p>
          <a:p>
            <a:pPr>
              <a:lnSpc>
                <a:spcPct val="150000"/>
              </a:lnSpc>
            </a:pPr>
            <a:r>
              <a:rPr lang="sl-SI" sz="2800" b="1" dirty="0" smtClean="0"/>
              <a:t>          imen …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30504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187152" y="3717032"/>
            <a:ext cx="576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Ponovimo: </a:t>
            </a:r>
          </a:p>
          <a:p>
            <a:r>
              <a:rPr lang="sl-SI" sz="2800" dirty="0" smtClean="0"/>
              <a:t>Če je krajevno lastno ime </a:t>
            </a:r>
          </a:p>
          <a:p>
            <a:r>
              <a:rPr lang="sl-SI" sz="2800" dirty="0" smtClean="0"/>
              <a:t>enobesedno (iz ene besede), </a:t>
            </a:r>
          </a:p>
          <a:p>
            <a:r>
              <a:rPr lang="sl-SI" sz="2800" dirty="0" smtClean="0"/>
              <a:t>ga pišemo vedno z veliko začetnico.</a:t>
            </a:r>
          </a:p>
          <a:p>
            <a:endParaRPr lang="sl-SI" sz="2800" dirty="0"/>
          </a:p>
        </p:txBody>
      </p:sp>
      <p:sp>
        <p:nvSpPr>
          <p:cNvPr id="8" name="Pergament 1 7"/>
          <p:cNvSpPr/>
          <p:nvPr/>
        </p:nvSpPr>
        <p:spPr>
          <a:xfrm>
            <a:off x="6269902" y="3501008"/>
            <a:ext cx="2664296" cy="2944688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629942" y="3921928"/>
            <a:ext cx="19442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L</a:t>
            </a:r>
            <a:r>
              <a:rPr lang="sl-SI" sz="2800" dirty="0" smtClean="0"/>
              <a:t>jubljana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V</a:t>
            </a:r>
            <a:r>
              <a:rPr lang="sl-SI" sz="2800" dirty="0" smtClean="0"/>
              <a:t>rtojba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elo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V</a:t>
            </a:r>
            <a:r>
              <a:rPr lang="sl-SI" sz="2800" dirty="0" smtClean="0"/>
              <a:t>rh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D</a:t>
            </a:r>
            <a:r>
              <a:rPr lang="sl-SI" sz="2800" dirty="0" smtClean="0"/>
              <a:t>obrovo</a:t>
            </a:r>
          </a:p>
          <a:p>
            <a:endParaRPr lang="sl-SI" dirty="0"/>
          </a:p>
        </p:txBody>
      </p:sp>
      <p:sp>
        <p:nvSpPr>
          <p:cNvPr id="10" name="Zaobljeni pravokotnik 9"/>
          <p:cNvSpPr/>
          <p:nvPr/>
        </p:nvSpPr>
        <p:spPr>
          <a:xfrm>
            <a:off x="395536" y="718862"/>
            <a:ext cx="2479932" cy="2350098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b="1" dirty="0" smtClean="0">
              <a:solidFill>
                <a:schemeClr val="tx1"/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KRAJEVNA ZEMLJEPISNA </a:t>
            </a:r>
            <a:r>
              <a:rPr lang="sl-SI" sz="2800" b="1" dirty="0" smtClean="0">
                <a:solidFill>
                  <a:schemeClr val="tx1"/>
                </a:solidFill>
              </a:rPr>
              <a:t>LASTNA IMENA </a:t>
            </a:r>
          </a:p>
          <a:p>
            <a:pPr algn="ctr"/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3851920" y="1623881"/>
            <a:ext cx="5154286" cy="576064"/>
          </a:xfrm>
          <a:prstGeom prst="roundRect">
            <a:avLst/>
          </a:prstGeom>
          <a:solidFill>
            <a:srgbClr val="FFFF99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IMENA</a:t>
            </a:r>
            <a:r>
              <a:rPr lang="sl-SI" sz="2400" b="1" dirty="0">
                <a:solidFill>
                  <a:schemeClr val="tx1"/>
                </a:solidFill>
              </a:rPr>
              <a:t> </a:t>
            </a:r>
            <a:r>
              <a:rPr lang="sl-SI" sz="2400" b="1" dirty="0" smtClean="0">
                <a:solidFill>
                  <a:schemeClr val="tx1"/>
                </a:solidFill>
              </a:rPr>
              <a:t>KRAJEV </a:t>
            </a:r>
            <a:r>
              <a:rPr lang="sl-SI" b="1" dirty="0" smtClean="0">
                <a:solidFill>
                  <a:schemeClr val="tx1"/>
                </a:solidFill>
              </a:rPr>
              <a:t>(MEST, VASI, ZASELKOV)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2" name="Desna puščica 11"/>
          <p:cNvSpPr/>
          <p:nvPr/>
        </p:nvSpPr>
        <p:spPr>
          <a:xfrm>
            <a:off x="3067472" y="1796227"/>
            <a:ext cx="684922" cy="231372"/>
          </a:xfrm>
          <a:prstGeom prst="rightArrow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05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95536" y="188640"/>
            <a:ext cx="81369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/>
              <a:t>Pravila </a:t>
            </a:r>
            <a:r>
              <a:rPr lang="sl-SI" sz="2800" b="1" dirty="0"/>
              <a:t>za pisanje večbesednih krajevnih lastnih imen:</a:t>
            </a:r>
          </a:p>
          <a:p>
            <a:endParaRPr lang="sl-SI" sz="1000" dirty="0" smtClean="0"/>
          </a:p>
          <a:p>
            <a:r>
              <a:rPr lang="sl-SI" sz="2800" dirty="0" smtClean="0"/>
              <a:t>Prvo </a:t>
            </a:r>
            <a:r>
              <a:rPr lang="sl-SI" sz="2800" dirty="0"/>
              <a:t>besedo pišemo </a:t>
            </a:r>
            <a:r>
              <a:rPr lang="sl-SI" sz="2800" dirty="0" smtClean="0"/>
              <a:t>vedno z </a:t>
            </a:r>
            <a:r>
              <a:rPr lang="sl-SI" sz="2800" dirty="0"/>
              <a:t>veliko začetnico</a:t>
            </a:r>
            <a:r>
              <a:rPr lang="sl-SI" sz="2800" dirty="0" smtClean="0"/>
              <a:t>.</a:t>
            </a:r>
          </a:p>
          <a:p>
            <a:endParaRPr lang="sl-SI" sz="2800" dirty="0" smtClean="0"/>
          </a:p>
          <a:p>
            <a:endParaRPr lang="sl-SI" sz="2800" dirty="0" smtClean="0"/>
          </a:p>
          <a:p>
            <a:r>
              <a:rPr lang="sl-SI" sz="2800" dirty="0" smtClean="0"/>
              <a:t>Tudi </a:t>
            </a:r>
            <a:r>
              <a:rPr lang="sl-SI" sz="2800" dirty="0" err="1"/>
              <a:t>neprve</a:t>
            </a:r>
            <a:r>
              <a:rPr lang="sl-SI" sz="2800" dirty="0"/>
              <a:t> besede </a:t>
            </a:r>
            <a:r>
              <a:rPr lang="sl-SI" sz="2800" dirty="0" smtClean="0"/>
              <a:t>navadno </a:t>
            </a:r>
          </a:p>
          <a:p>
            <a:r>
              <a:rPr lang="sl-SI" sz="2800" dirty="0" smtClean="0"/>
              <a:t>pišemo </a:t>
            </a:r>
            <a:r>
              <a:rPr lang="sl-SI" sz="2800" dirty="0"/>
              <a:t>z veliko začetnico. </a:t>
            </a:r>
          </a:p>
          <a:p>
            <a:endParaRPr lang="sl-SI" sz="1000" dirty="0" smtClean="0"/>
          </a:p>
          <a:p>
            <a:endParaRPr lang="sl-SI" sz="1000" dirty="0" smtClean="0"/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sz="2800" dirty="0"/>
          </a:p>
          <a:p>
            <a:r>
              <a:rPr lang="sl-SI" sz="2800" dirty="0" smtClean="0"/>
              <a:t>Izjeme </a:t>
            </a:r>
            <a:r>
              <a:rPr lang="sl-SI" sz="2800" dirty="0"/>
              <a:t>so le: </a:t>
            </a:r>
            <a:endParaRPr lang="sl-SI" sz="2800" dirty="0" smtClean="0"/>
          </a:p>
          <a:p>
            <a:r>
              <a:rPr lang="sl-SI" sz="2800" b="1" dirty="0" smtClean="0"/>
              <a:t>mesto</a:t>
            </a:r>
            <a:r>
              <a:rPr lang="sl-SI" sz="2800" b="1" dirty="0"/>
              <a:t>, vas, trg, selo ali  naselje. </a:t>
            </a:r>
          </a:p>
          <a:p>
            <a:r>
              <a:rPr lang="sl-SI" sz="2800" dirty="0"/>
              <a:t>Te </a:t>
            </a:r>
            <a:r>
              <a:rPr lang="sl-SI" sz="2800" dirty="0" err="1"/>
              <a:t>neprve</a:t>
            </a:r>
            <a:r>
              <a:rPr lang="sl-SI" sz="2800" dirty="0"/>
              <a:t> besede pišemo </a:t>
            </a:r>
            <a:endParaRPr lang="sl-SI" sz="2800" dirty="0" smtClean="0"/>
          </a:p>
          <a:p>
            <a:r>
              <a:rPr lang="sl-SI" sz="2800" dirty="0" smtClean="0"/>
              <a:t>z </a:t>
            </a:r>
            <a:r>
              <a:rPr lang="sl-SI" sz="2800" dirty="0"/>
              <a:t>malo začetnico. </a:t>
            </a:r>
            <a:endParaRPr lang="sl-SI" sz="2800" dirty="0" smtClean="0"/>
          </a:p>
          <a:p>
            <a:endParaRPr lang="sl-SI" sz="1000" dirty="0"/>
          </a:p>
          <a:p>
            <a:endParaRPr lang="sl-SI" sz="2800" dirty="0"/>
          </a:p>
        </p:txBody>
      </p:sp>
      <p:sp>
        <p:nvSpPr>
          <p:cNvPr id="5" name="Pergament 1 4"/>
          <p:cNvSpPr/>
          <p:nvPr/>
        </p:nvSpPr>
        <p:spPr>
          <a:xfrm>
            <a:off x="4572000" y="1268760"/>
            <a:ext cx="3456384" cy="2677656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6" name="Pergament 1 5"/>
          <p:cNvSpPr/>
          <p:nvPr/>
        </p:nvSpPr>
        <p:spPr>
          <a:xfrm>
            <a:off x="5220072" y="4149080"/>
            <a:ext cx="3600400" cy="2528539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115373" y="1579725"/>
            <a:ext cx="2657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N</a:t>
            </a:r>
            <a:r>
              <a:rPr lang="sl-SI" sz="2800" dirty="0" smtClean="0"/>
              <a:t>ova </a:t>
            </a:r>
            <a:r>
              <a:rPr lang="sl-SI" sz="2800" b="1" dirty="0" smtClean="0">
                <a:solidFill>
                  <a:srgbClr val="FF0000"/>
                </a:solidFill>
              </a:rPr>
              <a:t>G</a:t>
            </a:r>
            <a:r>
              <a:rPr lang="sl-SI" sz="2800" dirty="0" smtClean="0"/>
              <a:t>orica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R</a:t>
            </a:r>
            <a:r>
              <a:rPr lang="sl-SI" sz="2800" dirty="0" smtClean="0"/>
              <a:t>ožna </a:t>
            </a:r>
            <a:r>
              <a:rPr lang="sl-SI" sz="2800" b="1" dirty="0" smtClean="0">
                <a:solidFill>
                  <a:srgbClr val="FF0000"/>
                </a:solidFill>
              </a:rPr>
              <a:t>D</a:t>
            </a:r>
            <a:r>
              <a:rPr lang="sl-SI" sz="2800" dirty="0" smtClean="0"/>
              <a:t>olina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M</a:t>
            </a:r>
            <a:r>
              <a:rPr lang="sl-SI" sz="2800" dirty="0" smtClean="0"/>
              <a:t>urska </a:t>
            </a:r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obota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Š</a:t>
            </a:r>
            <a:r>
              <a:rPr lang="sl-SI" sz="2800" dirty="0" smtClean="0"/>
              <a:t>kofja </a:t>
            </a:r>
            <a:r>
              <a:rPr lang="sl-SI" sz="2800" b="1" dirty="0" smtClean="0">
                <a:solidFill>
                  <a:srgbClr val="FF0000"/>
                </a:solidFill>
              </a:rPr>
              <a:t>L</a:t>
            </a:r>
            <a:r>
              <a:rPr lang="sl-SI" sz="2800" dirty="0" smtClean="0"/>
              <a:t>oka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G</a:t>
            </a:r>
            <a:r>
              <a:rPr lang="sl-SI" sz="2800" dirty="0" smtClean="0"/>
              <a:t>ornja </a:t>
            </a:r>
            <a:r>
              <a:rPr lang="sl-SI" sz="2800" b="1" dirty="0" smtClean="0">
                <a:solidFill>
                  <a:srgbClr val="FF0000"/>
                </a:solidFill>
              </a:rPr>
              <a:t>R</a:t>
            </a:r>
            <a:r>
              <a:rPr lang="sl-SI" sz="2800" dirty="0" smtClean="0"/>
              <a:t>adgona</a:t>
            </a:r>
          </a:p>
          <a:p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648774" y="4430850"/>
            <a:ext cx="28969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N</a:t>
            </a:r>
            <a:r>
              <a:rPr lang="sl-SI" sz="2800" dirty="0" smtClean="0"/>
              <a:t>ovo mesto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G</a:t>
            </a:r>
            <a:r>
              <a:rPr lang="sl-SI" sz="2800" dirty="0" smtClean="0"/>
              <a:t>orenja vas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tari trg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O</a:t>
            </a:r>
            <a:r>
              <a:rPr lang="sl-SI" sz="2800" dirty="0" smtClean="0"/>
              <a:t>patje selo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H</a:t>
            </a:r>
            <a:r>
              <a:rPr lang="sl-SI" sz="2800" dirty="0" smtClean="0"/>
              <a:t>afnerjevo naselje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6573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23528" y="1511786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Z malo začetnico pišemo tudi </a:t>
            </a:r>
            <a:r>
              <a:rPr lang="sl-SI" sz="2800" dirty="0" smtClean="0"/>
              <a:t>kratke </a:t>
            </a:r>
            <a:r>
              <a:rPr lang="sl-SI" sz="2800" dirty="0" err="1" smtClean="0"/>
              <a:t>neprve</a:t>
            </a:r>
            <a:r>
              <a:rPr lang="sl-SI" sz="2800" dirty="0" smtClean="0"/>
              <a:t> </a:t>
            </a:r>
            <a:r>
              <a:rPr lang="sl-SI" sz="2800" dirty="0"/>
              <a:t>besede, </a:t>
            </a:r>
          </a:p>
          <a:p>
            <a:r>
              <a:rPr lang="sl-SI" sz="2800" dirty="0"/>
              <a:t>s katerimi povemo, </a:t>
            </a:r>
            <a:r>
              <a:rPr lang="sl-SI" sz="2800" dirty="0" smtClean="0"/>
              <a:t>kje </a:t>
            </a:r>
            <a:r>
              <a:rPr lang="sl-SI" sz="2800" dirty="0"/>
              <a:t>kraj leži </a:t>
            </a:r>
            <a:r>
              <a:rPr lang="sl-SI" sz="2800" dirty="0" smtClean="0"/>
              <a:t>(pri, v</a:t>
            </a:r>
            <a:r>
              <a:rPr lang="sl-SI" sz="2800" dirty="0"/>
              <a:t>, na, </a:t>
            </a:r>
            <a:r>
              <a:rPr lang="sl-SI" sz="2800" dirty="0" smtClean="0"/>
              <a:t>pod …).</a:t>
            </a:r>
            <a:endParaRPr lang="sl-SI" sz="2800" dirty="0"/>
          </a:p>
        </p:txBody>
      </p:sp>
      <p:sp>
        <p:nvSpPr>
          <p:cNvPr id="5" name="Pergament 1 4"/>
          <p:cNvSpPr/>
          <p:nvPr/>
        </p:nvSpPr>
        <p:spPr>
          <a:xfrm>
            <a:off x="5004048" y="2132856"/>
            <a:ext cx="3888432" cy="2733600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800" b="1" dirty="0">
                <a:solidFill>
                  <a:srgbClr val="FF0000"/>
                </a:solidFill>
              </a:rPr>
              <a:t>Š</a:t>
            </a:r>
            <a:r>
              <a:rPr lang="sl-SI" sz="2800" dirty="0">
                <a:solidFill>
                  <a:schemeClr val="tx1"/>
                </a:solidFill>
              </a:rPr>
              <a:t>empeter pri </a:t>
            </a:r>
            <a:r>
              <a:rPr lang="sl-SI" sz="2800" b="1" dirty="0">
                <a:solidFill>
                  <a:srgbClr val="FF0000"/>
                </a:solidFill>
              </a:rPr>
              <a:t>G</a:t>
            </a:r>
            <a:r>
              <a:rPr lang="sl-SI" sz="2800" dirty="0">
                <a:solidFill>
                  <a:schemeClr val="tx1"/>
                </a:solidFill>
              </a:rPr>
              <a:t>orici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Č</a:t>
            </a:r>
            <a:r>
              <a:rPr lang="sl-SI" sz="2800" dirty="0" smtClean="0">
                <a:solidFill>
                  <a:schemeClr val="tx1"/>
                </a:solidFill>
              </a:rPr>
              <a:t>ešnjice </a:t>
            </a:r>
            <a:r>
              <a:rPr lang="sl-SI" sz="2800" dirty="0">
                <a:solidFill>
                  <a:schemeClr val="tx1"/>
                </a:solidFill>
              </a:rPr>
              <a:t>v </a:t>
            </a:r>
            <a:r>
              <a:rPr lang="sl-SI" sz="2800" b="1" dirty="0">
                <a:solidFill>
                  <a:srgbClr val="FF0000"/>
                </a:solidFill>
              </a:rPr>
              <a:t>T</a:t>
            </a:r>
            <a:r>
              <a:rPr lang="sl-SI" sz="2800" dirty="0">
                <a:solidFill>
                  <a:schemeClr val="tx1"/>
                </a:solidFill>
              </a:rPr>
              <a:t>uhinju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M</a:t>
            </a:r>
            <a:r>
              <a:rPr lang="sl-SI" sz="2800" dirty="0">
                <a:solidFill>
                  <a:schemeClr val="tx1"/>
                </a:solidFill>
              </a:rPr>
              <a:t>ost na </a:t>
            </a:r>
            <a:r>
              <a:rPr lang="sl-SI" sz="2800" b="1" dirty="0">
                <a:solidFill>
                  <a:srgbClr val="FF0000"/>
                </a:solidFill>
              </a:rPr>
              <a:t>S</a:t>
            </a:r>
            <a:r>
              <a:rPr lang="sl-SI" sz="2800" dirty="0">
                <a:solidFill>
                  <a:schemeClr val="tx1"/>
                </a:solidFill>
              </a:rPr>
              <a:t>oči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L</a:t>
            </a:r>
            <a:r>
              <a:rPr lang="sl-SI" sz="2800" dirty="0" smtClean="0">
                <a:solidFill>
                  <a:schemeClr val="tx1"/>
                </a:solidFill>
              </a:rPr>
              <a:t>og </a:t>
            </a:r>
            <a:r>
              <a:rPr lang="sl-SI" sz="2800" dirty="0">
                <a:solidFill>
                  <a:schemeClr val="tx1"/>
                </a:solidFill>
              </a:rPr>
              <a:t>pod </a:t>
            </a:r>
            <a:r>
              <a:rPr lang="sl-SI" sz="2800" b="1" dirty="0">
                <a:solidFill>
                  <a:srgbClr val="FF0000"/>
                </a:solidFill>
              </a:rPr>
              <a:t>M</a:t>
            </a:r>
            <a:r>
              <a:rPr lang="sl-SI" sz="2800" dirty="0">
                <a:solidFill>
                  <a:schemeClr val="tx1"/>
                </a:solidFill>
              </a:rPr>
              <a:t>angartom</a:t>
            </a:r>
          </a:p>
        </p:txBody>
      </p:sp>
    </p:spTree>
    <p:extLst>
      <p:ext uri="{BB962C8B-B14F-4D97-AF65-F5344CB8AC3E}">
        <p14:creationId xmlns:p14="http://schemas.microsoft.com/office/powerpoint/2010/main" val="8351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403648" y="900365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2800" b="1" dirty="0" smtClean="0">
              <a:solidFill>
                <a:srgbClr val="FF0000"/>
              </a:solidFill>
            </a:endParaRPr>
          </a:p>
          <a:p>
            <a:pPr algn="ctr"/>
            <a:endParaRPr lang="sl-SI" sz="2800" b="1" dirty="0">
              <a:solidFill>
                <a:srgbClr val="FF0000"/>
              </a:solidFill>
            </a:endParaRP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VEČBESEDNA ZEMLJEPISNA LASTNA IMENA </a:t>
            </a:r>
          </a:p>
          <a:p>
            <a:endParaRPr lang="sl-SI" sz="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15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660747" y="33265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Zapiši v zvezek:</a:t>
            </a:r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63216" y="1432113"/>
            <a:ext cx="81937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 smtClean="0"/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Vsako </a:t>
            </a:r>
            <a:r>
              <a:rPr lang="sl-SI" sz="2800" dirty="0"/>
              <a:t>zemljepisno lastno ime se začne z veliko začetnico (enobesedno in večbesedno).</a:t>
            </a:r>
          </a:p>
          <a:p>
            <a:endParaRPr lang="sl-SI" sz="2800" dirty="0"/>
          </a:p>
          <a:p>
            <a:r>
              <a:rPr lang="sl-SI" sz="2800" dirty="0"/>
              <a:t>Če je v imenu več besed, pišemo „</a:t>
            </a:r>
            <a:r>
              <a:rPr lang="sl-SI" sz="2800" dirty="0" err="1"/>
              <a:t>neprve</a:t>
            </a:r>
            <a:r>
              <a:rPr lang="sl-SI" sz="2800" dirty="0"/>
              <a:t>“ besede po določenih pravilih. 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1298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583</Words>
  <Application>Microsoft Office PowerPoint</Application>
  <PresentationFormat>Diaprojekcija na zaslonu (4:3)</PresentationFormat>
  <Paragraphs>125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Barbara</cp:lastModifiedBy>
  <cp:revision>91</cp:revision>
  <dcterms:created xsi:type="dcterms:W3CDTF">2020-04-10T14:32:54Z</dcterms:created>
  <dcterms:modified xsi:type="dcterms:W3CDTF">2020-05-01T11:48:52Z</dcterms:modified>
</cp:coreProperties>
</file>