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2" r:id="rId2"/>
    <p:sldId id="263" r:id="rId3"/>
    <p:sldId id="257" r:id="rId4"/>
    <p:sldId id="258" r:id="rId5"/>
    <p:sldId id="259" r:id="rId6"/>
    <p:sldId id="261" r:id="rId7"/>
    <p:sldId id="273" r:id="rId8"/>
    <p:sldId id="272" r:id="rId9"/>
    <p:sldId id="276" r:id="rId10"/>
    <p:sldId id="277" r:id="rId11"/>
    <p:sldId id="278" r:id="rId12"/>
    <p:sldId id="271" r:id="rId13"/>
    <p:sldId id="267" r:id="rId14"/>
  </p:sldIdLst>
  <p:sldSz cx="9144000" cy="6858000" type="screen4x3"/>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6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rednji slo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Brez sloga, mreža tabele">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9" name="Naslov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sl-SI" smtClean="0"/>
              <a:t>Kliknite, če želite urediti slog naslova matrice</a:t>
            </a:r>
            <a:endParaRPr kumimoji="0" lang="en-US"/>
          </a:p>
        </p:txBody>
      </p:sp>
      <p:sp>
        <p:nvSpPr>
          <p:cNvPr id="17" name="Podnaslov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sl-SI" smtClean="0"/>
              <a:t>Kliknite, če želite urediti slog podnaslova matrice</a:t>
            </a:r>
            <a:endParaRPr kumimoji="0" lang="en-US"/>
          </a:p>
        </p:txBody>
      </p:sp>
      <p:sp>
        <p:nvSpPr>
          <p:cNvPr id="30" name="Ograda datuma 29"/>
          <p:cNvSpPr>
            <a:spLocks noGrp="1"/>
          </p:cNvSpPr>
          <p:nvPr>
            <p:ph type="dt" sz="half" idx="10"/>
          </p:nvPr>
        </p:nvSpPr>
        <p:spPr/>
        <p:txBody>
          <a:bodyPr/>
          <a:lstStyle/>
          <a:p>
            <a:fld id="{7BC23402-9158-4E6E-A5C2-BA7597D72B37}" type="datetimeFigureOut">
              <a:rPr lang="sl-SI" smtClean="0"/>
              <a:pPr/>
              <a:t>21.3.2020</a:t>
            </a:fld>
            <a:endParaRPr lang="sl-SI"/>
          </a:p>
        </p:txBody>
      </p:sp>
      <p:sp>
        <p:nvSpPr>
          <p:cNvPr id="19" name="Ograda noge 18"/>
          <p:cNvSpPr>
            <a:spLocks noGrp="1"/>
          </p:cNvSpPr>
          <p:nvPr>
            <p:ph type="ftr" sz="quarter" idx="11"/>
          </p:nvPr>
        </p:nvSpPr>
        <p:spPr/>
        <p:txBody>
          <a:bodyPr/>
          <a:lstStyle/>
          <a:p>
            <a:endParaRPr lang="sl-SI"/>
          </a:p>
        </p:txBody>
      </p:sp>
      <p:sp>
        <p:nvSpPr>
          <p:cNvPr id="27" name="Ograda številke diapozitiva 26"/>
          <p:cNvSpPr>
            <a:spLocks noGrp="1"/>
          </p:cNvSpPr>
          <p:nvPr>
            <p:ph type="sldNum" sz="quarter" idx="12"/>
          </p:nvPr>
        </p:nvSpPr>
        <p:spPr/>
        <p:txBody>
          <a:bodyPr/>
          <a:lstStyle/>
          <a:p>
            <a:fld id="{041DD947-9B6E-4AA6-B242-9FA76075DFD3}" type="slidenum">
              <a:rPr lang="sl-SI" smtClean="0"/>
              <a:pPr/>
              <a:t>‹#›</a:t>
            </a:fld>
            <a:endParaRPr lang="sl-S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sl-SI" smtClean="0"/>
              <a:t>Kliknite, če želite urediti slog naslova matrice</a:t>
            </a:r>
            <a:endParaRPr kumimoji="0" lang="en-US"/>
          </a:p>
        </p:txBody>
      </p:sp>
      <p:sp>
        <p:nvSpPr>
          <p:cNvPr id="3" name="Ograda navpičnega besedila 2"/>
          <p:cNvSpPr>
            <a:spLocks noGrp="1"/>
          </p:cNvSpPr>
          <p:nvPr>
            <p:ph type="body" orient="vert" idx="1"/>
          </p:nvPr>
        </p:nvSpPr>
        <p:spPr/>
        <p:txBody>
          <a:bodyPr vert="eaVer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datuma 3"/>
          <p:cNvSpPr>
            <a:spLocks noGrp="1"/>
          </p:cNvSpPr>
          <p:nvPr>
            <p:ph type="dt" sz="half" idx="10"/>
          </p:nvPr>
        </p:nvSpPr>
        <p:spPr/>
        <p:txBody>
          <a:bodyPr/>
          <a:lstStyle/>
          <a:p>
            <a:fld id="{7BC23402-9158-4E6E-A5C2-BA7597D72B37}" type="datetimeFigureOut">
              <a:rPr lang="sl-SI" smtClean="0"/>
              <a:pPr/>
              <a:t>21.3.2020</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041DD947-9B6E-4AA6-B242-9FA76075DFD3}" type="slidenum">
              <a:rPr lang="sl-SI" smtClean="0"/>
              <a:pPr/>
              <a:t>‹#›</a:t>
            </a:fld>
            <a:endParaRPr lang="sl-S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914401"/>
            <a:ext cx="2057400" cy="5211763"/>
          </a:xfrm>
        </p:spPr>
        <p:txBody>
          <a:bodyPr vert="eaVert"/>
          <a:lstStyle/>
          <a:p>
            <a:r>
              <a:rPr kumimoji="0" lang="sl-SI" smtClean="0"/>
              <a:t>Kliknite, če želite urediti slog naslova matrice</a:t>
            </a:r>
            <a:endParaRPr kumimoji="0" lang="en-US"/>
          </a:p>
        </p:txBody>
      </p:sp>
      <p:sp>
        <p:nvSpPr>
          <p:cNvPr id="3" name="Ograda navpičnega besedila 2"/>
          <p:cNvSpPr>
            <a:spLocks noGrp="1"/>
          </p:cNvSpPr>
          <p:nvPr>
            <p:ph type="body" orient="vert" idx="1"/>
          </p:nvPr>
        </p:nvSpPr>
        <p:spPr>
          <a:xfrm>
            <a:off x="457200" y="914401"/>
            <a:ext cx="6019800" cy="5211763"/>
          </a:xfrm>
        </p:spPr>
        <p:txBody>
          <a:bodyPr vert="eaVer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datuma 3"/>
          <p:cNvSpPr>
            <a:spLocks noGrp="1"/>
          </p:cNvSpPr>
          <p:nvPr>
            <p:ph type="dt" sz="half" idx="10"/>
          </p:nvPr>
        </p:nvSpPr>
        <p:spPr/>
        <p:txBody>
          <a:bodyPr/>
          <a:lstStyle/>
          <a:p>
            <a:fld id="{7BC23402-9158-4E6E-A5C2-BA7597D72B37}" type="datetimeFigureOut">
              <a:rPr lang="sl-SI" smtClean="0"/>
              <a:pPr/>
              <a:t>21.3.2020</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041DD947-9B6E-4AA6-B242-9FA76075DFD3}" type="slidenum">
              <a:rPr lang="sl-SI" smtClean="0"/>
              <a:pPr/>
              <a:t>‹#›</a:t>
            </a:fld>
            <a:endParaRPr lang="sl-S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sl-SI" smtClean="0"/>
              <a:t>Kliknite, če želite urediti slog naslova matrice</a:t>
            </a:r>
            <a:endParaRPr kumimoji="0" lang="en-US"/>
          </a:p>
        </p:txBody>
      </p:sp>
      <p:sp>
        <p:nvSpPr>
          <p:cNvPr id="3" name="Ograda vsebine 2"/>
          <p:cNvSpPr>
            <a:spLocks noGrp="1"/>
          </p:cNvSpPr>
          <p:nvPr>
            <p:ph idx="1"/>
          </p:nvPr>
        </p:nvSpPr>
        <p:spPr/>
        <p:txBody>
          <a:bodyPr/>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datuma 3"/>
          <p:cNvSpPr>
            <a:spLocks noGrp="1"/>
          </p:cNvSpPr>
          <p:nvPr>
            <p:ph type="dt" sz="half" idx="10"/>
          </p:nvPr>
        </p:nvSpPr>
        <p:spPr/>
        <p:txBody>
          <a:bodyPr/>
          <a:lstStyle/>
          <a:p>
            <a:fld id="{7BC23402-9158-4E6E-A5C2-BA7597D72B37}" type="datetimeFigureOut">
              <a:rPr lang="sl-SI" smtClean="0"/>
              <a:pPr/>
              <a:t>21.3.2020</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041DD947-9B6E-4AA6-B242-9FA76075DFD3}" type="slidenum">
              <a:rPr lang="sl-SI" smtClean="0"/>
              <a:pPr/>
              <a:t>‹#›</a:t>
            </a:fld>
            <a:endParaRPr lang="sl-S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sl-SI" smtClean="0"/>
              <a:t>Kliknite, če želite urediti slog naslova matrice</a:t>
            </a:r>
            <a:endParaRPr kumimoji="0" lang="en-US"/>
          </a:p>
        </p:txBody>
      </p:sp>
      <p:sp>
        <p:nvSpPr>
          <p:cNvPr id="3" name="Ograda besedila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sl-SI" smtClean="0"/>
              <a:t>Kliknite, če želite urediti sloge besedila matrice</a:t>
            </a:r>
          </a:p>
        </p:txBody>
      </p:sp>
      <p:sp>
        <p:nvSpPr>
          <p:cNvPr id="4" name="Ograda datuma 3"/>
          <p:cNvSpPr>
            <a:spLocks noGrp="1"/>
          </p:cNvSpPr>
          <p:nvPr>
            <p:ph type="dt" sz="half" idx="10"/>
          </p:nvPr>
        </p:nvSpPr>
        <p:spPr/>
        <p:txBody>
          <a:bodyPr/>
          <a:lstStyle/>
          <a:p>
            <a:fld id="{7BC23402-9158-4E6E-A5C2-BA7597D72B37}" type="datetimeFigureOut">
              <a:rPr lang="sl-SI" smtClean="0"/>
              <a:pPr/>
              <a:t>21.3.2020</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041DD947-9B6E-4AA6-B242-9FA76075DFD3}" type="slidenum">
              <a:rPr lang="sl-SI" smtClean="0"/>
              <a:pPr/>
              <a:t>‹#›</a:t>
            </a:fld>
            <a:endParaRPr lang="sl-SI"/>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a:xfrm>
            <a:off x="457200" y="704088"/>
            <a:ext cx="8229600" cy="1143000"/>
          </a:xfrm>
        </p:spPr>
        <p:txBody>
          <a:bodyPr/>
          <a:lstStyle/>
          <a:p>
            <a:r>
              <a:rPr kumimoji="0" lang="sl-SI" smtClean="0"/>
              <a:t>Kliknite, če želite urediti slog naslova matrice</a:t>
            </a:r>
            <a:endParaRPr kumimoji="0" lang="en-US"/>
          </a:p>
        </p:txBody>
      </p:sp>
      <p:sp>
        <p:nvSpPr>
          <p:cNvPr id="3" name="Ograda vsebine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vsebine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5" name="Ograda datuma 4"/>
          <p:cNvSpPr>
            <a:spLocks noGrp="1"/>
          </p:cNvSpPr>
          <p:nvPr>
            <p:ph type="dt" sz="half" idx="10"/>
          </p:nvPr>
        </p:nvSpPr>
        <p:spPr/>
        <p:txBody>
          <a:bodyPr/>
          <a:lstStyle/>
          <a:p>
            <a:fld id="{7BC23402-9158-4E6E-A5C2-BA7597D72B37}" type="datetimeFigureOut">
              <a:rPr lang="sl-SI" smtClean="0"/>
              <a:pPr/>
              <a:t>21.3.2020</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041DD947-9B6E-4AA6-B242-9FA76075DFD3}" type="slidenum">
              <a:rPr lang="sl-SI" smtClean="0"/>
              <a:pPr/>
              <a:t>‹#›</a:t>
            </a:fld>
            <a:endParaRPr lang="sl-S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457200" y="704088"/>
            <a:ext cx="8229600" cy="1143000"/>
          </a:xfrm>
        </p:spPr>
        <p:txBody>
          <a:bodyPr tIns="45720" anchor="b"/>
          <a:lstStyle>
            <a:lvl1pPr>
              <a:defRPr/>
            </a:lvl1pPr>
          </a:lstStyle>
          <a:p>
            <a:r>
              <a:rPr kumimoji="0" lang="sl-SI" smtClean="0"/>
              <a:t>Kliknite, če želite urediti slog naslova matrice</a:t>
            </a:r>
            <a:endParaRPr kumimoji="0" lang="en-US"/>
          </a:p>
        </p:txBody>
      </p:sp>
      <p:sp>
        <p:nvSpPr>
          <p:cNvPr id="3" name="Ograda besedila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sl-SI" smtClean="0"/>
              <a:t>Kliknite, če želite urediti sloge besedila matrice</a:t>
            </a:r>
          </a:p>
        </p:txBody>
      </p:sp>
      <p:sp>
        <p:nvSpPr>
          <p:cNvPr id="4" name="Ograda besedila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sl-SI" smtClean="0"/>
              <a:t>Kliknite, če želite urediti sloge besedila matrice</a:t>
            </a:r>
          </a:p>
        </p:txBody>
      </p:sp>
      <p:sp>
        <p:nvSpPr>
          <p:cNvPr id="5" name="Ograda vsebine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6" name="Ograda vsebine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7" name="Ograda datuma 6"/>
          <p:cNvSpPr>
            <a:spLocks noGrp="1"/>
          </p:cNvSpPr>
          <p:nvPr>
            <p:ph type="dt" sz="half" idx="10"/>
          </p:nvPr>
        </p:nvSpPr>
        <p:spPr/>
        <p:txBody>
          <a:bodyPr/>
          <a:lstStyle/>
          <a:p>
            <a:fld id="{7BC23402-9158-4E6E-A5C2-BA7597D72B37}" type="datetimeFigureOut">
              <a:rPr lang="sl-SI" smtClean="0"/>
              <a:pPr/>
              <a:t>21.3.2020</a:t>
            </a:fld>
            <a:endParaRPr lang="sl-SI"/>
          </a:p>
        </p:txBody>
      </p:sp>
      <p:sp>
        <p:nvSpPr>
          <p:cNvPr id="8" name="Ograda noge 7"/>
          <p:cNvSpPr>
            <a:spLocks noGrp="1"/>
          </p:cNvSpPr>
          <p:nvPr>
            <p:ph type="ftr" sz="quarter" idx="11"/>
          </p:nvPr>
        </p:nvSpPr>
        <p:spPr/>
        <p:txBody>
          <a:bodyPr/>
          <a:lstStyle/>
          <a:p>
            <a:endParaRPr lang="sl-SI"/>
          </a:p>
        </p:txBody>
      </p:sp>
      <p:sp>
        <p:nvSpPr>
          <p:cNvPr id="9" name="Ograda številke diapozitiva 8"/>
          <p:cNvSpPr>
            <a:spLocks noGrp="1"/>
          </p:cNvSpPr>
          <p:nvPr>
            <p:ph type="sldNum" sz="quarter" idx="12"/>
          </p:nvPr>
        </p:nvSpPr>
        <p:spPr/>
        <p:txBody>
          <a:bodyPr/>
          <a:lstStyle/>
          <a:p>
            <a:fld id="{041DD947-9B6E-4AA6-B242-9FA76075DFD3}" type="slidenum">
              <a:rPr lang="sl-SI" smtClean="0"/>
              <a:pPr/>
              <a:t>‹#›</a:t>
            </a:fld>
            <a:endParaRPr lang="sl-S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sl-SI" smtClean="0"/>
              <a:t>Kliknite, če želite urediti slog naslova matrice</a:t>
            </a:r>
            <a:endParaRPr kumimoji="0" lang="en-US"/>
          </a:p>
        </p:txBody>
      </p:sp>
      <p:sp>
        <p:nvSpPr>
          <p:cNvPr id="3" name="Ograda datuma 2"/>
          <p:cNvSpPr>
            <a:spLocks noGrp="1"/>
          </p:cNvSpPr>
          <p:nvPr>
            <p:ph type="dt" sz="half" idx="10"/>
          </p:nvPr>
        </p:nvSpPr>
        <p:spPr/>
        <p:txBody>
          <a:bodyPr/>
          <a:lstStyle/>
          <a:p>
            <a:fld id="{7BC23402-9158-4E6E-A5C2-BA7597D72B37}" type="datetimeFigureOut">
              <a:rPr lang="sl-SI" smtClean="0"/>
              <a:pPr/>
              <a:t>21.3.2020</a:t>
            </a:fld>
            <a:endParaRPr lang="sl-SI"/>
          </a:p>
        </p:txBody>
      </p:sp>
      <p:sp>
        <p:nvSpPr>
          <p:cNvPr id="4" name="Ograda noge 3"/>
          <p:cNvSpPr>
            <a:spLocks noGrp="1"/>
          </p:cNvSpPr>
          <p:nvPr>
            <p:ph type="ftr" sz="quarter" idx="11"/>
          </p:nvPr>
        </p:nvSpPr>
        <p:spPr/>
        <p:txBody>
          <a:bodyPr/>
          <a:lstStyle/>
          <a:p>
            <a:endParaRPr lang="sl-SI"/>
          </a:p>
        </p:txBody>
      </p:sp>
      <p:sp>
        <p:nvSpPr>
          <p:cNvPr id="5" name="Ograda številke diapozitiva 4"/>
          <p:cNvSpPr>
            <a:spLocks noGrp="1"/>
          </p:cNvSpPr>
          <p:nvPr>
            <p:ph type="sldNum" sz="quarter" idx="12"/>
          </p:nvPr>
        </p:nvSpPr>
        <p:spPr/>
        <p:txBody>
          <a:bodyPr/>
          <a:lstStyle/>
          <a:p>
            <a:fld id="{041DD947-9B6E-4AA6-B242-9FA76075DFD3}" type="slidenum">
              <a:rPr lang="sl-SI" smtClean="0"/>
              <a:pPr/>
              <a:t>‹#›</a:t>
            </a:fld>
            <a:endParaRPr lang="sl-S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1"/>
          <p:cNvSpPr>
            <a:spLocks noGrp="1"/>
          </p:cNvSpPr>
          <p:nvPr>
            <p:ph type="dt" sz="half" idx="10"/>
          </p:nvPr>
        </p:nvSpPr>
        <p:spPr/>
        <p:txBody>
          <a:bodyPr/>
          <a:lstStyle/>
          <a:p>
            <a:fld id="{7BC23402-9158-4E6E-A5C2-BA7597D72B37}" type="datetimeFigureOut">
              <a:rPr lang="sl-SI" smtClean="0"/>
              <a:pPr/>
              <a:t>21.3.2020</a:t>
            </a:fld>
            <a:endParaRPr lang="sl-SI"/>
          </a:p>
        </p:txBody>
      </p:sp>
      <p:sp>
        <p:nvSpPr>
          <p:cNvPr id="3" name="Ograda noge 2"/>
          <p:cNvSpPr>
            <a:spLocks noGrp="1"/>
          </p:cNvSpPr>
          <p:nvPr>
            <p:ph type="ftr" sz="quarter" idx="11"/>
          </p:nvPr>
        </p:nvSpPr>
        <p:spPr/>
        <p:txBody>
          <a:bodyPr/>
          <a:lstStyle/>
          <a:p>
            <a:endParaRPr lang="sl-SI"/>
          </a:p>
        </p:txBody>
      </p:sp>
      <p:sp>
        <p:nvSpPr>
          <p:cNvPr id="4" name="Ograda številke diapozitiva 3"/>
          <p:cNvSpPr>
            <a:spLocks noGrp="1"/>
          </p:cNvSpPr>
          <p:nvPr>
            <p:ph type="sldNum" sz="quarter" idx="12"/>
          </p:nvPr>
        </p:nvSpPr>
        <p:spPr/>
        <p:txBody>
          <a:bodyPr/>
          <a:lstStyle/>
          <a:p>
            <a:fld id="{041DD947-9B6E-4AA6-B242-9FA76075DFD3}" type="slidenum">
              <a:rPr lang="sl-SI" smtClean="0"/>
              <a:pPr/>
              <a:t>‹#›</a:t>
            </a:fld>
            <a:endParaRPr lang="sl-S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sl-SI" smtClean="0"/>
              <a:t>Kliknite, če želite urediti slog naslova matrice</a:t>
            </a:r>
            <a:endParaRPr kumimoji="0" lang="en-US"/>
          </a:p>
        </p:txBody>
      </p:sp>
      <p:sp>
        <p:nvSpPr>
          <p:cNvPr id="3" name="Ograda besedila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sl-SI" smtClean="0"/>
              <a:t>Kliknite, če želite urediti sloge besedila matrice</a:t>
            </a:r>
          </a:p>
        </p:txBody>
      </p:sp>
      <p:sp>
        <p:nvSpPr>
          <p:cNvPr id="4" name="Ograda vsebine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5" name="Ograda datuma 4"/>
          <p:cNvSpPr>
            <a:spLocks noGrp="1"/>
          </p:cNvSpPr>
          <p:nvPr>
            <p:ph type="dt" sz="half" idx="10"/>
          </p:nvPr>
        </p:nvSpPr>
        <p:spPr/>
        <p:txBody>
          <a:bodyPr/>
          <a:lstStyle/>
          <a:p>
            <a:fld id="{7BC23402-9158-4E6E-A5C2-BA7597D72B37}" type="datetimeFigureOut">
              <a:rPr lang="sl-SI" smtClean="0"/>
              <a:pPr/>
              <a:t>21.3.2020</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041DD947-9B6E-4AA6-B242-9FA76075DFD3}" type="slidenum">
              <a:rPr lang="sl-SI" smtClean="0"/>
              <a:pPr/>
              <a:t>‹#›</a:t>
            </a:fld>
            <a:endParaRPr lang="sl-S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Naslov in slika">
    <p:spTree>
      <p:nvGrpSpPr>
        <p:cNvPr id="1" name=""/>
        <p:cNvGrpSpPr/>
        <p:nvPr/>
      </p:nvGrpSpPr>
      <p:grpSpPr>
        <a:xfrm>
          <a:off x="0" y="0"/>
          <a:ext cx="0" cy="0"/>
          <a:chOff x="0" y="0"/>
          <a:chExt cx="0" cy="0"/>
        </a:xfrm>
      </p:grpSpPr>
      <p:sp>
        <p:nvSpPr>
          <p:cNvPr id="9" name="Odreži in zaokroži en kot pravokotnika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Pravokotni trikotnik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Naslov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sl-SI" smtClean="0"/>
              <a:t>Kliknite, če želite urediti slog naslova matrice</a:t>
            </a:r>
            <a:endParaRPr kumimoji="0" lang="en-US"/>
          </a:p>
        </p:txBody>
      </p:sp>
      <p:sp>
        <p:nvSpPr>
          <p:cNvPr id="4" name="Ograda besedila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sl-SI" smtClean="0"/>
              <a:t>Kliknite, če želite urediti sloge besedila matrice</a:t>
            </a:r>
          </a:p>
        </p:txBody>
      </p:sp>
      <p:sp>
        <p:nvSpPr>
          <p:cNvPr id="5" name="Ograda datuma 4"/>
          <p:cNvSpPr>
            <a:spLocks noGrp="1"/>
          </p:cNvSpPr>
          <p:nvPr>
            <p:ph type="dt" sz="half" idx="10"/>
          </p:nvPr>
        </p:nvSpPr>
        <p:spPr/>
        <p:txBody>
          <a:bodyPr/>
          <a:lstStyle/>
          <a:p>
            <a:fld id="{7BC23402-9158-4E6E-A5C2-BA7597D72B37}" type="datetimeFigureOut">
              <a:rPr lang="sl-SI" smtClean="0"/>
              <a:pPr/>
              <a:t>21.3.2020</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a:xfrm>
            <a:off x="8077200" y="6356350"/>
            <a:ext cx="609600" cy="365125"/>
          </a:xfrm>
        </p:spPr>
        <p:txBody>
          <a:bodyPr/>
          <a:lstStyle/>
          <a:p>
            <a:fld id="{041DD947-9B6E-4AA6-B242-9FA76075DFD3}" type="slidenum">
              <a:rPr lang="sl-SI" smtClean="0"/>
              <a:pPr/>
              <a:t>‹#›</a:t>
            </a:fld>
            <a:endParaRPr lang="sl-SI"/>
          </a:p>
        </p:txBody>
      </p:sp>
      <p:sp>
        <p:nvSpPr>
          <p:cNvPr id="3" name="Ograda slik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sl-SI" smtClean="0"/>
              <a:t>Kliknite ikono, če želite dodati sliko</a:t>
            </a:r>
            <a:endParaRPr kumimoji="0" lang="en-US" dirty="0"/>
          </a:p>
        </p:txBody>
      </p:sp>
      <p:sp>
        <p:nvSpPr>
          <p:cNvPr id="10" name="Prostoročno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Prostoročno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Prostoročno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Prostoročno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Ograda naslova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sl-SI" smtClean="0"/>
              <a:t>Kliknite, če želite urediti slog naslova matrice</a:t>
            </a:r>
            <a:endParaRPr kumimoji="0" lang="en-US"/>
          </a:p>
        </p:txBody>
      </p:sp>
      <p:sp>
        <p:nvSpPr>
          <p:cNvPr id="30" name="Ograda besedila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sl-SI" smtClean="0"/>
              <a:t>Kliknite, če želite urediti sloge besedila matrice</a:t>
            </a:r>
          </a:p>
          <a:p>
            <a:pPr lvl="1" eaLnBrk="1" latinLnBrk="0" hangingPunct="1"/>
            <a:r>
              <a:rPr kumimoji="0" lang="sl-SI" smtClean="0"/>
              <a:t>Druga raven</a:t>
            </a:r>
          </a:p>
          <a:p>
            <a:pPr lvl="2" eaLnBrk="1" latinLnBrk="0" hangingPunct="1"/>
            <a:r>
              <a:rPr kumimoji="0" lang="sl-SI" smtClean="0"/>
              <a:t>Tretja raven</a:t>
            </a:r>
          </a:p>
          <a:p>
            <a:pPr lvl="3" eaLnBrk="1" latinLnBrk="0" hangingPunct="1"/>
            <a:r>
              <a:rPr kumimoji="0" lang="sl-SI" smtClean="0"/>
              <a:t>Četrta raven</a:t>
            </a:r>
          </a:p>
          <a:p>
            <a:pPr lvl="4" eaLnBrk="1" latinLnBrk="0" hangingPunct="1"/>
            <a:r>
              <a:rPr kumimoji="0" lang="sl-SI" smtClean="0"/>
              <a:t>Peta raven</a:t>
            </a:r>
            <a:endParaRPr kumimoji="0" lang="en-US"/>
          </a:p>
        </p:txBody>
      </p:sp>
      <p:sp>
        <p:nvSpPr>
          <p:cNvPr id="10" name="Ograda datum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BC23402-9158-4E6E-A5C2-BA7597D72B37}" type="datetimeFigureOut">
              <a:rPr lang="sl-SI" smtClean="0"/>
              <a:pPr/>
              <a:t>21.3.2020</a:t>
            </a:fld>
            <a:endParaRPr lang="sl-SI"/>
          </a:p>
        </p:txBody>
      </p:sp>
      <p:sp>
        <p:nvSpPr>
          <p:cNvPr id="22" name="Ograda no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sl-SI"/>
          </a:p>
        </p:txBody>
      </p:sp>
      <p:sp>
        <p:nvSpPr>
          <p:cNvPr id="18" name="Ograda številke diapozitiva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41DD947-9B6E-4AA6-B242-9FA76075DFD3}" type="slidenum">
              <a:rPr lang="sl-SI" smtClean="0"/>
              <a:pPr/>
              <a:t>‹#›</a:t>
            </a:fld>
            <a:endParaRPr lang="sl-SI"/>
          </a:p>
        </p:txBody>
      </p:sp>
      <p:grpSp>
        <p:nvGrpSpPr>
          <p:cNvPr id="2" name="Skupina 1"/>
          <p:cNvGrpSpPr/>
          <p:nvPr/>
        </p:nvGrpSpPr>
        <p:grpSpPr>
          <a:xfrm>
            <a:off x="-19017" y="202408"/>
            <a:ext cx="9180548" cy="649224"/>
            <a:chOff x="-19045" y="216550"/>
            <a:chExt cx="9180548" cy="649224"/>
          </a:xfrm>
        </p:grpSpPr>
        <p:sp>
          <p:nvSpPr>
            <p:cNvPr id="12" name="Prostoročno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Prostoročno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www.google.si/url?sa=i&amp;url=https://drustvo-dsp.si/pisatelji/slavko-pregl/&amp;psig=AOvVaw3DdNFpZlm88BHgGZ3Ntetv&amp;ust=1584806903406000&amp;source=images&amp;cd=vfe&amp;ved=0CAIQjRxqFwoTCNijvPW3qegCFQAAAAAdAAAAABAD"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www.google.si/url?sa=i&amp;url=https://phicksblog.wordpress.com/2015/08/18/catching-up/clipart-thumbs-up-happy-smiley-emoticon-512x512-8595/&amp;psig=AOvVaw2vjVn4hA3e4vmVhN7VIkMe&amp;ust=1584808517711000&amp;source=images&amp;cd=vfe&amp;ved=0CAIQjRxqFwoTCJiFn_e9qegCFQAAAAAdAAAAABAJ"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si/url?sa=i&amp;url=https://www.nijz.si/sites/www.nijz.si/files/uploaded/igre_osnovnosolci_2017.pdf&amp;psig=AOvVaw28RcTNIxorb2a3K4w84ez8&amp;ust=1584805922007000&amp;source=images&amp;cd=vfe&amp;ved=0CAIQjRxqFwoTCODQyKa0qegCFQAAAAAdAAAAABA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slov 2"/>
          <p:cNvSpPr>
            <a:spLocks noGrp="1"/>
          </p:cNvSpPr>
          <p:nvPr>
            <p:ph type="subTitle" idx="1"/>
          </p:nvPr>
        </p:nvSpPr>
        <p:spPr>
          <a:xfrm>
            <a:off x="533400" y="1071546"/>
            <a:ext cx="7566992" cy="3909590"/>
          </a:xfrm>
          <a:noFill/>
        </p:spPr>
        <p:txBody>
          <a:bodyPr>
            <a:noAutofit/>
          </a:bodyPr>
          <a:lstStyle/>
          <a:p>
            <a:pPr algn="l"/>
            <a:r>
              <a:rPr lang="sl-SI" sz="2800" dirty="0" smtClean="0">
                <a:solidFill>
                  <a:schemeClr val="accent2">
                    <a:lumMod val="50000"/>
                  </a:schemeClr>
                </a:solidFill>
                <a:latin typeface="Calibri" pitchFamily="34" charset="0"/>
              </a:rPr>
              <a:t>Pozdravljeni učenci! </a:t>
            </a:r>
          </a:p>
          <a:p>
            <a:pPr algn="l"/>
            <a:endParaRPr lang="sl-SI" sz="2800" dirty="0" smtClean="0">
              <a:solidFill>
                <a:schemeClr val="accent2">
                  <a:lumMod val="50000"/>
                </a:schemeClr>
              </a:solidFill>
              <a:latin typeface="Calibri" pitchFamily="34" charset="0"/>
            </a:endParaRPr>
          </a:p>
          <a:p>
            <a:pPr algn="l"/>
            <a:r>
              <a:rPr lang="sl-SI" sz="2800" dirty="0">
                <a:solidFill>
                  <a:schemeClr val="accent2">
                    <a:lumMod val="50000"/>
                  </a:schemeClr>
                </a:solidFill>
                <a:latin typeface="+mj-lt"/>
              </a:rPr>
              <a:t>Pred nami je novo književno besedilo. </a:t>
            </a:r>
          </a:p>
          <a:p>
            <a:pPr algn="l"/>
            <a:r>
              <a:rPr lang="sl-SI" sz="2800" dirty="0" smtClean="0">
                <a:solidFill>
                  <a:schemeClr val="accent2">
                    <a:lumMod val="50000"/>
                  </a:schemeClr>
                </a:solidFill>
                <a:latin typeface="+mj-lt"/>
              </a:rPr>
              <a:t/>
            </a:r>
            <a:br>
              <a:rPr lang="sl-SI" sz="2800" dirty="0" smtClean="0">
                <a:solidFill>
                  <a:schemeClr val="accent2">
                    <a:lumMod val="50000"/>
                  </a:schemeClr>
                </a:solidFill>
                <a:latin typeface="+mj-lt"/>
              </a:rPr>
            </a:br>
            <a:r>
              <a:rPr lang="sl-SI" sz="2800" dirty="0" smtClean="0">
                <a:solidFill>
                  <a:schemeClr val="accent2">
                    <a:lumMod val="50000"/>
                  </a:schemeClr>
                </a:solidFill>
                <a:latin typeface="Calibri" pitchFamily="34" charset="0"/>
              </a:rPr>
              <a:t>Tokrat imate vsebine predstavljene v drugačni obliki (</a:t>
            </a:r>
            <a:r>
              <a:rPr lang="sl-SI" sz="2800" dirty="0" err="1" smtClean="0">
                <a:solidFill>
                  <a:schemeClr val="accent2">
                    <a:lumMod val="50000"/>
                  </a:schemeClr>
                </a:solidFill>
                <a:latin typeface="Calibri" pitchFamily="34" charset="0"/>
              </a:rPr>
              <a:t>Power</a:t>
            </a:r>
            <a:r>
              <a:rPr lang="sl-SI" sz="2800" dirty="0" smtClean="0">
                <a:solidFill>
                  <a:schemeClr val="accent2">
                    <a:lumMod val="50000"/>
                  </a:schemeClr>
                </a:solidFill>
                <a:latin typeface="Calibri" pitchFamily="34" charset="0"/>
              </a:rPr>
              <a:t> </a:t>
            </a:r>
            <a:r>
              <a:rPr lang="sl-SI" sz="2800" dirty="0" err="1" smtClean="0">
                <a:solidFill>
                  <a:schemeClr val="accent2">
                    <a:lumMod val="50000"/>
                  </a:schemeClr>
                </a:solidFill>
                <a:latin typeface="Calibri" pitchFamily="34" charset="0"/>
              </a:rPr>
              <a:t>Point</a:t>
            </a:r>
            <a:r>
              <a:rPr lang="sl-SI" sz="2800" dirty="0" smtClean="0">
                <a:solidFill>
                  <a:schemeClr val="accent2">
                    <a:lumMod val="50000"/>
                  </a:schemeClr>
                </a:solidFill>
                <a:latin typeface="Calibri" pitchFamily="34" charset="0"/>
              </a:rPr>
              <a:t>). </a:t>
            </a:r>
            <a:br>
              <a:rPr lang="sl-SI" sz="2800" dirty="0" smtClean="0">
                <a:solidFill>
                  <a:schemeClr val="accent2">
                    <a:lumMod val="50000"/>
                  </a:schemeClr>
                </a:solidFill>
                <a:latin typeface="Calibri" pitchFamily="34" charset="0"/>
              </a:rPr>
            </a:br>
            <a:endParaRPr lang="sl-SI" sz="2800" dirty="0" smtClean="0">
              <a:solidFill>
                <a:schemeClr val="accent2">
                  <a:lumMod val="50000"/>
                </a:schemeClr>
              </a:solidFill>
              <a:latin typeface="Calibri" pitchFamily="34" charset="0"/>
            </a:endParaRPr>
          </a:p>
          <a:p>
            <a:pPr algn="l"/>
            <a:r>
              <a:rPr lang="sl-SI" sz="2800" dirty="0" smtClean="0">
                <a:solidFill>
                  <a:schemeClr val="accent2">
                    <a:lumMod val="50000"/>
                  </a:schemeClr>
                </a:solidFill>
                <a:latin typeface="Calibri" pitchFamily="34" charset="0"/>
              </a:rPr>
              <a:t>Upam</a:t>
            </a:r>
            <a:r>
              <a:rPr lang="sl-SI" sz="2800" dirty="0" smtClean="0">
                <a:solidFill>
                  <a:schemeClr val="accent2">
                    <a:lumMod val="50000"/>
                  </a:schemeClr>
                </a:solidFill>
                <a:latin typeface="Calibri" pitchFamily="34" charset="0"/>
              </a:rPr>
              <a:t>, da se boste znašli</a:t>
            </a:r>
            <a:r>
              <a:rPr lang="sl-SI" sz="2800" dirty="0" smtClean="0">
                <a:solidFill>
                  <a:schemeClr val="accent2">
                    <a:lumMod val="50000"/>
                  </a:schemeClr>
                </a:solidFill>
                <a:latin typeface="Calibri" pitchFamily="34" charset="0"/>
              </a:rPr>
              <a:t>.</a:t>
            </a:r>
          </a:p>
          <a:p>
            <a:pPr algn="l"/>
            <a:endParaRPr lang="sl-SI" sz="2800" dirty="0">
              <a:solidFill>
                <a:schemeClr val="accent2">
                  <a:lumMod val="50000"/>
                </a:schemeClr>
              </a:solidFill>
              <a:latin typeface="Calibri" pitchFamily="34" charset="0"/>
            </a:endParaRPr>
          </a:p>
          <a:p>
            <a:pPr algn="l"/>
            <a:r>
              <a:rPr lang="sl-SI" sz="2800" dirty="0" smtClean="0">
                <a:solidFill>
                  <a:schemeClr val="accent2">
                    <a:lumMod val="50000"/>
                  </a:schemeClr>
                </a:solidFill>
                <a:latin typeface="Calibri" pitchFamily="34" charset="0"/>
              </a:rPr>
              <a:t>						Učiteljica</a:t>
            </a:r>
            <a:endParaRPr lang="sl-SI" sz="2800" dirty="0">
              <a:solidFill>
                <a:schemeClr val="accent2">
                  <a:lumMod val="50000"/>
                </a:schemeClr>
              </a:solidFill>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404664"/>
            <a:ext cx="8229600" cy="6696744"/>
          </a:xfrm>
        </p:spPr>
        <p:txBody>
          <a:bodyPr>
            <a:noAutofit/>
          </a:bodyPr>
          <a:lstStyle/>
          <a:p>
            <a:r>
              <a:rPr lang="sl-SI" sz="2800" dirty="0" smtClean="0">
                <a:solidFill>
                  <a:schemeClr val="accent3">
                    <a:lumMod val="50000"/>
                  </a:schemeClr>
                </a:solidFill>
              </a:rPr>
              <a:t>- Zapiši </a:t>
            </a:r>
            <a:r>
              <a:rPr lang="sl-SI" sz="2800" dirty="0">
                <a:solidFill>
                  <a:schemeClr val="accent3">
                    <a:lumMod val="50000"/>
                  </a:schemeClr>
                </a:solidFill>
              </a:rPr>
              <a:t>v zvezek:</a:t>
            </a:r>
            <a:br>
              <a:rPr lang="sl-SI" sz="2800" dirty="0">
                <a:solidFill>
                  <a:schemeClr val="accent3">
                    <a:lumMod val="50000"/>
                  </a:schemeClr>
                </a:solidFill>
              </a:rPr>
            </a:br>
            <a:r>
              <a:rPr lang="sl-SI" sz="2800" dirty="0" smtClean="0">
                <a:solidFill>
                  <a:schemeClr val="accent3">
                    <a:lumMod val="50000"/>
                  </a:schemeClr>
                </a:solidFill>
              </a:rPr>
              <a:t>                                 </a:t>
            </a:r>
            <a:r>
              <a:rPr lang="sl-SI" sz="2800" b="1" dirty="0" smtClean="0">
                <a:solidFill>
                  <a:srgbClr val="FF0000"/>
                </a:solidFill>
              </a:rPr>
              <a:t>POMLADNA </a:t>
            </a:r>
            <a:r>
              <a:rPr lang="sl-SI" sz="2800" b="1" dirty="0">
                <a:solidFill>
                  <a:srgbClr val="FF0000"/>
                </a:solidFill>
              </a:rPr>
              <a:t>TIŠČANJA</a:t>
            </a:r>
            <a:r>
              <a:rPr lang="sl-SI" sz="2800" dirty="0">
                <a:solidFill>
                  <a:srgbClr val="FF0000"/>
                </a:solidFill>
              </a:rPr>
              <a:t/>
            </a:r>
            <a:br>
              <a:rPr lang="sl-SI" sz="2800" dirty="0">
                <a:solidFill>
                  <a:srgbClr val="FF0000"/>
                </a:solidFill>
              </a:rPr>
            </a:br>
            <a:r>
              <a:rPr lang="sl-SI" sz="2800" dirty="0" smtClean="0">
                <a:solidFill>
                  <a:srgbClr val="FF0000"/>
                </a:solidFill>
              </a:rPr>
              <a:t>                          </a:t>
            </a:r>
            <a:r>
              <a:rPr lang="sl-SI" sz="2800" dirty="0" smtClean="0"/>
              <a:t>Slavko </a:t>
            </a:r>
            <a:r>
              <a:rPr lang="sl-SI" sz="2800" dirty="0"/>
              <a:t>Pregl (berilo, str. 74, 75)</a:t>
            </a:r>
            <a:br>
              <a:rPr lang="sl-SI" sz="2800" dirty="0"/>
            </a:br>
            <a:r>
              <a:rPr lang="sl-SI" sz="2800" dirty="0" smtClean="0"/>
              <a:t/>
            </a:r>
            <a:br>
              <a:rPr lang="sl-SI" sz="2800" dirty="0" smtClean="0"/>
            </a:br>
            <a:r>
              <a:rPr lang="sl-SI" sz="2800" dirty="0" smtClean="0"/>
              <a:t>Besedilo je realistična pripoved.</a:t>
            </a:r>
            <a:br>
              <a:rPr lang="sl-SI" sz="2800" dirty="0" smtClean="0"/>
            </a:br>
            <a:r>
              <a:rPr lang="sl-SI" sz="2800" dirty="0" smtClean="0"/>
              <a:t/>
            </a:r>
            <a:br>
              <a:rPr lang="sl-SI" sz="2800" dirty="0" smtClean="0"/>
            </a:br>
            <a:r>
              <a:rPr lang="sl-SI" sz="2800" dirty="0" smtClean="0"/>
              <a:t>1</a:t>
            </a:r>
            <a:r>
              <a:rPr lang="sl-SI" sz="2800" dirty="0"/>
              <a:t>. </a:t>
            </a:r>
            <a:r>
              <a:rPr lang="sl-SI" sz="2800" dirty="0" smtClean="0"/>
              <a:t>Določi:</a:t>
            </a:r>
            <a:br>
              <a:rPr lang="sl-SI" sz="2800" dirty="0" smtClean="0"/>
            </a:br>
            <a:r>
              <a:rPr lang="sl-SI" sz="2800" dirty="0" smtClean="0"/>
              <a:t>- Dogajalni </a:t>
            </a:r>
            <a:r>
              <a:rPr lang="sl-SI" sz="2800" dirty="0"/>
              <a:t>čas: </a:t>
            </a:r>
            <a:br>
              <a:rPr lang="sl-SI" sz="2800" dirty="0"/>
            </a:br>
            <a:r>
              <a:rPr lang="sl-SI" sz="2800" dirty="0" smtClean="0"/>
              <a:t>- Književne </a:t>
            </a:r>
            <a:r>
              <a:rPr lang="sl-SI" sz="2800" dirty="0"/>
              <a:t>osebe</a:t>
            </a:r>
            <a:r>
              <a:rPr lang="sl-SI" sz="2800" dirty="0" smtClean="0"/>
              <a:t>:</a:t>
            </a:r>
            <a:br>
              <a:rPr lang="sl-SI" sz="2800" dirty="0" smtClean="0"/>
            </a:br>
            <a:r>
              <a:rPr lang="sl-SI" sz="2800" dirty="0"/>
              <a:t/>
            </a:r>
            <a:br>
              <a:rPr lang="sl-SI" sz="2800" dirty="0"/>
            </a:br>
            <a:r>
              <a:rPr lang="sl-SI" sz="2800" dirty="0" smtClean="0"/>
              <a:t>2. </a:t>
            </a:r>
            <a:r>
              <a:rPr lang="sl-SI" sz="2800" dirty="0">
                <a:latin typeface="Calibri" pitchFamily="34" charset="0"/>
              </a:rPr>
              <a:t>Napiši, kako se počutiš, kaj počneš, </a:t>
            </a:r>
            <a:r>
              <a:rPr lang="sl-SI" sz="2800" dirty="0" smtClean="0">
                <a:latin typeface="Calibri" pitchFamily="34" charset="0"/>
              </a:rPr>
              <a:t>če </a:t>
            </a:r>
            <a:r>
              <a:rPr lang="sl-SI" sz="2800" dirty="0">
                <a:latin typeface="Calibri" pitchFamily="34" charset="0"/>
              </a:rPr>
              <a:t>si: </a:t>
            </a:r>
            <a:br>
              <a:rPr lang="sl-SI" sz="2800" dirty="0">
                <a:latin typeface="Calibri" pitchFamily="34" charset="0"/>
              </a:rPr>
            </a:br>
            <a:r>
              <a:rPr lang="sl-SI" sz="2400" dirty="0">
                <a:latin typeface="Calibri" pitchFamily="34" charset="0"/>
              </a:rPr>
              <a:t>- </a:t>
            </a:r>
            <a:r>
              <a:rPr lang="sl-SI" sz="2400" dirty="0" smtClean="0">
                <a:latin typeface="Calibri" pitchFamily="34" charset="0"/>
              </a:rPr>
              <a:t>ŽALOSTEN:</a:t>
            </a:r>
            <a:r>
              <a:rPr lang="sl-SI" sz="2400" dirty="0">
                <a:latin typeface="Calibri" pitchFamily="34" charset="0"/>
              </a:rPr>
              <a:t/>
            </a:r>
            <a:br>
              <a:rPr lang="sl-SI" sz="2400" dirty="0">
                <a:latin typeface="Calibri" pitchFamily="34" charset="0"/>
              </a:rPr>
            </a:br>
            <a:r>
              <a:rPr lang="sl-SI" sz="2400" dirty="0">
                <a:latin typeface="Calibri" pitchFamily="34" charset="0"/>
              </a:rPr>
              <a:t>- </a:t>
            </a:r>
            <a:r>
              <a:rPr lang="sl-SI" sz="2400" dirty="0" smtClean="0">
                <a:latin typeface="Calibri" pitchFamily="34" charset="0"/>
              </a:rPr>
              <a:t>VESEL:</a:t>
            </a:r>
            <a:r>
              <a:rPr lang="sl-SI" sz="2400" dirty="0">
                <a:latin typeface="Calibri" pitchFamily="34" charset="0"/>
              </a:rPr>
              <a:t/>
            </a:r>
            <a:br>
              <a:rPr lang="sl-SI" sz="2400" dirty="0">
                <a:latin typeface="Calibri" pitchFamily="34" charset="0"/>
              </a:rPr>
            </a:br>
            <a:r>
              <a:rPr lang="sl-SI" sz="2400" dirty="0">
                <a:latin typeface="Calibri" pitchFamily="34" charset="0"/>
              </a:rPr>
              <a:t>- </a:t>
            </a:r>
            <a:r>
              <a:rPr lang="sl-SI" sz="2400" dirty="0" smtClean="0">
                <a:latin typeface="Calibri" pitchFamily="34" charset="0"/>
              </a:rPr>
              <a:t>PRESTRAŠEN:</a:t>
            </a:r>
            <a:r>
              <a:rPr lang="sl-SI" sz="2400" dirty="0">
                <a:latin typeface="Calibri" pitchFamily="34" charset="0"/>
              </a:rPr>
              <a:t/>
            </a:r>
            <a:br>
              <a:rPr lang="sl-SI" sz="2400" dirty="0">
                <a:latin typeface="Calibri" pitchFamily="34" charset="0"/>
              </a:rPr>
            </a:br>
            <a:r>
              <a:rPr lang="sl-SI" sz="2400" dirty="0">
                <a:latin typeface="Calibri" pitchFamily="34" charset="0"/>
              </a:rPr>
              <a:t>- </a:t>
            </a:r>
            <a:r>
              <a:rPr lang="sl-SI" sz="2400" dirty="0" smtClean="0">
                <a:latin typeface="Calibri" pitchFamily="34" charset="0"/>
              </a:rPr>
              <a:t>JEZEN:</a:t>
            </a:r>
            <a:r>
              <a:rPr lang="sl-SI" sz="2400" dirty="0">
                <a:latin typeface="Calibri" pitchFamily="34" charset="0"/>
              </a:rPr>
              <a:t/>
            </a:r>
            <a:br>
              <a:rPr lang="sl-SI" sz="2400" dirty="0">
                <a:latin typeface="Calibri" pitchFamily="34" charset="0"/>
              </a:rPr>
            </a:br>
            <a:r>
              <a:rPr lang="sl-SI" sz="2400" dirty="0">
                <a:latin typeface="Calibri" pitchFamily="34" charset="0"/>
              </a:rPr>
              <a:t>- </a:t>
            </a:r>
            <a:r>
              <a:rPr lang="sl-SI" sz="2400" dirty="0" smtClean="0">
                <a:latin typeface="Calibri" pitchFamily="34" charset="0"/>
              </a:rPr>
              <a:t>ZALJUBLJEN:</a:t>
            </a:r>
            <a:r>
              <a:rPr lang="sl-SI" sz="2400" dirty="0">
                <a:latin typeface="Calibri" pitchFamily="34" charset="0"/>
              </a:rPr>
              <a:t/>
            </a:r>
            <a:br>
              <a:rPr lang="sl-SI" sz="2400" dirty="0">
                <a:latin typeface="Calibri" pitchFamily="34" charset="0"/>
              </a:rPr>
            </a:br>
            <a:r>
              <a:rPr lang="sl-SI" sz="2400" dirty="0">
                <a:latin typeface="Calibri" pitchFamily="34" charset="0"/>
              </a:rPr>
              <a:t>		</a:t>
            </a:r>
            <a:r>
              <a:rPr lang="sl-SI" sz="2800" dirty="0">
                <a:latin typeface="Calibri" pitchFamily="34" charset="0"/>
              </a:rPr>
              <a:t>		</a:t>
            </a:r>
            <a:endParaRPr lang="sl-SI" sz="2800" dirty="0"/>
          </a:p>
        </p:txBody>
      </p:sp>
    </p:spTree>
    <p:extLst>
      <p:ext uri="{BB962C8B-B14F-4D97-AF65-F5344CB8AC3E}">
        <p14:creationId xmlns:p14="http://schemas.microsoft.com/office/powerpoint/2010/main" val="17345698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704088"/>
            <a:ext cx="8229600" cy="1860816"/>
          </a:xfrm>
        </p:spPr>
        <p:txBody>
          <a:bodyPr>
            <a:normAutofit/>
          </a:bodyPr>
          <a:lstStyle/>
          <a:p>
            <a:r>
              <a:rPr lang="sl-SI" sz="2800" dirty="0" smtClean="0"/>
              <a:t>3. Nadaljuj zgodbo.</a:t>
            </a:r>
            <a:br>
              <a:rPr lang="sl-SI" sz="2800" dirty="0" smtClean="0"/>
            </a:br>
            <a:r>
              <a:rPr lang="sl-SI" sz="2800" dirty="0" smtClean="0"/>
              <a:t>    </a:t>
            </a:r>
            <a:br>
              <a:rPr lang="sl-SI" sz="2800" dirty="0" smtClean="0"/>
            </a:br>
            <a:r>
              <a:rPr lang="sl-SI" sz="2800" dirty="0"/>
              <a:t> </a:t>
            </a:r>
            <a:r>
              <a:rPr lang="sl-SI" sz="2800" dirty="0" smtClean="0"/>
              <a:t>   Andrej je zaprl vrata in … </a:t>
            </a:r>
            <a:endParaRPr lang="sl-SI" sz="2800" dirty="0"/>
          </a:p>
        </p:txBody>
      </p:sp>
    </p:spTree>
    <p:extLst>
      <p:ext uri="{BB962C8B-B14F-4D97-AF65-F5344CB8AC3E}">
        <p14:creationId xmlns:p14="http://schemas.microsoft.com/office/powerpoint/2010/main" val="39832420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slov 1"/>
          <p:cNvSpPr>
            <a:spLocks noGrp="1"/>
          </p:cNvSpPr>
          <p:nvPr>
            <p:ph type="title"/>
          </p:nvPr>
        </p:nvSpPr>
        <p:spPr>
          <a:xfrm>
            <a:off x="755576" y="214289"/>
            <a:ext cx="7931224" cy="1270495"/>
          </a:xfrm>
        </p:spPr>
        <p:txBody>
          <a:bodyPr>
            <a:normAutofit/>
          </a:bodyPr>
          <a:lstStyle/>
          <a:p>
            <a:r>
              <a:rPr lang="sl-SI" sz="2800" dirty="0" smtClean="0"/>
              <a:t>Lahko si prebereš </a:t>
            </a:r>
            <a:r>
              <a:rPr lang="sl-SI" sz="2800" dirty="0" smtClean="0"/>
              <a:t>še nekaj o avtorju.</a:t>
            </a:r>
            <a:br>
              <a:rPr lang="sl-SI" sz="2800" dirty="0" smtClean="0"/>
            </a:br>
            <a:r>
              <a:rPr lang="sl-SI" sz="4000" dirty="0" smtClean="0"/>
              <a:t>Slavko Pregl</a:t>
            </a:r>
            <a:endParaRPr lang="sl-SI" sz="4000" dirty="0"/>
          </a:p>
        </p:txBody>
      </p:sp>
      <p:sp>
        <p:nvSpPr>
          <p:cNvPr id="3" name="Ograda vsebine 2"/>
          <p:cNvSpPr>
            <a:spLocks noGrp="1"/>
          </p:cNvSpPr>
          <p:nvPr>
            <p:ph idx="1"/>
          </p:nvPr>
        </p:nvSpPr>
        <p:spPr>
          <a:xfrm>
            <a:off x="251520" y="1556792"/>
            <a:ext cx="8496944" cy="5615944"/>
          </a:xfrm>
        </p:spPr>
        <p:txBody>
          <a:bodyPr>
            <a:normAutofit fontScale="25000" lnSpcReduction="20000"/>
          </a:bodyPr>
          <a:lstStyle/>
          <a:p>
            <a:pPr>
              <a:buNone/>
            </a:pPr>
            <a:r>
              <a:rPr lang="sl-SI" sz="2500" b="1" dirty="0" smtClean="0">
                <a:latin typeface="+mj-lt"/>
              </a:rPr>
              <a:t/>
            </a:r>
            <a:br>
              <a:rPr lang="sl-SI" sz="2500" b="1" dirty="0" smtClean="0">
                <a:latin typeface="+mj-lt"/>
              </a:rPr>
            </a:br>
            <a:r>
              <a:rPr lang="sl-SI" sz="6400" b="1" dirty="0" smtClean="0">
                <a:solidFill>
                  <a:schemeClr val="tx2"/>
                </a:solidFill>
                <a:latin typeface="+mj-lt"/>
              </a:rPr>
              <a:t>slovenski pisatelj, založnik in urednik</a:t>
            </a:r>
          </a:p>
          <a:p>
            <a:pPr>
              <a:buNone/>
            </a:pPr>
            <a:r>
              <a:rPr lang="sl-SI" sz="6400" dirty="0" smtClean="0">
                <a:solidFill>
                  <a:schemeClr val="tx2"/>
                </a:solidFill>
                <a:latin typeface="+mj-lt"/>
              </a:rPr>
              <a:t/>
            </a:r>
            <a:br>
              <a:rPr lang="sl-SI" sz="6400" dirty="0" smtClean="0">
                <a:solidFill>
                  <a:schemeClr val="tx2"/>
                </a:solidFill>
                <a:latin typeface="+mj-lt"/>
              </a:rPr>
            </a:br>
            <a:r>
              <a:rPr lang="sl-SI" sz="6400" dirty="0" smtClean="0">
                <a:solidFill>
                  <a:schemeClr val="tx2"/>
                </a:solidFill>
                <a:latin typeface="+mj-lt"/>
              </a:rPr>
              <a:t>Rodil 9. 9. 1945 v Ljubljani; tu je tudi obiskoval osnovno šolo in gimnazijo. V osnovni šoli je bil odličnjak, njegovo spričevalo so krasile same petice, z eno samo izjemo – štirico za telovadbo. V prostem času je igral harmoniko v harmonikarskem orkestru in klarinet v godbi na pihala. </a:t>
            </a:r>
            <a:br>
              <a:rPr lang="sl-SI" sz="6400" dirty="0" smtClean="0">
                <a:solidFill>
                  <a:schemeClr val="tx2"/>
                </a:solidFill>
                <a:latin typeface="+mj-lt"/>
              </a:rPr>
            </a:br>
            <a:r>
              <a:rPr lang="sl-SI" sz="6400" dirty="0" smtClean="0">
                <a:solidFill>
                  <a:schemeClr val="tx2"/>
                </a:solidFill>
                <a:latin typeface="+mj-lt"/>
              </a:rPr>
              <a:t/>
            </a:r>
            <a:br>
              <a:rPr lang="sl-SI" sz="6400" dirty="0" smtClean="0">
                <a:solidFill>
                  <a:schemeClr val="tx2"/>
                </a:solidFill>
                <a:latin typeface="+mj-lt"/>
              </a:rPr>
            </a:br>
            <a:r>
              <a:rPr lang="sl-SI" sz="6400" dirty="0" smtClean="0">
                <a:solidFill>
                  <a:schemeClr val="tx2"/>
                </a:solidFill>
                <a:latin typeface="+mj-lt"/>
              </a:rPr>
              <a:t>V gimnaziji se je začel ukvarjati z novinarskim in uredniškim delom – bil je urednik šolskega glasila. Ukvarjal pa se je tudi s pisanjem, in sicer je pisal basni, povesti, humoristične črtice ipd. ter jih objavljal v revijah in časopisih; zanje je prejel več priznanj.</a:t>
            </a:r>
            <a:br>
              <a:rPr lang="sl-SI" sz="6400" dirty="0" smtClean="0">
                <a:solidFill>
                  <a:schemeClr val="tx2"/>
                </a:solidFill>
                <a:latin typeface="+mj-lt"/>
              </a:rPr>
            </a:br>
            <a:r>
              <a:rPr lang="sl-SI" sz="6400" dirty="0" smtClean="0">
                <a:solidFill>
                  <a:schemeClr val="tx2"/>
                </a:solidFill>
                <a:latin typeface="+mj-lt"/>
              </a:rPr>
              <a:t/>
            </a:r>
            <a:br>
              <a:rPr lang="sl-SI" sz="6400" dirty="0" smtClean="0">
                <a:solidFill>
                  <a:schemeClr val="tx2"/>
                </a:solidFill>
                <a:latin typeface="+mj-lt"/>
              </a:rPr>
            </a:br>
            <a:r>
              <a:rPr lang="sl-SI" sz="6400" dirty="0" smtClean="0">
                <a:solidFill>
                  <a:schemeClr val="tx2"/>
                </a:solidFill>
                <a:latin typeface="+mj-lt"/>
              </a:rPr>
              <a:t>Po gimnaziji se je odločil za študij ekonomije.</a:t>
            </a:r>
            <a:br>
              <a:rPr lang="sl-SI" sz="6400" dirty="0" smtClean="0">
                <a:solidFill>
                  <a:schemeClr val="tx2"/>
                </a:solidFill>
                <a:latin typeface="+mj-lt"/>
              </a:rPr>
            </a:br>
            <a:r>
              <a:rPr lang="sl-SI" sz="6400" dirty="0" smtClean="0">
                <a:solidFill>
                  <a:schemeClr val="tx2"/>
                </a:solidFill>
                <a:latin typeface="+mj-lt"/>
              </a:rPr>
              <a:t/>
            </a:r>
            <a:br>
              <a:rPr lang="sl-SI" sz="6400" dirty="0" smtClean="0">
                <a:solidFill>
                  <a:schemeClr val="tx2"/>
                </a:solidFill>
                <a:latin typeface="+mj-lt"/>
              </a:rPr>
            </a:br>
            <a:r>
              <a:rPr lang="sl-SI" sz="6400" dirty="0" smtClean="0">
                <a:solidFill>
                  <a:schemeClr val="tx2"/>
                </a:solidFill>
                <a:latin typeface="+mj-lt"/>
              </a:rPr>
              <a:t>Od l. 1969 do 1991 je bil zaposlen v založbi Mladinska knjiga, v obdobju 1991–2002 pa je bil samostojni založnik in direktor založbe EWO. S knjigami se torej ni ukvarjal le kot pisatelj, temveč so ga vse življenje spremljale tudi v poklicnem življenju. Od leta 2003 je samozaposlen v kulturi.</a:t>
            </a:r>
            <a:br>
              <a:rPr lang="sl-SI" sz="6400" dirty="0" smtClean="0">
                <a:solidFill>
                  <a:schemeClr val="tx2"/>
                </a:solidFill>
                <a:latin typeface="+mj-lt"/>
              </a:rPr>
            </a:br>
            <a:r>
              <a:rPr lang="sl-SI" sz="6400" dirty="0" smtClean="0">
                <a:solidFill>
                  <a:schemeClr val="tx2"/>
                </a:solidFill>
                <a:latin typeface="+mj-lt"/>
              </a:rPr>
              <a:t/>
            </a:r>
            <a:br>
              <a:rPr lang="sl-SI" sz="6400" dirty="0" smtClean="0">
                <a:solidFill>
                  <a:schemeClr val="tx2"/>
                </a:solidFill>
                <a:latin typeface="+mj-lt"/>
              </a:rPr>
            </a:br>
            <a:r>
              <a:rPr lang="sl-SI" sz="6400" dirty="0" smtClean="0">
                <a:solidFill>
                  <a:schemeClr val="tx2"/>
                </a:solidFill>
                <a:latin typeface="+mj-lt"/>
              </a:rPr>
              <a:t>Od l. 2005 do 2007 je bil podpredsednik Društva slovenskih pisateljev, l. 2007 pa je postal njegov predsednik. Bil je tudi predsednik Bralne značke Slovenije (2004–2008) in to je bila po njegovem mnenju »ena od najlepših funkcij doslej«.</a:t>
            </a:r>
            <a:br>
              <a:rPr lang="sl-SI" sz="6400" dirty="0" smtClean="0">
                <a:solidFill>
                  <a:schemeClr val="tx2"/>
                </a:solidFill>
                <a:latin typeface="+mj-lt"/>
              </a:rPr>
            </a:br>
            <a:r>
              <a:rPr lang="sl-SI" sz="6400" dirty="0" smtClean="0">
                <a:solidFill>
                  <a:schemeClr val="tx2"/>
                </a:solidFill>
                <a:latin typeface="+mj-lt"/>
              </a:rPr>
              <a:t/>
            </a:r>
            <a:br>
              <a:rPr lang="sl-SI" sz="6400" dirty="0" smtClean="0">
                <a:solidFill>
                  <a:schemeClr val="tx2"/>
                </a:solidFill>
                <a:latin typeface="+mj-lt"/>
              </a:rPr>
            </a:br>
            <a:r>
              <a:rPr lang="sl-SI" sz="6400" dirty="0" smtClean="0">
                <a:solidFill>
                  <a:schemeClr val="tx2"/>
                </a:solidFill>
                <a:latin typeface="+mj-lt"/>
              </a:rPr>
              <a:t>Slavko Pregl piše kratko prozo in povesti za mladino ter tudi za odrasle. V delih za mladino na humoren način predstavlja zgodbe o mestnih otrocih in mladostnikih, tudi</a:t>
            </a:r>
            <a:br>
              <a:rPr lang="sl-SI" sz="6400" dirty="0" smtClean="0">
                <a:solidFill>
                  <a:schemeClr val="tx2"/>
                </a:solidFill>
                <a:latin typeface="+mj-lt"/>
              </a:rPr>
            </a:br>
            <a:r>
              <a:rPr lang="sl-SI" sz="6400" dirty="0" smtClean="0">
                <a:solidFill>
                  <a:schemeClr val="tx2"/>
                </a:solidFill>
                <a:latin typeface="+mj-lt"/>
              </a:rPr>
              <a:t>o nasilju med njimi in o vlogi staršev. O svojem ustvarjanju je nekoč povedal, da začne knjigo pisati šele, ko ima v glavi osnovno zgodbo in junake, nato pa nekega jutra zgodba kar sama privre na dan.</a:t>
            </a:r>
            <a:br>
              <a:rPr lang="sl-SI" sz="6400" dirty="0" smtClean="0">
                <a:solidFill>
                  <a:schemeClr val="tx2"/>
                </a:solidFill>
                <a:latin typeface="+mj-lt"/>
              </a:rPr>
            </a:br>
            <a:r>
              <a:rPr lang="sl-SI" sz="6400" dirty="0" smtClean="0">
                <a:latin typeface="+mj-lt"/>
              </a:rPr>
              <a:t/>
            </a:r>
            <a:br>
              <a:rPr lang="sl-SI" sz="6400" dirty="0" smtClean="0">
                <a:latin typeface="+mj-lt"/>
              </a:rPr>
            </a:br>
            <a:endParaRPr lang="sl-SI" sz="6400" dirty="0" smtClean="0">
              <a:latin typeface="+mj-lt"/>
            </a:endParaRPr>
          </a:p>
          <a:p>
            <a:pPr>
              <a:buNone/>
            </a:pPr>
            <a:endParaRPr lang="sl-SI" dirty="0"/>
          </a:p>
        </p:txBody>
      </p:sp>
      <p:pic>
        <p:nvPicPr>
          <p:cNvPr id="4" name="Slika 3" descr="Image result for pisatelj Slavko Pregelj">
            <a:hlinkClick r:id="rId2" tgtFrame="&quot;_blank&quot;"/>
          </p:cNvPr>
          <p:cNvPicPr/>
          <p:nvPr/>
        </p:nvPicPr>
        <p:blipFill>
          <a:blip r:embed="rId3" cstate="print"/>
          <a:srcRect/>
          <a:stretch>
            <a:fillRect/>
          </a:stretch>
        </p:blipFill>
        <p:spPr bwMode="auto">
          <a:xfrm>
            <a:off x="6948264" y="404665"/>
            <a:ext cx="1508001" cy="1512168"/>
          </a:xfrm>
          <a:prstGeom prst="rect">
            <a:avLst/>
          </a:prstGeom>
          <a:noFill/>
          <a:ln w="9525">
            <a:noFill/>
            <a:miter lim="800000"/>
            <a:headEnd/>
            <a:tailEnd/>
          </a:ln>
        </p:spPr>
      </p:pic>
    </p:spTree>
    <p:extLst>
      <p:ext uri="{BB962C8B-B14F-4D97-AF65-F5344CB8AC3E}">
        <p14:creationId xmlns:p14="http://schemas.microsoft.com/office/powerpoint/2010/main" val="36013742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427111" y="637566"/>
            <a:ext cx="8229600" cy="5753120"/>
          </a:xfrm>
        </p:spPr>
        <p:txBody>
          <a:bodyPr/>
          <a:lstStyle/>
          <a:p>
            <a:pPr>
              <a:buNone/>
            </a:pPr>
            <a:endParaRPr lang="sl-SI" dirty="0" smtClean="0">
              <a:latin typeface="+mj-lt"/>
            </a:endParaRPr>
          </a:p>
          <a:p>
            <a:pPr>
              <a:buNone/>
            </a:pPr>
            <a:endParaRPr lang="sl-SI" dirty="0" smtClean="0">
              <a:latin typeface="+mj-lt"/>
            </a:endParaRPr>
          </a:p>
          <a:p>
            <a:pPr>
              <a:buNone/>
            </a:pPr>
            <a:r>
              <a:rPr lang="sl-SI" sz="2800" b="1" dirty="0" smtClean="0">
                <a:latin typeface="+mj-lt"/>
              </a:rPr>
              <a:t/>
            </a:r>
            <a:br>
              <a:rPr lang="sl-SI" sz="2800" b="1" dirty="0" smtClean="0">
                <a:latin typeface="+mj-lt"/>
              </a:rPr>
            </a:br>
            <a:endParaRPr lang="sl-SI" sz="2800" dirty="0">
              <a:latin typeface="+mj-lt"/>
            </a:endParaRPr>
          </a:p>
        </p:txBody>
      </p:sp>
      <p:sp>
        <p:nvSpPr>
          <p:cNvPr id="5" name="Srce 4"/>
          <p:cNvSpPr/>
          <p:nvPr/>
        </p:nvSpPr>
        <p:spPr>
          <a:xfrm>
            <a:off x="3974938" y="3210696"/>
            <a:ext cx="285752" cy="285752"/>
          </a:xfrm>
          <a:prstGeom prst="hear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dirty="0">
              <a:solidFill>
                <a:srgbClr val="FF0000"/>
              </a:solidFill>
            </a:endParaRPr>
          </a:p>
        </p:txBody>
      </p:sp>
      <p:sp>
        <p:nvSpPr>
          <p:cNvPr id="6" name="Srce 5"/>
          <p:cNvSpPr/>
          <p:nvPr/>
        </p:nvSpPr>
        <p:spPr>
          <a:xfrm>
            <a:off x="5019605" y="2208312"/>
            <a:ext cx="429633" cy="285752"/>
          </a:xfrm>
          <a:prstGeom prst="hear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dirty="0">
              <a:solidFill>
                <a:srgbClr val="FF0000"/>
              </a:solidFill>
            </a:endParaRPr>
          </a:p>
        </p:txBody>
      </p:sp>
      <p:sp>
        <p:nvSpPr>
          <p:cNvPr id="8" name="Srce 7"/>
          <p:cNvSpPr/>
          <p:nvPr/>
        </p:nvSpPr>
        <p:spPr>
          <a:xfrm>
            <a:off x="4577853" y="3353572"/>
            <a:ext cx="571504" cy="571504"/>
          </a:xfrm>
          <a:prstGeom prst="hear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dirty="0">
              <a:solidFill>
                <a:srgbClr val="FF0000"/>
              </a:solidFill>
            </a:endParaRPr>
          </a:p>
        </p:txBody>
      </p:sp>
      <p:sp>
        <p:nvSpPr>
          <p:cNvPr id="9" name="Srce 8"/>
          <p:cNvSpPr/>
          <p:nvPr/>
        </p:nvSpPr>
        <p:spPr>
          <a:xfrm>
            <a:off x="3747525" y="2624249"/>
            <a:ext cx="285752" cy="285752"/>
          </a:xfrm>
          <a:prstGeom prst="hear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dirty="0">
              <a:solidFill>
                <a:srgbClr val="FF0000"/>
              </a:solidFill>
            </a:endParaRPr>
          </a:p>
        </p:txBody>
      </p:sp>
      <p:sp>
        <p:nvSpPr>
          <p:cNvPr id="10" name="Srce 9"/>
          <p:cNvSpPr/>
          <p:nvPr/>
        </p:nvSpPr>
        <p:spPr>
          <a:xfrm>
            <a:off x="4198428" y="2208312"/>
            <a:ext cx="285752" cy="285752"/>
          </a:xfrm>
          <a:prstGeom prst="hear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dirty="0">
              <a:solidFill>
                <a:srgbClr val="FF0000"/>
              </a:solidFill>
            </a:endParaRPr>
          </a:p>
        </p:txBody>
      </p:sp>
      <p:sp>
        <p:nvSpPr>
          <p:cNvPr id="11" name="Srce 10"/>
          <p:cNvSpPr/>
          <p:nvPr/>
        </p:nvSpPr>
        <p:spPr>
          <a:xfrm>
            <a:off x="5401994" y="2899887"/>
            <a:ext cx="285752" cy="285752"/>
          </a:xfrm>
          <a:prstGeom prst="hear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dirty="0">
              <a:solidFill>
                <a:srgbClr val="FF0000"/>
              </a:solidFill>
            </a:endParaRPr>
          </a:p>
        </p:txBody>
      </p:sp>
      <p:sp>
        <p:nvSpPr>
          <p:cNvPr id="2" name="Pravokotnik 1"/>
          <p:cNvSpPr/>
          <p:nvPr/>
        </p:nvSpPr>
        <p:spPr>
          <a:xfrm>
            <a:off x="1001858" y="1268759"/>
            <a:ext cx="6594477" cy="523220"/>
          </a:xfrm>
          <a:prstGeom prst="rect">
            <a:avLst/>
          </a:prstGeom>
        </p:spPr>
        <p:txBody>
          <a:bodyPr wrap="square">
            <a:spAutoFit/>
          </a:bodyPr>
          <a:lstStyle/>
          <a:p>
            <a:pPr>
              <a:buNone/>
            </a:pPr>
            <a:r>
              <a:rPr lang="sl-SI" sz="2800" dirty="0">
                <a:solidFill>
                  <a:schemeClr val="accent3">
                    <a:lumMod val="50000"/>
                  </a:schemeClr>
                </a:solidFill>
                <a:latin typeface="+mj-lt"/>
              </a:rPr>
              <a:t>Prišel si do konca, uspelo ti je. </a:t>
            </a:r>
            <a:endParaRPr lang="sl-SI" sz="2800" dirty="0">
              <a:latin typeface="+mj-lt"/>
            </a:endParaRPr>
          </a:p>
        </p:txBody>
      </p:sp>
      <p:pic>
        <p:nvPicPr>
          <p:cNvPr id="13" name="Slika 12" descr="Image result for SMILE">
            <a:hlinkClick r:id="rId2" tgtFrame="&quot;_blank&quot;"/>
          </p:cNvPr>
          <p:cNvPicPr/>
          <p:nvPr/>
        </p:nvPicPr>
        <p:blipFill>
          <a:blip r:embed="rId3" cstate="print"/>
          <a:srcRect/>
          <a:stretch>
            <a:fillRect/>
          </a:stretch>
        </p:blipFill>
        <p:spPr bwMode="auto">
          <a:xfrm>
            <a:off x="2556999" y="3210696"/>
            <a:ext cx="2438400" cy="195738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P spid="9" grpId="0" animBg="1"/>
      <p:bldP spid="10" grpId="0" animBg="1"/>
      <p:bldP spid="1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457200" y="571480"/>
            <a:ext cx="8229600" cy="5753120"/>
          </a:xfrm>
        </p:spPr>
        <p:txBody>
          <a:bodyPr>
            <a:normAutofit/>
          </a:bodyPr>
          <a:lstStyle/>
          <a:p>
            <a:pPr>
              <a:buNone/>
            </a:pPr>
            <a:r>
              <a:rPr lang="sl-SI" sz="2800" dirty="0" smtClean="0">
                <a:solidFill>
                  <a:schemeClr val="accent3">
                    <a:lumMod val="50000"/>
                  </a:schemeClr>
                </a:solidFill>
                <a:latin typeface="+mj-lt"/>
              </a:rPr>
              <a:t>Pomislite, kje</a:t>
            </a:r>
            <a:r>
              <a:rPr lang="sl-SI" sz="2800" dirty="0" smtClean="0">
                <a:solidFill>
                  <a:schemeClr val="accent3">
                    <a:lumMod val="50000"/>
                  </a:schemeClr>
                </a:solidFill>
                <a:latin typeface="+mj-lt"/>
              </a:rPr>
              <a:t> </a:t>
            </a:r>
            <a:r>
              <a:rPr lang="sl-SI" sz="2800" dirty="0" smtClean="0">
                <a:solidFill>
                  <a:schemeClr val="accent3">
                    <a:lumMod val="50000"/>
                  </a:schemeClr>
                </a:solidFill>
                <a:latin typeface="+mj-lt"/>
              </a:rPr>
              <a:t>vse nas lahko tišči in kaj lahko </a:t>
            </a:r>
            <a:r>
              <a:rPr lang="sl-SI" sz="2800" dirty="0" smtClean="0">
                <a:solidFill>
                  <a:schemeClr val="accent3">
                    <a:lumMod val="50000"/>
                  </a:schemeClr>
                </a:solidFill>
                <a:latin typeface="+mj-lt"/>
              </a:rPr>
              <a:t>tiščimo</a:t>
            </a:r>
            <a:r>
              <a:rPr lang="sl-SI" sz="2800" dirty="0">
                <a:solidFill>
                  <a:schemeClr val="accent3">
                    <a:lumMod val="50000"/>
                  </a:schemeClr>
                </a:solidFill>
                <a:latin typeface="+mj-lt"/>
              </a:rPr>
              <a:t>.</a:t>
            </a:r>
            <a:endParaRPr lang="sl-SI" sz="2800" dirty="0" smtClean="0">
              <a:solidFill>
                <a:schemeClr val="accent3">
                  <a:lumMod val="50000"/>
                </a:schemeClr>
              </a:solidFill>
              <a:latin typeface="+mj-lt"/>
            </a:endParaRPr>
          </a:p>
          <a:p>
            <a:pPr>
              <a:buNone/>
            </a:pPr>
            <a:r>
              <a:rPr lang="sl-SI" sz="2800" dirty="0" smtClean="0">
                <a:solidFill>
                  <a:schemeClr val="accent3">
                    <a:lumMod val="50000"/>
                  </a:schemeClr>
                </a:solidFill>
                <a:latin typeface="+mj-lt"/>
              </a:rPr>
              <a:t>  </a:t>
            </a:r>
          </a:p>
          <a:p>
            <a:pPr>
              <a:buNone/>
            </a:pPr>
            <a:r>
              <a:rPr lang="sl-SI" sz="2800" dirty="0" smtClean="0">
                <a:solidFill>
                  <a:schemeClr val="accent3">
                    <a:lumMod val="50000"/>
                  </a:schemeClr>
                </a:solidFill>
                <a:latin typeface="+mj-lt"/>
              </a:rPr>
              <a:t> Tišči nas:</a:t>
            </a:r>
            <a:endParaRPr lang="sl-SI" sz="2800" dirty="0" smtClean="0">
              <a:solidFill>
                <a:schemeClr val="accent3">
                  <a:lumMod val="50000"/>
                </a:schemeClr>
              </a:solidFill>
              <a:latin typeface="+mj-lt"/>
            </a:endParaRPr>
          </a:p>
          <a:p>
            <a:pPr>
              <a:buNone/>
            </a:pPr>
            <a:r>
              <a:rPr lang="sl-SI" sz="2800" dirty="0" smtClean="0">
                <a:solidFill>
                  <a:schemeClr val="accent3">
                    <a:lumMod val="50000"/>
                  </a:schemeClr>
                </a:solidFill>
                <a:latin typeface="+mj-lt"/>
              </a:rPr>
              <a:t>	čevelj</a:t>
            </a:r>
            <a:r>
              <a:rPr lang="sl-SI" sz="2800" dirty="0" smtClean="0">
                <a:solidFill>
                  <a:schemeClr val="accent3">
                    <a:lumMod val="50000"/>
                  </a:schemeClr>
                </a:solidFill>
                <a:latin typeface="+mj-lt"/>
              </a:rPr>
              <a:t>, </a:t>
            </a:r>
            <a:endParaRPr lang="sl-SI" sz="2800" dirty="0" smtClean="0">
              <a:solidFill>
                <a:schemeClr val="accent3">
                  <a:lumMod val="50000"/>
                </a:schemeClr>
              </a:solidFill>
              <a:latin typeface="+mj-lt"/>
            </a:endParaRPr>
          </a:p>
          <a:p>
            <a:pPr>
              <a:buNone/>
            </a:pPr>
            <a:r>
              <a:rPr lang="sl-SI" sz="2800" dirty="0">
                <a:solidFill>
                  <a:schemeClr val="accent3">
                    <a:lumMod val="50000"/>
                  </a:schemeClr>
                </a:solidFill>
                <a:latin typeface="+mj-lt"/>
              </a:rPr>
              <a:t>	</a:t>
            </a:r>
            <a:r>
              <a:rPr lang="sl-SI" sz="2800" dirty="0" smtClean="0">
                <a:solidFill>
                  <a:schemeClr val="accent3">
                    <a:lumMod val="50000"/>
                  </a:schemeClr>
                </a:solidFill>
                <a:latin typeface="+mj-lt"/>
              </a:rPr>
              <a:t>hlače</a:t>
            </a:r>
            <a:r>
              <a:rPr lang="sl-SI" sz="2800" dirty="0" smtClean="0">
                <a:solidFill>
                  <a:schemeClr val="accent3">
                    <a:lumMod val="50000"/>
                  </a:schemeClr>
                </a:solidFill>
                <a:latin typeface="+mj-lt"/>
              </a:rPr>
              <a:t>, </a:t>
            </a:r>
            <a:endParaRPr lang="sl-SI" sz="2800" dirty="0" smtClean="0">
              <a:solidFill>
                <a:schemeClr val="accent3">
                  <a:lumMod val="50000"/>
                </a:schemeClr>
              </a:solidFill>
              <a:latin typeface="+mj-lt"/>
            </a:endParaRPr>
          </a:p>
          <a:p>
            <a:pPr>
              <a:buNone/>
            </a:pPr>
            <a:r>
              <a:rPr lang="sl-SI" sz="2800" dirty="0">
                <a:solidFill>
                  <a:schemeClr val="accent3">
                    <a:lumMod val="50000"/>
                  </a:schemeClr>
                </a:solidFill>
                <a:latin typeface="+mj-lt"/>
              </a:rPr>
              <a:t>	</a:t>
            </a:r>
            <a:r>
              <a:rPr lang="sl-SI" sz="2800" dirty="0" smtClean="0">
                <a:solidFill>
                  <a:schemeClr val="accent3">
                    <a:lumMod val="50000"/>
                  </a:schemeClr>
                </a:solidFill>
                <a:latin typeface="+mj-lt"/>
              </a:rPr>
              <a:t>sošolčev </a:t>
            </a:r>
            <a:r>
              <a:rPr lang="sl-SI" sz="2800" dirty="0" smtClean="0">
                <a:solidFill>
                  <a:schemeClr val="accent3">
                    <a:lumMod val="50000"/>
                  </a:schemeClr>
                </a:solidFill>
                <a:latin typeface="+mj-lt"/>
              </a:rPr>
              <a:t>komolec na rebrih, </a:t>
            </a:r>
            <a:endParaRPr lang="sl-SI" sz="2800" dirty="0" smtClean="0">
              <a:solidFill>
                <a:schemeClr val="accent3">
                  <a:lumMod val="50000"/>
                </a:schemeClr>
              </a:solidFill>
              <a:latin typeface="+mj-lt"/>
            </a:endParaRPr>
          </a:p>
          <a:p>
            <a:pPr>
              <a:buNone/>
            </a:pPr>
            <a:r>
              <a:rPr lang="sl-SI" sz="2800" dirty="0">
                <a:solidFill>
                  <a:schemeClr val="accent3">
                    <a:lumMod val="50000"/>
                  </a:schemeClr>
                </a:solidFill>
                <a:latin typeface="+mj-lt"/>
              </a:rPr>
              <a:t>	</a:t>
            </a:r>
            <a:r>
              <a:rPr lang="sl-SI" sz="2800" dirty="0" smtClean="0">
                <a:solidFill>
                  <a:schemeClr val="accent3">
                    <a:lumMod val="50000"/>
                  </a:schemeClr>
                </a:solidFill>
                <a:latin typeface="+mj-lt"/>
              </a:rPr>
              <a:t>cmok </a:t>
            </a:r>
            <a:r>
              <a:rPr lang="sl-SI" sz="2800" dirty="0" smtClean="0">
                <a:solidFill>
                  <a:schemeClr val="accent3">
                    <a:lumMod val="50000"/>
                  </a:schemeClr>
                </a:solidFill>
                <a:latin typeface="+mj-lt"/>
              </a:rPr>
              <a:t>v grlu pri ocenjevanju</a:t>
            </a:r>
            <a:r>
              <a:rPr lang="sl-SI" sz="2800" dirty="0" smtClean="0">
                <a:solidFill>
                  <a:schemeClr val="accent3">
                    <a:lumMod val="50000"/>
                  </a:schemeClr>
                </a:solidFill>
                <a:latin typeface="+mj-lt"/>
              </a:rPr>
              <a:t>, … 	</a:t>
            </a:r>
          </a:p>
          <a:p>
            <a:pPr>
              <a:buNone/>
            </a:pPr>
            <a:r>
              <a:rPr lang="sl-SI" sz="2800" dirty="0">
                <a:solidFill>
                  <a:schemeClr val="accent3">
                    <a:lumMod val="50000"/>
                  </a:schemeClr>
                </a:solidFill>
                <a:latin typeface="+mj-lt"/>
              </a:rPr>
              <a:t>	</a:t>
            </a:r>
            <a:endParaRPr lang="sl-SI" sz="2800" dirty="0" smtClean="0">
              <a:solidFill>
                <a:schemeClr val="accent3">
                  <a:lumMod val="50000"/>
                </a:schemeClr>
              </a:solidFill>
              <a:latin typeface="+mj-lt"/>
            </a:endParaRPr>
          </a:p>
          <a:p>
            <a:pPr>
              <a:buNone/>
            </a:pPr>
            <a:r>
              <a:rPr lang="sl-SI" sz="2800" dirty="0" smtClean="0">
                <a:solidFill>
                  <a:schemeClr val="accent3">
                    <a:lumMod val="50000"/>
                  </a:schemeClr>
                </a:solidFill>
                <a:latin typeface="+mj-lt"/>
              </a:rPr>
              <a:t>Tiščimo: </a:t>
            </a:r>
          </a:p>
          <a:p>
            <a:pPr>
              <a:buNone/>
            </a:pPr>
            <a:r>
              <a:rPr lang="sl-SI" sz="2800" dirty="0" smtClean="0">
                <a:solidFill>
                  <a:schemeClr val="accent3">
                    <a:lumMod val="50000"/>
                  </a:schemeClr>
                </a:solidFill>
                <a:latin typeface="+mj-lt"/>
              </a:rPr>
              <a:t>	pesti </a:t>
            </a:r>
            <a:r>
              <a:rPr lang="sl-SI" sz="2800" dirty="0" smtClean="0">
                <a:solidFill>
                  <a:schemeClr val="accent3">
                    <a:lumMod val="50000"/>
                  </a:schemeClr>
                </a:solidFill>
                <a:latin typeface="+mj-lt"/>
              </a:rPr>
              <a:t>na tekmi, </a:t>
            </a:r>
            <a:endParaRPr lang="sl-SI" sz="2800" dirty="0" smtClean="0">
              <a:solidFill>
                <a:schemeClr val="accent3">
                  <a:lumMod val="50000"/>
                </a:schemeClr>
              </a:solidFill>
              <a:latin typeface="+mj-lt"/>
            </a:endParaRPr>
          </a:p>
          <a:p>
            <a:pPr>
              <a:buNone/>
            </a:pPr>
            <a:r>
              <a:rPr lang="sl-SI" sz="2800" dirty="0">
                <a:solidFill>
                  <a:schemeClr val="accent3">
                    <a:lumMod val="50000"/>
                  </a:schemeClr>
                </a:solidFill>
                <a:latin typeface="+mj-lt"/>
              </a:rPr>
              <a:t>	</a:t>
            </a:r>
            <a:r>
              <a:rPr lang="sl-SI" sz="2800" dirty="0" smtClean="0">
                <a:solidFill>
                  <a:schemeClr val="accent3">
                    <a:lumMod val="50000"/>
                  </a:schemeClr>
                </a:solidFill>
                <a:latin typeface="+mj-lt"/>
              </a:rPr>
              <a:t>nosnici</a:t>
            </a:r>
            <a:r>
              <a:rPr lang="sl-SI" sz="2800" dirty="0" smtClean="0">
                <a:solidFill>
                  <a:schemeClr val="accent3">
                    <a:lumMod val="50000"/>
                  </a:schemeClr>
                </a:solidFill>
                <a:latin typeface="+mj-lt"/>
              </a:rPr>
              <a:t>, ko zavohamo </a:t>
            </a:r>
            <a:r>
              <a:rPr lang="sl-SI" sz="2800" dirty="0" smtClean="0">
                <a:solidFill>
                  <a:schemeClr val="accent3">
                    <a:lumMod val="50000"/>
                  </a:schemeClr>
                </a:solidFill>
                <a:latin typeface="+mj-lt"/>
              </a:rPr>
              <a:t>smrad,  </a:t>
            </a:r>
            <a:r>
              <a:rPr lang="sl-SI" sz="2800" dirty="0" smtClean="0">
                <a:solidFill>
                  <a:schemeClr val="accent3">
                    <a:lumMod val="50000"/>
                  </a:schemeClr>
                </a:solidFill>
                <a:latin typeface="+mj-lt"/>
              </a:rPr>
              <a:t>…</a:t>
            </a:r>
          </a:p>
          <a:p>
            <a:endParaRPr lang="sl-SI"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11560" y="764704"/>
            <a:ext cx="8229600" cy="5256584"/>
          </a:xfrm>
        </p:spPr>
        <p:txBody>
          <a:bodyPr>
            <a:normAutofit fontScale="90000"/>
          </a:bodyPr>
          <a:lstStyle/>
          <a:p>
            <a:r>
              <a:rPr lang="sl-SI" dirty="0" smtClean="0"/>
              <a:t/>
            </a:r>
            <a:br>
              <a:rPr lang="sl-SI" dirty="0" smtClean="0"/>
            </a:br>
            <a:r>
              <a:rPr lang="sl-SI" dirty="0" smtClean="0"/>
              <a:t> </a:t>
            </a:r>
            <a:r>
              <a:rPr lang="sl-SI" dirty="0" smtClean="0"/>
              <a:t/>
            </a:r>
            <a:br>
              <a:rPr lang="sl-SI" dirty="0" smtClean="0"/>
            </a:br>
            <a:r>
              <a:rPr lang="sl-SI" dirty="0"/>
              <a:t/>
            </a:r>
            <a:br>
              <a:rPr lang="sl-SI" dirty="0"/>
            </a:br>
            <a:r>
              <a:rPr lang="sl-SI" dirty="0" smtClean="0"/>
              <a:t/>
            </a:r>
            <a:br>
              <a:rPr lang="sl-SI" dirty="0" smtClean="0"/>
            </a:br>
            <a:r>
              <a:rPr lang="sl-SI" dirty="0"/>
              <a:t/>
            </a:r>
            <a:br>
              <a:rPr lang="sl-SI" dirty="0"/>
            </a:br>
            <a:r>
              <a:rPr lang="sl-SI" dirty="0" smtClean="0"/>
              <a:t/>
            </a:r>
            <a:br>
              <a:rPr lang="sl-SI" dirty="0" smtClean="0"/>
            </a:br>
            <a:r>
              <a:rPr lang="sl-SI" dirty="0" smtClean="0"/>
              <a:t/>
            </a:r>
            <a:br>
              <a:rPr lang="sl-SI" dirty="0" smtClean="0"/>
            </a:br>
            <a:r>
              <a:rPr lang="sl-SI" dirty="0"/>
              <a:t/>
            </a:r>
            <a:br>
              <a:rPr lang="sl-SI" dirty="0"/>
            </a:br>
            <a:r>
              <a:rPr lang="sl-SI" dirty="0" smtClean="0"/>
              <a:t/>
            </a:r>
            <a:br>
              <a:rPr lang="sl-SI" dirty="0" smtClean="0"/>
            </a:br>
            <a:r>
              <a:rPr lang="sl-SI" dirty="0"/>
              <a:t/>
            </a:r>
            <a:br>
              <a:rPr lang="sl-SI" dirty="0"/>
            </a:br>
            <a:r>
              <a:rPr lang="sl-SI" dirty="0" smtClean="0"/>
              <a:t/>
            </a:r>
            <a:br>
              <a:rPr lang="sl-SI" dirty="0" smtClean="0"/>
            </a:br>
            <a:r>
              <a:rPr lang="sl-SI" dirty="0"/>
              <a:t/>
            </a:r>
            <a:br>
              <a:rPr lang="sl-SI" dirty="0"/>
            </a:br>
            <a:r>
              <a:rPr lang="sl-SI" sz="3100" dirty="0" smtClean="0"/>
              <a:t>Ob vsem tem se porodijo čustva. </a:t>
            </a:r>
            <a:br>
              <a:rPr lang="sl-SI" sz="3100" dirty="0" smtClean="0"/>
            </a:br>
            <a:r>
              <a:rPr lang="sl-SI" sz="3100" dirty="0" smtClean="0"/>
              <a:t/>
            </a:r>
            <a:br>
              <a:rPr lang="sl-SI" sz="3100" dirty="0" smtClean="0"/>
            </a:br>
            <a:r>
              <a:rPr lang="sl-SI" sz="3100" dirty="0" smtClean="0"/>
              <a:t>Čustva so naši občutki, doživljanja, naše stanje ob določenih dogodkih. </a:t>
            </a:r>
            <a:br>
              <a:rPr lang="sl-SI" sz="3100" dirty="0" smtClean="0"/>
            </a:br>
            <a:r>
              <a:rPr lang="sl-SI" sz="3100" dirty="0" smtClean="0"/>
              <a:t/>
            </a:r>
            <a:br>
              <a:rPr lang="sl-SI" sz="3100" dirty="0" smtClean="0"/>
            </a:br>
            <a:r>
              <a:rPr lang="sl-SI" sz="3100" dirty="0" smtClean="0"/>
              <a:t/>
            </a:r>
            <a:br>
              <a:rPr lang="sl-SI" sz="3100" dirty="0" smtClean="0"/>
            </a:br>
            <a:r>
              <a:rPr lang="sl-SI" sz="3100" dirty="0"/>
              <a:t/>
            </a:r>
            <a:br>
              <a:rPr lang="sl-SI" sz="3100" dirty="0"/>
            </a:br>
            <a:r>
              <a:rPr lang="sl-SI" sz="3100" dirty="0" smtClean="0"/>
              <a:t/>
            </a:r>
            <a:br>
              <a:rPr lang="sl-SI" sz="3100" dirty="0" smtClean="0"/>
            </a:br>
            <a:r>
              <a:rPr lang="sl-SI" sz="3100" dirty="0"/>
              <a:t/>
            </a:r>
            <a:br>
              <a:rPr lang="sl-SI" sz="3100" dirty="0"/>
            </a:br>
            <a:r>
              <a:rPr lang="sl-SI" sz="3100" dirty="0"/>
              <a:t/>
            </a:r>
            <a:br>
              <a:rPr lang="sl-SI" sz="3100" dirty="0"/>
            </a:br>
            <a:r>
              <a:rPr lang="sl-SI" sz="3100" dirty="0" smtClean="0"/>
              <a:t/>
            </a:r>
            <a:br>
              <a:rPr lang="sl-SI" sz="3100" dirty="0" smtClean="0"/>
            </a:br>
            <a:r>
              <a:rPr lang="sl-SI" sz="3100" dirty="0" smtClean="0"/>
              <a:t>Poznaš še kakšno čustvo?</a:t>
            </a:r>
            <a:endParaRPr lang="sl-SI" sz="3100" dirty="0"/>
          </a:p>
        </p:txBody>
      </p:sp>
      <p:sp>
        <p:nvSpPr>
          <p:cNvPr id="5" name="Pravokotnik 4"/>
          <p:cNvSpPr/>
          <p:nvPr/>
        </p:nvSpPr>
        <p:spPr>
          <a:xfrm>
            <a:off x="3807330" y="2564904"/>
            <a:ext cx="2376264" cy="43204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dirty="0" smtClean="0"/>
              <a:t>SREČA</a:t>
            </a:r>
            <a:endParaRPr lang="sl-SI" dirty="0"/>
          </a:p>
        </p:txBody>
      </p:sp>
      <p:sp>
        <p:nvSpPr>
          <p:cNvPr id="6" name="Pravokotnik 5"/>
          <p:cNvSpPr/>
          <p:nvPr/>
        </p:nvSpPr>
        <p:spPr>
          <a:xfrm>
            <a:off x="6224669" y="3255775"/>
            <a:ext cx="2376264" cy="43204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dirty="0" smtClean="0"/>
              <a:t>STRAH</a:t>
            </a:r>
            <a:endParaRPr lang="sl-SI" dirty="0"/>
          </a:p>
        </p:txBody>
      </p:sp>
      <p:sp>
        <p:nvSpPr>
          <p:cNvPr id="7" name="Pravokotnik 6"/>
          <p:cNvSpPr/>
          <p:nvPr/>
        </p:nvSpPr>
        <p:spPr>
          <a:xfrm>
            <a:off x="3995936" y="3861048"/>
            <a:ext cx="2376264" cy="43204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dirty="0" smtClean="0"/>
              <a:t>VESELJE</a:t>
            </a:r>
            <a:endParaRPr lang="sl-SI" dirty="0"/>
          </a:p>
        </p:txBody>
      </p:sp>
      <p:sp>
        <p:nvSpPr>
          <p:cNvPr id="9" name="Pravokotnik 8"/>
          <p:cNvSpPr/>
          <p:nvPr/>
        </p:nvSpPr>
        <p:spPr>
          <a:xfrm>
            <a:off x="899592" y="4086539"/>
            <a:ext cx="2376264" cy="43204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dirty="0" smtClean="0"/>
              <a:t>VZNEMIRJENJE</a:t>
            </a:r>
            <a:endParaRPr lang="sl-SI" dirty="0"/>
          </a:p>
        </p:txBody>
      </p:sp>
      <p:sp>
        <p:nvSpPr>
          <p:cNvPr id="10" name="Pravokotnik 9"/>
          <p:cNvSpPr/>
          <p:nvPr/>
        </p:nvSpPr>
        <p:spPr>
          <a:xfrm>
            <a:off x="1321024" y="3250704"/>
            <a:ext cx="2376264" cy="43204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dirty="0" smtClean="0"/>
              <a:t>ŽALOST</a:t>
            </a:r>
            <a:endParaRPr lang="sl-SI" dirty="0"/>
          </a:p>
        </p:txBody>
      </p:sp>
      <p:sp>
        <p:nvSpPr>
          <p:cNvPr id="11" name="Pravokotnik 10"/>
          <p:cNvSpPr/>
          <p:nvPr/>
        </p:nvSpPr>
        <p:spPr>
          <a:xfrm>
            <a:off x="6372200" y="4450838"/>
            <a:ext cx="2376264" cy="43204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dirty="0" smtClean="0"/>
              <a:t>NEMOČ</a:t>
            </a:r>
            <a:endParaRPr lang="sl-SI" dirty="0"/>
          </a:p>
        </p:txBody>
      </p:sp>
      <p:sp>
        <p:nvSpPr>
          <p:cNvPr id="13" name="Pravokotnik 12"/>
          <p:cNvSpPr/>
          <p:nvPr/>
        </p:nvSpPr>
        <p:spPr>
          <a:xfrm>
            <a:off x="3203848" y="4844686"/>
            <a:ext cx="2376264" cy="43204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dirty="0" smtClean="0"/>
              <a:t>ZMAGOSLAVJE</a:t>
            </a:r>
            <a:endParaRPr lang="sl-SI"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slov 1"/>
          <p:cNvSpPr>
            <a:spLocks noGrp="1"/>
          </p:cNvSpPr>
          <p:nvPr>
            <p:ph type="title"/>
          </p:nvPr>
        </p:nvSpPr>
        <p:spPr>
          <a:xfrm>
            <a:off x="485804" y="285728"/>
            <a:ext cx="8229600" cy="2357454"/>
          </a:xfrm>
        </p:spPr>
        <p:txBody>
          <a:bodyPr>
            <a:normAutofit fontScale="90000"/>
          </a:bodyPr>
          <a:lstStyle/>
          <a:p>
            <a:r>
              <a:rPr lang="sl-SI" dirty="0" smtClean="0"/>
              <a:t/>
            </a:r>
            <a:br>
              <a:rPr lang="sl-SI" dirty="0" smtClean="0"/>
            </a:br>
            <a:r>
              <a:rPr lang="sl-SI" dirty="0" smtClean="0"/>
              <a:t/>
            </a:r>
            <a:br>
              <a:rPr lang="sl-SI" dirty="0" smtClean="0"/>
            </a:br>
            <a:r>
              <a:rPr lang="sl-SI" dirty="0" smtClean="0"/>
              <a:t/>
            </a:r>
            <a:br>
              <a:rPr lang="sl-SI" dirty="0" smtClean="0"/>
            </a:br>
            <a:r>
              <a:rPr lang="sl-SI" dirty="0" smtClean="0"/>
              <a:t/>
            </a:r>
            <a:br>
              <a:rPr lang="sl-SI" dirty="0" smtClean="0"/>
            </a:br>
            <a:r>
              <a:rPr lang="sl-SI" dirty="0" smtClean="0"/>
              <a:t/>
            </a:r>
            <a:br>
              <a:rPr lang="sl-SI" dirty="0" smtClean="0"/>
            </a:br>
            <a:r>
              <a:rPr lang="sl-SI" dirty="0" smtClean="0"/>
              <a:t/>
            </a:r>
            <a:br>
              <a:rPr lang="sl-SI" dirty="0" smtClean="0"/>
            </a:br>
            <a:r>
              <a:rPr lang="sl-SI" dirty="0" smtClean="0"/>
              <a:t/>
            </a:r>
            <a:br>
              <a:rPr lang="sl-SI" dirty="0" smtClean="0"/>
            </a:br>
            <a:endParaRPr lang="sl-SI" dirty="0"/>
          </a:p>
        </p:txBody>
      </p:sp>
      <p:pic>
        <p:nvPicPr>
          <p:cNvPr id="4" name="Ograda vsebine 3" descr="Image result for čustva obnašanje">
            <a:hlinkClick r:id="rId2" tgtFrame="&quot;_blank&quot;"/>
          </p:cNvPr>
          <p:cNvPicPr>
            <a:picLocks noGrp="1"/>
          </p:cNvPicPr>
          <p:nvPr>
            <p:ph idx="1"/>
          </p:nvPr>
        </p:nvPicPr>
        <p:blipFill>
          <a:blip r:embed="rId3" cstate="print"/>
          <a:srcRect/>
          <a:stretch>
            <a:fillRect/>
          </a:stretch>
        </p:blipFill>
        <p:spPr bwMode="auto">
          <a:xfrm>
            <a:off x="4716016" y="2420888"/>
            <a:ext cx="3960440" cy="3367042"/>
          </a:xfrm>
          <a:prstGeom prst="rect">
            <a:avLst/>
          </a:prstGeom>
          <a:noFill/>
          <a:ln w="9525">
            <a:noFill/>
            <a:miter lim="800000"/>
            <a:headEnd/>
            <a:tailEnd/>
          </a:ln>
        </p:spPr>
      </p:pic>
      <p:sp>
        <p:nvSpPr>
          <p:cNvPr id="6" name="Pravokotnik 5"/>
          <p:cNvSpPr/>
          <p:nvPr/>
        </p:nvSpPr>
        <p:spPr>
          <a:xfrm>
            <a:off x="428596" y="500042"/>
            <a:ext cx="8391876" cy="5262979"/>
          </a:xfrm>
          <a:prstGeom prst="rect">
            <a:avLst/>
          </a:prstGeom>
        </p:spPr>
        <p:txBody>
          <a:bodyPr wrap="square">
            <a:spAutoFit/>
          </a:bodyPr>
          <a:lstStyle/>
          <a:p>
            <a:r>
              <a:rPr lang="sl-SI" sz="2800" dirty="0" smtClean="0">
                <a:solidFill>
                  <a:schemeClr val="accent2">
                    <a:lumMod val="75000"/>
                  </a:schemeClr>
                </a:solidFill>
                <a:latin typeface="+mj-lt"/>
              </a:rPr>
              <a:t>Čustva lahko prepoznamo po izrazu </a:t>
            </a:r>
            <a:r>
              <a:rPr lang="sl-SI" sz="2800" dirty="0">
                <a:solidFill>
                  <a:schemeClr val="accent2">
                    <a:lumMod val="75000"/>
                  </a:schemeClr>
                </a:solidFill>
                <a:latin typeface="+mj-lt"/>
              </a:rPr>
              <a:t>na obrazu, po obnašanju, </a:t>
            </a:r>
            <a:r>
              <a:rPr lang="sl-SI" sz="2800" dirty="0" smtClean="0">
                <a:solidFill>
                  <a:schemeClr val="accent2">
                    <a:lumMod val="75000"/>
                  </a:schemeClr>
                </a:solidFill>
                <a:latin typeface="+mj-lt"/>
              </a:rPr>
              <a:t>…</a:t>
            </a:r>
          </a:p>
          <a:p>
            <a:endParaRPr lang="sl-SI" sz="2800" dirty="0" smtClean="0">
              <a:solidFill>
                <a:schemeClr val="accent2">
                  <a:lumMod val="75000"/>
                </a:schemeClr>
              </a:solidFill>
              <a:latin typeface="+mj-lt"/>
            </a:endParaRPr>
          </a:p>
          <a:p>
            <a:r>
              <a:rPr lang="sl-SI" sz="2800" dirty="0" smtClean="0">
                <a:solidFill>
                  <a:schemeClr val="accent2">
                    <a:lumMod val="75000"/>
                  </a:schemeClr>
                </a:solidFill>
                <a:latin typeface="+mj-lt"/>
              </a:rPr>
              <a:t>Razmisli</a:t>
            </a:r>
            <a:r>
              <a:rPr lang="sl-SI" sz="2800" dirty="0" smtClean="0">
                <a:solidFill>
                  <a:schemeClr val="accent2">
                    <a:lumMod val="75000"/>
                  </a:schemeClr>
                </a:solidFill>
                <a:latin typeface="+mj-lt"/>
              </a:rPr>
              <a:t>, katera čustva preplavljajo fanta in punco na sliki. </a:t>
            </a:r>
            <a:endParaRPr lang="sl-SI" sz="2800" dirty="0">
              <a:solidFill>
                <a:schemeClr val="accent2">
                  <a:lumMod val="75000"/>
                </a:schemeClr>
              </a:solidFill>
              <a:latin typeface="+mj-lt"/>
            </a:endParaRPr>
          </a:p>
          <a:p>
            <a:endParaRPr lang="sl-SI" sz="2800" dirty="0" smtClean="0">
              <a:solidFill>
                <a:schemeClr val="accent2">
                  <a:lumMod val="75000"/>
                </a:schemeClr>
              </a:solidFill>
              <a:latin typeface="+mj-lt"/>
            </a:endParaRPr>
          </a:p>
          <a:p>
            <a:endParaRPr lang="sl-SI" sz="2800" dirty="0">
              <a:solidFill>
                <a:schemeClr val="accent2">
                  <a:lumMod val="75000"/>
                </a:schemeClr>
              </a:solidFill>
              <a:latin typeface="+mj-lt"/>
            </a:endParaRPr>
          </a:p>
          <a:p>
            <a:endParaRPr lang="sl-SI" sz="2800" dirty="0" smtClean="0">
              <a:solidFill>
                <a:schemeClr val="accent2">
                  <a:lumMod val="75000"/>
                </a:schemeClr>
              </a:solidFill>
              <a:latin typeface="+mj-lt"/>
            </a:endParaRPr>
          </a:p>
          <a:p>
            <a:endParaRPr lang="sl-SI" sz="2800" dirty="0">
              <a:solidFill>
                <a:schemeClr val="accent2">
                  <a:lumMod val="75000"/>
                </a:schemeClr>
              </a:solidFill>
              <a:latin typeface="+mj-lt"/>
            </a:endParaRPr>
          </a:p>
          <a:p>
            <a:endParaRPr lang="sl-SI" sz="2800" dirty="0">
              <a:solidFill>
                <a:schemeClr val="accent2">
                  <a:lumMod val="75000"/>
                </a:schemeClr>
              </a:solidFill>
              <a:latin typeface="+mj-lt"/>
            </a:endParaRPr>
          </a:p>
          <a:p>
            <a:endParaRPr lang="sl-SI" sz="2800" dirty="0" smtClean="0">
              <a:solidFill>
                <a:schemeClr val="accent2">
                  <a:lumMod val="75000"/>
                </a:schemeClr>
              </a:solidFill>
              <a:latin typeface="+mj-lt"/>
            </a:endParaRPr>
          </a:p>
          <a:p>
            <a:r>
              <a:rPr lang="sl-SI" sz="2800" dirty="0" smtClean="0">
                <a:solidFill>
                  <a:schemeClr val="accent2">
                    <a:lumMod val="75000"/>
                  </a:schemeClr>
                </a:solidFill>
                <a:latin typeface="+mj-lt"/>
              </a:rPr>
              <a:t>Ali misliš, da tudi njiju kje tišči?</a:t>
            </a:r>
            <a:endParaRPr lang="sl-SI" sz="2800" dirty="0">
              <a:solidFill>
                <a:schemeClr val="accent2">
                  <a:lumMod val="75000"/>
                </a:schemeClr>
              </a:solidFill>
              <a:latin typeface="+mj-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457200" y="571480"/>
            <a:ext cx="8543956" cy="5753120"/>
          </a:xfrm>
        </p:spPr>
        <p:txBody>
          <a:bodyPr/>
          <a:lstStyle/>
          <a:p>
            <a:pPr>
              <a:buNone/>
            </a:pPr>
            <a:r>
              <a:rPr lang="sl-SI" sz="4400" dirty="0" smtClean="0">
                <a:solidFill>
                  <a:schemeClr val="accent3">
                    <a:lumMod val="50000"/>
                  </a:schemeClr>
                </a:solidFill>
                <a:latin typeface="+mj-lt"/>
              </a:rPr>
              <a:t>	</a:t>
            </a:r>
            <a:r>
              <a:rPr lang="sl-SI" sz="2800" dirty="0" smtClean="0">
                <a:solidFill>
                  <a:schemeClr val="accent3">
                    <a:lumMod val="50000"/>
                  </a:schemeClr>
                </a:solidFill>
                <a:latin typeface="+mj-lt"/>
              </a:rPr>
              <a:t>Kaj pa če doživljata</a:t>
            </a:r>
            <a:r>
              <a:rPr lang="sl-SI" sz="2800" dirty="0" smtClean="0">
                <a:solidFill>
                  <a:schemeClr val="accent3">
                    <a:lumMod val="50000"/>
                  </a:schemeClr>
                </a:solidFill>
                <a:latin typeface="+mj-lt"/>
              </a:rPr>
              <a:t> </a:t>
            </a:r>
            <a:r>
              <a:rPr lang="sl-SI" sz="2800" dirty="0" smtClean="0">
                <a:solidFill>
                  <a:schemeClr val="accent3">
                    <a:lumMod val="50000"/>
                  </a:schemeClr>
                </a:solidFill>
                <a:latin typeface="+mj-lt"/>
              </a:rPr>
              <a:t>pomladna tiščanja? </a:t>
            </a:r>
          </a:p>
          <a:p>
            <a:pPr>
              <a:buNone/>
            </a:pPr>
            <a:r>
              <a:rPr lang="sl-SI" sz="2800" dirty="0" smtClean="0">
                <a:solidFill>
                  <a:schemeClr val="accent3">
                    <a:lumMod val="50000"/>
                  </a:schemeClr>
                </a:solidFill>
                <a:latin typeface="+mj-lt"/>
              </a:rPr>
              <a:t>	</a:t>
            </a:r>
          </a:p>
          <a:p>
            <a:pPr>
              <a:buNone/>
            </a:pPr>
            <a:r>
              <a:rPr lang="sl-SI" sz="2800" dirty="0">
                <a:solidFill>
                  <a:schemeClr val="accent3">
                    <a:lumMod val="50000"/>
                  </a:schemeClr>
                </a:solidFill>
                <a:latin typeface="+mj-lt"/>
              </a:rPr>
              <a:t> </a:t>
            </a:r>
            <a:r>
              <a:rPr lang="sl-SI" sz="2800" dirty="0" smtClean="0">
                <a:solidFill>
                  <a:schemeClr val="accent3">
                    <a:lumMod val="50000"/>
                  </a:schemeClr>
                </a:solidFill>
                <a:latin typeface="+mj-lt"/>
              </a:rPr>
              <a:t>  Poglejmo, kaj</a:t>
            </a:r>
            <a:r>
              <a:rPr lang="sl-SI" sz="2800" dirty="0" smtClean="0">
                <a:solidFill>
                  <a:schemeClr val="accent3">
                    <a:lumMod val="50000"/>
                  </a:schemeClr>
                </a:solidFill>
                <a:latin typeface="+mj-lt"/>
              </a:rPr>
              <a:t> </a:t>
            </a:r>
            <a:r>
              <a:rPr lang="sl-SI" sz="2800" dirty="0" smtClean="0">
                <a:solidFill>
                  <a:schemeClr val="accent3">
                    <a:lumMod val="50000"/>
                  </a:schemeClr>
                </a:solidFill>
                <a:latin typeface="+mj-lt"/>
              </a:rPr>
              <a:t>o tem </a:t>
            </a:r>
            <a:r>
              <a:rPr lang="sl-SI" sz="2800" dirty="0" smtClean="0">
                <a:solidFill>
                  <a:schemeClr val="accent3">
                    <a:lumMod val="50000"/>
                  </a:schemeClr>
                </a:solidFill>
                <a:latin typeface="+mj-lt"/>
              </a:rPr>
              <a:t>pravi pisatelj Slavko Pregl</a:t>
            </a:r>
            <a:r>
              <a:rPr lang="sl-SI" sz="2800" dirty="0" smtClean="0">
                <a:solidFill>
                  <a:schemeClr val="accent3">
                    <a:lumMod val="50000"/>
                  </a:schemeClr>
                </a:solidFill>
                <a:latin typeface="+mj-lt"/>
              </a:rPr>
              <a:t>.</a:t>
            </a:r>
          </a:p>
          <a:p>
            <a:pPr>
              <a:buNone/>
            </a:pPr>
            <a:r>
              <a:rPr lang="sl-SI" sz="2800" dirty="0">
                <a:solidFill>
                  <a:schemeClr val="accent3">
                    <a:lumMod val="50000"/>
                  </a:schemeClr>
                </a:solidFill>
                <a:latin typeface="+mj-lt"/>
              </a:rPr>
              <a:t> </a:t>
            </a:r>
            <a:r>
              <a:rPr lang="sl-SI" sz="2800" dirty="0" smtClean="0">
                <a:solidFill>
                  <a:schemeClr val="accent3">
                    <a:lumMod val="50000"/>
                  </a:schemeClr>
                </a:solidFill>
                <a:latin typeface="+mj-lt"/>
              </a:rPr>
              <a:t>  </a:t>
            </a:r>
            <a:r>
              <a:rPr lang="sl-SI" sz="2800" dirty="0" smtClean="0">
                <a:solidFill>
                  <a:schemeClr val="accent3">
                    <a:lumMod val="50000"/>
                  </a:schemeClr>
                </a:solidFill>
                <a:latin typeface="+mj-lt"/>
              </a:rPr>
              <a:t>Kaj je tiščalo Andreja?</a:t>
            </a:r>
          </a:p>
          <a:p>
            <a:pPr>
              <a:buNone/>
            </a:pPr>
            <a:endParaRPr lang="sl-SI" sz="2800" dirty="0">
              <a:solidFill>
                <a:schemeClr val="accent3">
                  <a:lumMod val="50000"/>
                </a:schemeClr>
              </a:solidFill>
              <a:latin typeface="+mj-lt"/>
            </a:endParaRPr>
          </a:p>
          <a:p>
            <a:pPr>
              <a:buNone/>
            </a:pPr>
            <a:r>
              <a:rPr lang="sl-SI" sz="2800" dirty="0" smtClean="0">
                <a:solidFill>
                  <a:schemeClr val="accent3">
                    <a:lumMod val="50000"/>
                  </a:schemeClr>
                </a:solidFill>
                <a:latin typeface="+mj-lt"/>
              </a:rPr>
              <a:t>	Dvakrat p</a:t>
            </a:r>
            <a:r>
              <a:rPr lang="sl-SI" sz="2800" dirty="0" smtClean="0">
                <a:solidFill>
                  <a:schemeClr val="accent3">
                    <a:lumMod val="50000"/>
                  </a:schemeClr>
                </a:solidFill>
                <a:latin typeface="+mj-lt"/>
              </a:rPr>
              <a:t>reberi besedilo v berilu str. 74 in 75:</a:t>
            </a:r>
          </a:p>
          <a:p>
            <a:pPr>
              <a:buNone/>
            </a:pPr>
            <a:r>
              <a:rPr lang="sl-SI" sz="4000" dirty="0" smtClean="0">
                <a:solidFill>
                  <a:schemeClr val="accent3">
                    <a:lumMod val="50000"/>
                  </a:schemeClr>
                </a:solidFill>
                <a:latin typeface="+mj-lt"/>
              </a:rPr>
              <a:t>  POMLADNA TIŠČANJA</a:t>
            </a:r>
          </a:p>
          <a:p>
            <a:pPr>
              <a:buNone/>
            </a:pPr>
            <a:endParaRPr lang="sl-SI" sz="4000" dirty="0">
              <a:solidFill>
                <a:schemeClr val="accent3">
                  <a:lumMod val="50000"/>
                </a:schemeClr>
              </a:solidFill>
              <a:latin typeface="+mj-lt"/>
            </a:endParaRPr>
          </a:p>
          <a:p>
            <a:pPr>
              <a:buNone/>
            </a:pPr>
            <a:endParaRPr lang="sl-SI" sz="4000" dirty="0" smtClean="0">
              <a:solidFill>
                <a:schemeClr val="accent3">
                  <a:lumMod val="50000"/>
                </a:schemeClr>
              </a:solidFill>
              <a:latin typeface="+mj-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14290"/>
            <a:ext cx="8229600" cy="406398"/>
          </a:xfrm>
        </p:spPr>
        <p:txBody>
          <a:bodyPr>
            <a:normAutofit fontScale="90000"/>
          </a:bodyPr>
          <a:lstStyle/>
          <a:p>
            <a:r>
              <a:rPr lang="sl-SI" b="1" dirty="0" smtClean="0"/>
              <a:t/>
            </a:r>
            <a:br>
              <a:rPr lang="sl-SI" b="1" dirty="0" smtClean="0"/>
            </a:br>
            <a:r>
              <a:rPr lang="sl-SI" b="1" dirty="0" smtClean="0"/>
              <a:t/>
            </a:r>
            <a:br>
              <a:rPr lang="sl-SI" b="1" dirty="0" smtClean="0"/>
            </a:br>
            <a:r>
              <a:rPr lang="sl-SI" b="1" dirty="0" smtClean="0"/>
              <a:t/>
            </a:r>
            <a:br>
              <a:rPr lang="sl-SI" b="1" dirty="0" smtClean="0"/>
            </a:br>
            <a:endParaRPr lang="sl-SI" dirty="0"/>
          </a:p>
        </p:txBody>
      </p:sp>
      <p:pic>
        <p:nvPicPr>
          <p:cNvPr id="4" name="Ograda vsebine 3" descr="C:\Users\DOMA\AppData\Local\Microsoft\Windows\Temporary Internet Files\Content.IE5\89S451QU\IMG_20200316_180636.jpg"/>
          <p:cNvPicPr>
            <a:picLocks noGrp="1"/>
          </p:cNvPicPr>
          <p:nvPr>
            <p:ph idx="1"/>
          </p:nvPr>
        </p:nvPicPr>
        <p:blipFill rotWithShape="1">
          <a:blip r:embed="rId2" cstate="print"/>
          <a:srcRect l="6147" t="-369" r="-1190" b="369"/>
          <a:stretch/>
        </p:blipFill>
        <p:spPr bwMode="auto">
          <a:xfrm>
            <a:off x="107504" y="471736"/>
            <a:ext cx="4345360" cy="5904656"/>
          </a:xfrm>
          <a:prstGeom prst="rect">
            <a:avLst/>
          </a:prstGeom>
          <a:noFill/>
          <a:ln w="9525">
            <a:noFill/>
            <a:miter lim="800000"/>
            <a:headEnd/>
            <a:tailEnd/>
          </a:ln>
        </p:spPr>
      </p:pic>
      <p:pic>
        <p:nvPicPr>
          <p:cNvPr id="5" name="Slika 4" descr="C:\Users\DOMA\AppData\Local\Microsoft\Windows\Temporary Internet Files\Content.IE5\Q83YVFWX\IMG_20200316_180645.jpg"/>
          <p:cNvPicPr/>
          <p:nvPr/>
        </p:nvPicPr>
        <p:blipFill rotWithShape="1">
          <a:blip r:embed="rId3" cstate="print"/>
          <a:srcRect l="7306" r="1571"/>
          <a:stretch/>
        </p:blipFill>
        <p:spPr bwMode="auto">
          <a:xfrm>
            <a:off x="4499992" y="476672"/>
            <a:ext cx="4536504" cy="59080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704088"/>
            <a:ext cx="8229600" cy="3084952"/>
          </a:xfrm>
        </p:spPr>
        <p:txBody>
          <a:bodyPr>
            <a:noAutofit/>
          </a:bodyPr>
          <a:lstStyle/>
          <a:p>
            <a:r>
              <a:rPr lang="sl-SI" sz="2800" dirty="0" smtClean="0"/>
              <a:t/>
            </a:r>
            <a:br>
              <a:rPr lang="sl-SI" sz="2800" dirty="0" smtClean="0"/>
            </a:br>
            <a:r>
              <a:rPr lang="sl-SI" sz="2800" dirty="0" smtClean="0"/>
              <a:t>Ti je bilo besedilo všeč?</a:t>
            </a:r>
            <a:br>
              <a:rPr lang="sl-SI" sz="2800" dirty="0" smtClean="0"/>
            </a:br>
            <a:r>
              <a:rPr lang="sl-SI" sz="2800" dirty="0" smtClean="0"/>
              <a:t/>
            </a:r>
            <a:br>
              <a:rPr lang="sl-SI" sz="2800" dirty="0" smtClean="0"/>
            </a:br>
            <a:r>
              <a:rPr lang="sl-SI" sz="2800" dirty="0" smtClean="0"/>
              <a:t>Se tudi ti kdaj počutiš kot Andrej?</a:t>
            </a:r>
            <a:br>
              <a:rPr lang="sl-SI" sz="2800" dirty="0" smtClean="0"/>
            </a:br>
            <a:r>
              <a:rPr lang="sl-SI" sz="2800" dirty="0"/>
              <a:t/>
            </a:r>
            <a:br>
              <a:rPr lang="sl-SI" sz="2800" dirty="0"/>
            </a:br>
            <a:r>
              <a:rPr lang="sl-SI" sz="2800" dirty="0" smtClean="0"/>
              <a:t>Zdaj pa na delo!</a:t>
            </a:r>
            <a:br>
              <a:rPr lang="sl-SI" sz="2800" dirty="0" smtClean="0"/>
            </a:br>
            <a:r>
              <a:rPr lang="sl-SI" sz="2800" dirty="0"/>
              <a:t/>
            </a:r>
            <a:br>
              <a:rPr lang="sl-SI" sz="2800" dirty="0"/>
            </a:br>
            <a:endParaRPr lang="sl-SI" sz="2800" dirty="0"/>
          </a:p>
        </p:txBody>
      </p:sp>
    </p:spTree>
    <p:extLst>
      <p:ext uri="{BB962C8B-B14F-4D97-AF65-F5344CB8AC3E}">
        <p14:creationId xmlns:p14="http://schemas.microsoft.com/office/powerpoint/2010/main" val="4678988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704088"/>
            <a:ext cx="8229600" cy="5461216"/>
          </a:xfrm>
        </p:spPr>
        <p:txBody>
          <a:bodyPr>
            <a:noAutofit/>
          </a:bodyPr>
          <a:lstStyle/>
          <a:p>
            <a:r>
              <a:rPr lang="sl-SI" sz="2800" dirty="0" smtClean="0"/>
              <a:t/>
            </a:r>
            <a:br>
              <a:rPr lang="sl-SI" sz="2800" dirty="0" smtClean="0"/>
            </a:br>
            <a:r>
              <a:rPr lang="sl-SI" sz="2800" dirty="0" smtClean="0"/>
              <a:t>- Ustno odgovori na vprašanja. </a:t>
            </a:r>
            <a:br>
              <a:rPr lang="sl-SI" sz="2800" dirty="0" smtClean="0"/>
            </a:br>
            <a:r>
              <a:rPr lang="sl-SI" sz="2800" dirty="0"/>
              <a:t/>
            </a:r>
            <a:br>
              <a:rPr lang="sl-SI" sz="2800" dirty="0"/>
            </a:br>
            <a:r>
              <a:rPr lang="sl-SI" sz="2800" dirty="0"/>
              <a:t>Kako se </a:t>
            </a:r>
            <a:r>
              <a:rPr lang="sl-SI" sz="2800" dirty="0" smtClean="0"/>
              <a:t>je obnašal </a:t>
            </a:r>
            <a:r>
              <a:rPr lang="sl-SI" sz="2800" dirty="0"/>
              <a:t>Andrej</a:t>
            </a:r>
            <a:r>
              <a:rPr lang="sl-SI" sz="2800" dirty="0" smtClean="0"/>
              <a:t>?</a:t>
            </a:r>
            <a:br>
              <a:rPr lang="sl-SI" sz="2800" dirty="0" smtClean="0"/>
            </a:br>
            <a:r>
              <a:rPr lang="sl-SI" sz="2800" dirty="0"/>
              <a:t/>
            </a:r>
            <a:br>
              <a:rPr lang="sl-SI" sz="2800" dirty="0"/>
            </a:br>
            <a:r>
              <a:rPr lang="sl-SI" sz="2800" dirty="0" smtClean="0"/>
              <a:t>Kaj misliš, katero čustvo ga je tiščalo?</a:t>
            </a:r>
            <a:br>
              <a:rPr lang="sl-SI" sz="2800" dirty="0" smtClean="0"/>
            </a:br>
            <a:r>
              <a:rPr lang="sl-SI" sz="2800" dirty="0"/>
              <a:t/>
            </a:r>
            <a:br>
              <a:rPr lang="sl-SI" sz="2800" dirty="0"/>
            </a:br>
            <a:r>
              <a:rPr lang="sl-SI" sz="2800" dirty="0" smtClean="0"/>
              <a:t>Se strinjaš, da </a:t>
            </a:r>
            <a:r>
              <a:rPr lang="sl-SI" sz="2800" dirty="0"/>
              <a:t>je </a:t>
            </a:r>
            <a:r>
              <a:rPr lang="sl-SI" sz="2800" dirty="0" smtClean="0"/>
              <a:t>pisatelj v zgodbo vnesel pretiravanja? Npr.: Ogledalo bi lahko devetnajst stoletij razlagalo …</a:t>
            </a:r>
            <a:r>
              <a:rPr lang="sl-SI" sz="2800" dirty="0"/>
              <a:t/>
            </a:r>
            <a:br>
              <a:rPr lang="sl-SI" sz="2800" dirty="0"/>
            </a:br>
            <a:r>
              <a:rPr lang="sl-SI" sz="2800" dirty="0" smtClean="0"/>
              <a:t>Ali si našel v zgodbi še kakšno tako pretiravanje?</a:t>
            </a:r>
            <a:r>
              <a:rPr lang="sl-SI" sz="2800" dirty="0"/>
              <a:t/>
            </a:r>
            <a:br>
              <a:rPr lang="sl-SI" sz="2800" dirty="0"/>
            </a:br>
            <a:r>
              <a:rPr lang="sl-SI" sz="2800" dirty="0" smtClean="0"/>
              <a:t/>
            </a:r>
            <a:br>
              <a:rPr lang="sl-SI" sz="2800" dirty="0" smtClean="0"/>
            </a:br>
            <a:r>
              <a:rPr lang="sl-SI" sz="2800" dirty="0"/>
              <a:t/>
            </a:r>
            <a:br>
              <a:rPr lang="sl-SI" sz="2800" dirty="0"/>
            </a:br>
            <a:r>
              <a:rPr lang="sl-SI" sz="2800" dirty="0" smtClean="0"/>
              <a:t/>
            </a:r>
            <a:br>
              <a:rPr lang="sl-SI" sz="2800" dirty="0" smtClean="0"/>
            </a:br>
            <a:endParaRPr lang="sl-SI" sz="2800" dirty="0"/>
          </a:p>
        </p:txBody>
      </p:sp>
    </p:spTree>
    <p:extLst>
      <p:ext uri="{BB962C8B-B14F-4D97-AF65-F5344CB8AC3E}">
        <p14:creationId xmlns:p14="http://schemas.microsoft.com/office/powerpoint/2010/main" val="13020974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grada vsebine 4"/>
          <p:cNvGraphicFramePr>
            <a:graphicFrameLocks noGrp="1"/>
          </p:cNvGraphicFramePr>
          <p:nvPr>
            <p:ph idx="1"/>
            <p:extLst>
              <p:ext uri="{D42A27DB-BD31-4B8C-83A1-F6EECF244321}">
                <p14:modId xmlns:p14="http://schemas.microsoft.com/office/powerpoint/2010/main" val="2826468084"/>
              </p:ext>
            </p:extLst>
          </p:nvPr>
        </p:nvGraphicFramePr>
        <p:xfrm>
          <a:off x="395536" y="1988839"/>
          <a:ext cx="7777231" cy="3604082"/>
        </p:xfrm>
        <a:graphic>
          <a:graphicData uri="http://schemas.openxmlformats.org/drawingml/2006/table">
            <a:tbl>
              <a:tblPr firstRow="1" firstCol="1" bandRow="1">
                <a:tableStyleId>{5C22544A-7EE6-4342-B048-85BDC9FD1C3A}</a:tableStyleId>
              </a:tblPr>
              <a:tblGrid>
                <a:gridCol w="3959592"/>
                <a:gridCol w="3817639"/>
              </a:tblGrid>
              <a:tr h="1802041">
                <a:tc>
                  <a:txBody>
                    <a:bodyPr/>
                    <a:lstStyle/>
                    <a:p>
                      <a:pPr algn="l">
                        <a:spcAft>
                          <a:spcPts val="0"/>
                        </a:spcAft>
                      </a:pPr>
                      <a:r>
                        <a:rPr lang="sl-SI" sz="1600" dirty="0">
                          <a:effectLst/>
                        </a:rPr>
                        <a:t>Tuhtal je. </a:t>
                      </a:r>
                      <a:endParaRPr lang="sl-SI" sz="1200" dirty="0">
                        <a:effectLst/>
                      </a:endParaRPr>
                    </a:p>
                    <a:p>
                      <a:pPr marL="228600" algn="l">
                        <a:spcAft>
                          <a:spcPts val="0"/>
                        </a:spcAft>
                      </a:pPr>
                      <a:r>
                        <a:rPr lang="sl-SI" sz="1600" dirty="0">
                          <a:effectLst/>
                        </a:rPr>
                        <a:t> </a:t>
                      </a:r>
                      <a:endParaRPr lang="sl-SI" sz="1200" dirty="0">
                        <a:effectLst/>
                      </a:endParaRPr>
                    </a:p>
                    <a:p>
                      <a:pPr marL="342900" lvl="0" indent="-342900" algn="l">
                        <a:spcAft>
                          <a:spcPts val="0"/>
                        </a:spcAft>
                        <a:buFont typeface="+mj-lt"/>
                        <a:buAutoNum type="alphaLcPeriod"/>
                      </a:pPr>
                      <a:r>
                        <a:rPr lang="sl-SI" sz="1600" dirty="0">
                          <a:effectLst/>
                        </a:rPr>
                        <a:t>Stvari je polagal na tehtnico.</a:t>
                      </a:r>
                      <a:endParaRPr lang="sl-SI" sz="1200" dirty="0">
                        <a:effectLst/>
                      </a:endParaRPr>
                    </a:p>
                    <a:p>
                      <a:pPr marL="342900" lvl="0" indent="-342900" algn="l">
                        <a:spcAft>
                          <a:spcPts val="0"/>
                        </a:spcAft>
                        <a:buFont typeface="+mj-lt"/>
                        <a:buAutoNum type="alphaLcPeriod"/>
                      </a:pPr>
                      <a:r>
                        <a:rPr lang="sl-SI" sz="1600" dirty="0">
                          <a:effectLst/>
                        </a:rPr>
                        <a:t>Sprehajal se je.</a:t>
                      </a:r>
                      <a:endParaRPr lang="sl-SI" sz="1200" dirty="0">
                        <a:effectLst/>
                      </a:endParaRPr>
                    </a:p>
                    <a:p>
                      <a:pPr marL="342900" lvl="0" indent="-342900" algn="l">
                        <a:spcAft>
                          <a:spcPts val="0"/>
                        </a:spcAft>
                        <a:buFont typeface="+mj-lt"/>
                        <a:buAutoNum type="alphaLcPeriod"/>
                      </a:pPr>
                      <a:r>
                        <a:rPr lang="sl-SI" sz="1600" dirty="0">
                          <a:effectLst/>
                        </a:rPr>
                        <a:t>Razmišljal je.</a:t>
                      </a:r>
                      <a:endParaRPr lang="sl-SI" sz="1200" dirty="0">
                        <a:effectLst/>
                      </a:endParaRPr>
                    </a:p>
                    <a:p>
                      <a:pPr algn="l">
                        <a:spcAft>
                          <a:spcPts val="0"/>
                        </a:spcAft>
                      </a:pPr>
                      <a:r>
                        <a:rPr lang="sl-SI" sz="1600" dirty="0">
                          <a:effectLst/>
                        </a:rPr>
                        <a:t> </a:t>
                      </a:r>
                      <a:endParaRPr lang="sl-SI" sz="1200" dirty="0">
                        <a:effectLst/>
                        <a:latin typeface="Times New Roman"/>
                        <a:ea typeface="Times New Roman"/>
                      </a:endParaRPr>
                    </a:p>
                  </a:txBody>
                  <a:tcPr marL="68580" marR="68580" marT="0" marB="0"/>
                </a:tc>
                <a:tc>
                  <a:txBody>
                    <a:bodyPr/>
                    <a:lstStyle/>
                    <a:p>
                      <a:pPr algn="l">
                        <a:spcAft>
                          <a:spcPts val="0"/>
                        </a:spcAft>
                      </a:pPr>
                      <a:r>
                        <a:rPr lang="sl-SI" sz="1600" dirty="0">
                          <a:effectLst/>
                        </a:rPr>
                        <a:t>Danes je malo usekan. </a:t>
                      </a:r>
                      <a:endParaRPr lang="sl-SI" sz="1200" dirty="0">
                        <a:effectLst/>
                      </a:endParaRPr>
                    </a:p>
                    <a:p>
                      <a:pPr algn="l">
                        <a:spcAft>
                          <a:spcPts val="0"/>
                        </a:spcAft>
                      </a:pPr>
                      <a:r>
                        <a:rPr lang="sl-SI" sz="1600" dirty="0">
                          <a:effectLst/>
                        </a:rPr>
                        <a:t> </a:t>
                      </a:r>
                      <a:endParaRPr lang="sl-SI" sz="1200" dirty="0">
                        <a:effectLst/>
                      </a:endParaRPr>
                    </a:p>
                    <a:p>
                      <a:pPr marL="342900" lvl="0" indent="-342900" algn="l">
                        <a:spcAft>
                          <a:spcPts val="0"/>
                        </a:spcAft>
                        <a:buFont typeface="+mj-lt"/>
                        <a:buAutoNum type="alphaLcPeriod"/>
                      </a:pPr>
                      <a:r>
                        <a:rPr lang="sl-SI" sz="1600" dirty="0">
                          <a:effectLst/>
                        </a:rPr>
                        <a:t>Danes se malo čudno obnaša.</a:t>
                      </a:r>
                      <a:endParaRPr lang="sl-SI" sz="1200" dirty="0">
                        <a:effectLst/>
                      </a:endParaRPr>
                    </a:p>
                    <a:p>
                      <a:pPr marL="342900" lvl="0" indent="-342900" algn="l">
                        <a:spcAft>
                          <a:spcPts val="0"/>
                        </a:spcAft>
                        <a:buFont typeface="+mj-lt"/>
                        <a:buAutoNum type="alphaLcPeriod"/>
                      </a:pPr>
                      <a:r>
                        <a:rPr lang="sl-SI" sz="1600" dirty="0">
                          <a:effectLst/>
                        </a:rPr>
                        <a:t>Danes se je usekal s sekiro. </a:t>
                      </a:r>
                      <a:endParaRPr lang="sl-SI" sz="1200" dirty="0">
                        <a:effectLst/>
                      </a:endParaRPr>
                    </a:p>
                    <a:p>
                      <a:pPr marL="342900" lvl="0" indent="-342900" algn="l">
                        <a:spcAft>
                          <a:spcPts val="0"/>
                        </a:spcAft>
                        <a:buFont typeface="+mj-lt"/>
                        <a:buAutoNum type="alphaLcPeriod"/>
                      </a:pPr>
                      <a:r>
                        <a:rPr lang="sl-SI" sz="1600" dirty="0">
                          <a:effectLst/>
                        </a:rPr>
                        <a:t>Danes se je usekal  v robček. </a:t>
                      </a:r>
                      <a:endParaRPr lang="sl-SI" sz="1200" dirty="0">
                        <a:effectLst/>
                      </a:endParaRPr>
                    </a:p>
                    <a:p>
                      <a:pPr algn="l">
                        <a:spcAft>
                          <a:spcPts val="0"/>
                        </a:spcAft>
                      </a:pPr>
                      <a:r>
                        <a:rPr lang="sl-SI" sz="1600" dirty="0">
                          <a:effectLst/>
                        </a:rPr>
                        <a:t> </a:t>
                      </a:r>
                      <a:endParaRPr lang="sl-SI" sz="1200" dirty="0">
                        <a:effectLst/>
                        <a:latin typeface="Times New Roman"/>
                        <a:ea typeface="Times New Roman"/>
                      </a:endParaRPr>
                    </a:p>
                  </a:txBody>
                  <a:tcPr marL="68580" marR="68580" marT="0" marB="0"/>
                </a:tc>
              </a:tr>
              <a:tr h="1802041">
                <a:tc>
                  <a:txBody>
                    <a:bodyPr/>
                    <a:lstStyle/>
                    <a:p>
                      <a:pPr algn="l">
                        <a:spcAft>
                          <a:spcPts val="0"/>
                        </a:spcAft>
                      </a:pPr>
                      <a:r>
                        <a:rPr lang="sl-SI" sz="1600">
                          <a:effectLst/>
                        </a:rPr>
                        <a:t>V ogledalo je delal obraze.</a:t>
                      </a:r>
                      <a:endParaRPr lang="sl-SI" sz="1200">
                        <a:effectLst/>
                      </a:endParaRPr>
                    </a:p>
                    <a:p>
                      <a:pPr algn="l">
                        <a:spcAft>
                          <a:spcPts val="0"/>
                        </a:spcAft>
                      </a:pPr>
                      <a:r>
                        <a:rPr lang="sl-SI" sz="1600">
                          <a:effectLst/>
                        </a:rPr>
                        <a:t> </a:t>
                      </a:r>
                      <a:endParaRPr lang="sl-SI" sz="1200">
                        <a:effectLst/>
                      </a:endParaRPr>
                    </a:p>
                    <a:p>
                      <a:pPr marL="342900" lvl="0" indent="-342900" algn="l">
                        <a:spcAft>
                          <a:spcPts val="0"/>
                        </a:spcAft>
                        <a:buFont typeface="+mj-lt"/>
                        <a:buAutoNum type="alphaLcPeriod"/>
                      </a:pPr>
                      <a:r>
                        <a:rPr lang="sl-SI" sz="1600">
                          <a:effectLst/>
                        </a:rPr>
                        <a:t>Spakoval se je pred ogledalom. </a:t>
                      </a:r>
                      <a:endParaRPr lang="sl-SI" sz="1200">
                        <a:effectLst/>
                      </a:endParaRPr>
                    </a:p>
                    <a:p>
                      <a:pPr marL="342900" lvl="0" indent="-342900" algn="l">
                        <a:spcAft>
                          <a:spcPts val="0"/>
                        </a:spcAft>
                        <a:buFont typeface="+mj-lt"/>
                        <a:buAutoNum type="alphaLcPeriod"/>
                      </a:pPr>
                      <a:r>
                        <a:rPr lang="sl-SI" sz="1600">
                          <a:effectLst/>
                        </a:rPr>
                        <a:t>Po ogledalu je risal obraze. </a:t>
                      </a:r>
                      <a:endParaRPr lang="sl-SI" sz="1200">
                        <a:effectLst/>
                      </a:endParaRPr>
                    </a:p>
                    <a:p>
                      <a:pPr marL="342900" lvl="0" indent="-342900" algn="l">
                        <a:spcAft>
                          <a:spcPts val="0"/>
                        </a:spcAft>
                        <a:buFont typeface="+mj-lt"/>
                        <a:buAutoNum type="alphaLcPeriod"/>
                      </a:pPr>
                      <a:r>
                        <a:rPr lang="sl-SI" sz="1600">
                          <a:effectLst/>
                        </a:rPr>
                        <a:t>V ogledalu je videl svoj obraz. </a:t>
                      </a:r>
                      <a:endParaRPr lang="sl-SI" sz="1200">
                        <a:effectLst/>
                      </a:endParaRPr>
                    </a:p>
                    <a:p>
                      <a:pPr algn="l">
                        <a:spcAft>
                          <a:spcPts val="0"/>
                        </a:spcAft>
                      </a:pPr>
                      <a:r>
                        <a:rPr lang="sl-SI" sz="1600">
                          <a:effectLst/>
                        </a:rPr>
                        <a:t> </a:t>
                      </a:r>
                      <a:endParaRPr lang="sl-SI" sz="1200">
                        <a:effectLst/>
                        <a:latin typeface="Times New Roman"/>
                        <a:ea typeface="Times New Roman"/>
                      </a:endParaRPr>
                    </a:p>
                  </a:txBody>
                  <a:tcPr marL="68580" marR="68580" marT="0" marB="0"/>
                </a:tc>
                <a:tc>
                  <a:txBody>
                    <a:bodyPr/>
                    <a:lstStyle/>
                    <a:p>
                      <a:pPr algn="l">
                        <a:spcAft>
                          <a:spcPts val="0"/>
                        </a:spcAft>
                      </a:pPr>
                      <a:r>
                        <a:rPr lang="sl-SI" sz="1600" b="1" dirty="0">
                          <a:solidFill>
                            <a:schemeClr val="bg1"/>
                          </a:solidFill>
                          <a:effectLst/>
                        </a:rPr>
                        <a:t>Vlekel se je kot megla. </a:t>
                      </a:r>
                      <a:endParaRPr lang="sl-SI" sz="1200" b="1" dirty="0">
                        <a:solidFill>
                          <a:schemeClr val="bg1"/>
                        </a:solidFill>
                        <a:effectLst/>
                      </a:endParaRPr>
                    </a:p>
                    <a:p>
                      <a:pPr algn="l">
                        <a:spcAft>
                          <a:spcPts val="0"/>
                        </a:spcAft>
                      </a:pPr>
                      <a:r>
                        <a:rPr lang="sl-SI" sz="1600" b="1" dirty="0">
                          <a:solidFill>
                            <a:schemeClr val="bg1"/>
                          </a:solidFill>
                          <a:effectLst/>
                        </a:rPr>
                        <a:t> </a:t>
                      </a:r>
                      <a:endParaRPr lang="sl-SI" sz="1200" b="1" dirty="0">
                        <a:solidFill>
                          <a:schemeClr val="bg1"/>
                        </a:solidFill>
                        <a:effectLst/>
                      </a:endParaRPr>
                    </a:p>
                    <a:p>
                      <a:pPr marL="342900" lvl="0" indent="-342900" algn="l">
                        <a:spcAft>
                          <a:spcPts val="0"/>
                        </a:spcAft>
                        <a:buFont typeface="+mj-lt"/>
                        <a:buAutoNum type="alphaLcPeriod"/>
                      </a:pPr>
                      <a:r>
                        <a:rPr lang="sl-SI" sz="1600" b="1" dirty="0">
                          <a:solidFill>
                            <a:schemeClr val="bg1"/>
                          </a:solidFill>
                          <a:effectLst/>
                        </a:rPr>
                        <a:t>Hodil je v megli. </a:t>
                      </a:r>
                      <a:endParaRPr lang="sl-SI" sz="1200" b="1" dirty="0">
                        <a:solidFill>
                          <a:schemeClr val="bg1"/>
                        </a:solidFill>
                        <a:effectLst/>
                      </a:endParaRPr>
                    </a:p>
                    <a:p>
                      <a:pPr marL="342900" lvl="0" indent="-342900" algn="l">
                        <a:spcAft>
                          <a:spcPts val="0"/>
                        </a:spcAft>
                        <a:buFont typeface="+mj-lt"/>
                        <a:buAutoNum type="alphaLcPeriod"/>
                      </a:pPr>
                      <a:r>
                        <a:rPr lang="sl-SI" sz="1600" b="1" dirty="0">
                          <a:solidFill>
                            <a:schemeClr val="bg1"/>
                          </a:solidFill>
                          <a:effectLst/>
                        </a:rPr>
                        <a:t>Bil je zelo počasen.</a:t>
                      </a:r>
                      <a:endParaRPr lang="sl-SI" sz="1200" b="1" dirty="0">
                        <a:solidFill>
                          <a:schemeClr val="bg1"/>
                        </a:solidFill>
                        <a:effectLst/>
                      </a:endParaRPr>
                    </a:p>
                    <a:p>
                      <a:pPr marL="342900" lvl="0" indent="-342900" algn="l">
                        <a:spcAft>
                          <a:spcPts val="0"/>
                        </a:spcAft>
                        <a:buFont typeface="+mj-lt"/>
                        <a:buAutoNum type="alphaLcPeriod"/>
                      </a:pPr>
                      <a:r>
                        <a:rPr lang="sl-SI" sz="1600" b="1" dirty="0">
                          <a:solidFill>
                            <a:schemeClr val="bg1"/>
                          </a:solidFill>
                          <a:effectLst/>
                        </a:rPr>
                        <a:t>Videl je megleno. </a:t>
                      </a:r>
                      <a:endParaRPr lang="sl-SI" sz="1200" b="1" dirty="0">
                        <a:solidFill>
                          <a:schemeClr val="bg1"/>
                        </a:solidFill>
                        <a:effectLst/>
                      </a:endParaRPr>
                    </a:p>
                    <a:p>
                      <a:pPr algn="l">
                        <a:spcAft>
                          <a:spcPts val="0"/>
                        </a:spcAft>
                      </a:pPr>
                      <a:r>
                        <a:rPr lang="sl-SI" sz="1600" b="1" dirty="0">
                          <a:solidFill>
                            <a:schemeClr val="bg1"/>
                          </a:solidFill>
                          <a:effectLst/>
                        </a:rPr>
                        <a:t> </a:t>
                      </a:r>
                      <a:endParaRPr lang="sl-SI" sz="1200" b="1" dirty="0">
                        <a:solidFill>
                          <a:schemeClr val="bg1"/>
                        </a:solidFill>
                        <a:effectLst/>
                        <a:latin typeface="Times New Roman"/>
                        <a:ea typeface="Times New Roman"/>
                      </a:endParaRPr>
                    </a:p>
                  </a:txBody>
                  <a:tcPr marL="68580" marR="68580" marT="0" marB="0">
                    <a:solidFill>
                      <a:schemeClr val="accent1"/>
                    </a:solidFill>
                  </a:tcPr>
                </a:tc>
              </a:tr>
            </a:tbl>
          </a:graphicData>
        </a:graphic>
      </p:graphicFrame>
      <p:sp>
        <p:nvSpPr>
          <p:cNvPr id="6" name="Rectangle 1"/>
          <p:cNvSpPr>
            <a:spLocks noGrp="1" noChangeArrowheads="1"/>
          </p:cNvSpPr>
          <p:nvPr>
            <p:ph type="title"/>
          </p:nvPr>
        </p:nvSpPr>
        <p:spPr bwMode="auto">
          <a:xfrm>
            <a:off x="457200" y="583090"/>
            <a:ext cx="8435835"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r>
              <a:rPr lang="sl-SI" sz="2800" dirty="0" smtClean="0"/>
              <a:t>- Razmisli</a:t>
            </a:r>
            <a:r>
              <a:rPr lang="sl-SI" sz="2800" dirty="0"/>
              <a:t>, s katero od povedi bi nadomestil že </a:t>
            </a:r>
            <a:r>
              <a:rPr lang="sl-SI" sz="2800" dirty="0" smtClean="0"/>
              <a:t>napisano. </a:t>
            </a:r>
            <a:r>
              <a:rPr lang="sl-SI" sz="2800" dirty="0"/>
              <a:t/>
            </a:r>
            <a:br>
              <a:rPr lang="sl-SI" sz="2800" dirty="0"/>
            </a:br>
            <a:r>
              <a:rPr lang="sl-SI" sz="2800" dirty="0" smtClean="0"/>
              <a:t>  Nalogo </a:t>
            </a:r>
            <a:r>
              <a:rPr lang="sl-SI" sz="2800" dirty="0"/>
              <a:t>naredi </a:t>
            </a:r>
            <a:r>
              <a:rPr lang="sl-SI" sz="2800" dirty="0" smtClean="0"/>
              <a:t>ustno.</a:t>
            </a:r>
            <a:r>
              <a:rPr lang="sl-SI" sz="2800" dirty="0"/>
              <a:t/>
            </a:r>
            <a:br>
              <a:rPr lang="sl-SI" sz="2800" dirty="0"/>
            </a:br>
            <a:endParaRPr lang="sl-SI" sz="2800" dirty="0"/>
          </a:p>
        </p:txBody>
      </p:sp>
    </p:spTree>
    <p:extLst>
      <p:ext uri="{BB962C8B-B14F-4D97-AF65-F5344CB8AC3E}">
        <p14:creationId xmlns:p14="http://schemas.microsoft.com/office/powerpoint/2010/main" val="17238496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otek">
  <a:themeElements>
    <a:clrScheme name="Potek">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Potek">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otek">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296</TotalTime>
  <Words>125</Words>
  <Application>Microsoft Office PowerPoint</Application>
  <PresentationFormat>Diaprojekcija na zaslonu (4:3)</PresentationFormat>
  <Paragraphs>81</Paragraphs>
  <Slides>13</Slides>
  <Notes>0</Notes>
  <HiddenSlides>0</HiddenSlides>
  <MMClips>0</MMClips>
  <ScaleCrop>false</ScaleCrop>
  <HeadingPairs>
    <vt:vector size="4" baseType="variant">
      <vt:variant>
        <vt:lpstr>Tema</vt:lpstr>
      </vt:variant>
      <vt:variant>
        <vt:i4>1</vt:i4>
      </vt:variant>
      <vt:variant>
        <vt:lpstr>Naslovi diapozitivov</vt:lpstr>
      </vt:variant>
      <vt:variant>
        <vt:i4>13</vt:i4>
      </vt:variant>
    </vt:vector>
  </HeadingPairs>
  <TitlesOfParts>
    <vt:vector size="14" baseType="lpstr">
      <vt:lpstr>Potek</vt:lpstr>
      <vt:lpstr>PowerPointova predstavitev</vt:lpstr>
      <vt:lpstr>PowerPointova predstavitev</vt:lpstr>
      <vt:lpstr>             Ob vsem tem se porodijo čustva.   Čustva so naši občutki, doživljanja, naše stanje ob določenih dogodkih.         Poznaš še kakšno čustvo?</vt:lpstr>
      <vt:lpstr>       </vt:lpstr>
      <vt:lpstr>PowerPointova predstavitev</vt:lpstr>
      <vt:lpstr>   </vt:lpstr>
      <vt:lpstr> Ti je bilo besedilo všeč?  Se tudi ti kdaj počutiš kot Andrej?  Zdaj pa na delo!  </vt:lpstr>
      <vt:lpstr> - Ustno odgovori na vprašanja.   Kako se je obnašal Andrej?  Kaj misliš, katero čustvo ga je tiščalo?  Se strinjaš, da je pisatelj v zgodbo vnesel pretiravanja? Npr.: Ogledalo bi lahko devetnajst stoletij razlagalo … Ali si našel v zgodbi še kakšno tako pretiravanje?    </vt:lpstr>
      <vt:lpstr>- Razmisli, s katero od povedi bi nadomestil že napisano.    Nalogo naredi ustno. </vt:lpstr>
      <vt:lpstr>- Zapiši v zvezek:                                  POMLADNA TIŠČANJA                           Slavko Pregl (berilo, str. 74, 75)  Besedilo je realistična pripoved.  1. Določi: - Dogajalni čas:  - Književne osebe:  2. Napiši, kako se počutiš, kaj počneš, če si:  - ŽALOSTEN: - VESEL: - PRESTRAŠEN: - JEZEN: - ZALJUBLJEN:     </vt:lpstr>
      <vt:lpstr>3. Nadaljuj zgodbo.          Andrej je zaprl vrata in … </vt:lpstr>
      <vt:lpstr>Lahko si prebereš še nekaj o avtorju. Slavko Pregl</vt:lpstr>
      <vt:lpstr>PowerPointova predstavitev</vt:lpstr>
    </vt:vector>
  </TitlesOfParts>
  <Company>ELEKTRO PRIMORSKA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KNJIŽEVNOST 2 uri ponedeljek, 23. 3. 2020</dc:title>
  <dc:creator>DOMA</dc:creator>
  <cp:lastModifiedBy>Barbara</cp:lastModifiedBy>
  <cp:revision>30</cp:revision>
  <dcterms:created xsi:type="dcterms:W3CDTF">2020-03-20T15:39:35Z</dcterms:created>
  <dcterms:modified xsi:type="dcterms:W3CDTF">2020-03-21T13:06:33Z</dcterms:modified>
</cp:coreProperties>
</file>