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39" r:id="rId3"/>
    <p:sldId id="341" r:id="rId4"/>
    <p:sldId id="345" r:id="rId5"/>
    <p:sldId id="344" r:id="rId6"/>
    <p:sldId id="342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6600"/>
    <a:srgbClr val="FF9933"/>
    <a:srgbClr val="FFFFCC"/>
    <a:srgbClr val="FFFF99"/>
    <a:srgbClr val="FFCC66"/>
    <a:srgbClr val="FFFF66"/>
    <a:srgbClr val="FF0066"/>
    <a:srgbClr val="00FF00"/>
    <a:srgbClr val="D67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14.5.2020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14.5.2020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14.5.2020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14.5.2020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14.5.2020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14.5.2020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14.5.2020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14.5.2020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14.5.2020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14.5.2020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14.5.2020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14.5.2020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jeni pravokotnik 9"/>
          <p:cNvSpPr/>
          <p:nvPr/>
        </p:nvSpPr>
        <p:spPr>
          <a:xfrm>
            <a:off x="5000130" y="218288"/>
            <a:ext cx="4036364" cy="108012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</a:rPr>
              <a:t>ZAČETEK</a:t>
            </a:r>
          </a:p>
          <a:p>
            <a:pPr algn="ctr"/>
            <a:r>
              <a:rPr lang="sl-SI" sz="3200" b="1" dirty="0" smtClean="0">
                <a:solidFill>
                  <a:schemeClr val="tx1"/>
                </a:solidFill>
              </a:rPr>
              <a:t> </a:t>
            </a:r>
            <a:r>
              <a:rPr lang="sl-SI" sz="3200" b="1" dirty="0">
                <a:solidFill>
                  <a:schemeClr val="tx1"/>
                </a:solidFill>
              </a:rPr>
              <a:t>POVEDI</a:t>
            </a:r>
          </a:p>
        </p:txBody>
      </p:sp>
      <p:sp>
        <p:nvSpPr>
          <p:cNvPr id="2" name="Desna puščica 1"/>
          <p:cNvSpPr/>
          <p:nvPr/>
        </p:nvSpPr>
        <p:spPr>
          <a:xfrm rot="19933901">
            <a:off x="3805509" y="1393542"/>
            <a:ext cx="684922" cy="306480"/>
          </a:xfrm>
          <a:prstGeom prst="rightArrow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7"/>
          <a:stretch/>
        </p:blipFill>
        <p:spPr bwMode="auto">
          <a:xfrm>
            <a:off x="1040362" y="39624"/>
            <a:ext cx="2736304" cy="251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jeZBesedilom 2"/>
          <p:cNvSpPr txBox="1"/>
          <p:nvPr/>
        </p:nvSpPr>
        <p:spPr>
          <a:xfrm rot="21044802">
            <a:off x="2383397" y="215233"/>
            <a:ext cx="1278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Nekaj že znamo … </a:t>
            </a:r>
            <a:endParaRPr lang="sl-SI" b="1" dirty="0"/>
          </a:p>
        </p:txBody>
      </p:sp>
      <p:sp>
        <p:nvSpPr>
          <p:cNvPr id="14" name="Zaobljeni pravokotnik 13"/>
          <p:cNvSpPr/>
          <p:nvPr/>
        </p:nvSpPr>
        <p:spPr>
          <a:xfrm>
            <a:off x="179512" y="1963196"/>
            <a:ext cx="3800706" cy="3354728"/>
          </a:xfrm>
          <a:prstGeom prst="roundRect">
            <a:avLst/>
          </a:prstGeom>
          <a:solidFill>
            <a:srgbClr val="FF66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tx1"/>
                </a:solidFill>
              </a:rPr>
              <a:t>KAJ PIŠEMO </a:t>
            </a:r>
          </a:p>
          <a:p>
            <a:pPr algn="ctr"/>
            <a:r>
              <a:rPr lang="sl-SI" sz="4000" b="1" dirty="0" smtClean="0">
                <a:solidFill>
                  <a:schemeClr val="tx1"/>
                </a:solidFill>
              </a:rPr>
              <a:t>Z  </a:t>
            </a:r>
            <a:r>
              <a:rPr lang="sl-SI" sz="4000" b="1" dirty="0">
                <a:solidFill>
                  <a:schemeClr val="tx1"/>
                </a:solidFill>
              </a:rPr>
              <a:t>VELIKO </a:t>
            </a:r>
            <a:r>
              <a:rPr lang="sl-SI" sz="4000" b="1" dirty="0" smtClean="0">
                <a:solidFill>
                  <a:schemeClr val="tx1"/>
                </a:solidFill>
              </a:rPr>
              <a:t>ZAČETNICO?</a:t>
            </a:r>
            <a:endParaRPr lang="sl-SI" sz="4000" b="1" dirty="0">
              <a:solidFill>
                <a:schemeClr val="tx1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7"/>
          <a:stretch/>
        </p:blipFill>
        <p:spPr bwMode="auto">
          <a:xfrm>
            <a:off x="5259662" y="3658071"/>
            <a:ext cx="2940435" cy="2705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PoljeZBesedilom 16"/>
          <p:cNvSpPr txBox="1"/>
          <p:nvPr/>
        </p:nvSpPr>
        <p:spPr>
          <a:xfrm rot="21044802">
            <a:off x="6552981" y="3850691"/>
            <a:ext cx="1621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Lahko gremo naprej … </a:t>
            </a:r>
            <a:endParaRPr lang="sl-SI" b="1" dirty="0"/>
          </a:p>
        </p:txBody>
      </p:sp>
      <p:sp>
        <p:nvSpPr>
          <p:cNvPr id="11" name="Zaobljeni pravokotnik 10"/>
          <p:cNvSpPr/>
          <p:nvPr/>
        </p:nvSpPr>
        <p:spPr>
          <a:xfrm>
            <a:off x="4885455" y="1505995"/>
            <a:ext cx="4239140" cy="896113"/>
          </a:xfrm>
          <a:prstGeom prst="round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LASTNA IMENA BITIJ</a:t>
            </a:r>
            <a:endParaRPr lang="sl-SI" sz="2800" b="1" dirty="0">
              <a:solidFill>
                <a:schemeClr val="tx1"/>
              </a:solidFill>
            </a:endParaRPr>
          </a:p>
        </p:txBody>
      </p:sp>
      <p:sp>
        <p:nvSpPr>
          <p:cNvPr id="12" name="Desna puščica 11"/>
          <p:cNvSpPr/>
          <p:nvPr/>
        </p:nvSpPr>
        <p:spPr>
          <a:xfrm rot="20610875">
            <a:off x="4094170" y="2114077"/>
            <a:ext cx="684922" cy="244461"/>
          </a:xfrm>
          <a:prstGeom prst="rightArrow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Zaobljeni pravokotnik 12"/>
          <p:cNvSpPr/>
          <p:nvPr/>
        </p:nvSpPr>
        <p:spPr>
          <a:xfrm>
            <a:off x="4131605" y="5733256"/>
            <a:ext cx="4657458" cy="896113"/>
          </a:xfrm>
          <a:prstGeom prst="round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NA STVARNA LASTNA IMENA</a:t>
            </a:r>
            <a:endParaRPr lang="sl-SI" sz="2800" b="1" dirty="0">
              <a:solidFill>
                <a:schemeClr val="tx1"/>
              </a:solidFill>
            </a:endParaRPr>
          </a:p>
        </p:txBody>
      </p:sp>
      <p:sp>
        <p:nvSpPr>
          <p:cNvPr id="16" name="Zaobljeni pravokotnik 15"/>
          <p:cNvSpPr/>
          <p:nvPr/>
        </p:nvSpPr>
        <p:spPr>
          <a:xfrm>
            <a:off x="4908614" y="2557192"/>
            <a:ext cx="4248470" cy="896113"/>
          </a:xfrm>
          <a:prstGeom prst="round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 ZEMLJEPISNA LASTNA IMENA</a:t>
            </a:r>
            <a:endParaRPr lang="sl-SI" sz="2800" b="1" dirty="0">
              <a:solidFill>
                <a:schemeClr val="tx1"/>
              </a:solidFill>
            </a:endParaRPr>
          </a:p>
        </p:txBody>
      </p:sp>
      <p:sp>
        <p:nvSpPr>
          <p:cNvPr id="18" name="Desna puščica 17"/>
          <p:cNvSpPr/>
          <p:nvPr/>
        </p:nvSpPr>
        <p:spPr>
          <a:xfrm rot="21412628">
            <a:off x="4134518" y="2889562"/>
            <a:ext cx="684922" cy="231372"/>
          </a:xfrm>
          <a:prstGeom prst="rightArrow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432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otnik 4"/>
          <p:cNvSpPr/>
          <p:nvPr/>
        </p:nvSpPr>
        <p:spPr>
          <a:xfrm>
            <a:off x="93956" y="625725"/>
            <a:ext cx="1800199" cy="2793015"/>
          </a:xfrm>
          <a:prstGeom prst="roundRect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STVARNA LASTNA IMENA </a:t>
            </a:r>
          </a:p>
          <a:p>
            <a:pPr algn="ctr"/>
            <a:endParaRPr lang="sl-SI" sz="2800" b="1" dirty="0">
              <a:solidFill>
                <a:schemeClr val="tx1"/>
              </a:solidFill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2745090" y="49661"/>
            <a:ext cx="6205688" cy="576064"/>
          </a:xfrm>
          <a:prstGeom prst="roundRect">
            <a:avLst/>
          </a:prstGeom>
          <a:solidFill>
            <a:srgbClr val="FFFF99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400" b="1" cap="all" dirty="0" smtClean="0">
              <a:solidFill>
                <a:schemeClr val="tx1"/>
              </a:solidFill>
            </a:endParaRPr>
          </a:p>
          <a:p>
            <a:pPr algn="ctr"/>
            <a:r>
              <a:rPr lang="sl-SI" sz="2400" b="1" cap="all" dirty="0" smtClean="0">
                <a:solidFill>
                  <a:schemeClr val="tx1"/>
                </a:solidFill>
              </a:rPr>
              <a:t>imena </a:t>
            </a:r>
            <a:r>
              <a:rPr lang="sl-SI" sz="2400" b="1" cap="all" dirty="0">
                <a:solidFill>
                  <a:schemeClr val="tx1"/>
                </a:solidFill>
              </a:rPr>
              <a:t>knjig, revij, časopisov, </a:t>
            </a:r>
            <a:r>
              <a:rPr lang="sl-SI" sz="2400" b="1" cap="all" dirty="0" smtClean="0">
                <a:solidFill>
                  <a:schemeClr val="tx1"/>
                </a:solidFill>
              </a:rPr>
              <a:t>rubrik ...</a:t>
            </a:r>
            <a:r>
              <a:rPr lang="sl-SI" sz="2400" b="1" cap="all" dirty="0">
                <a:solidFill>
                  <a:schemeClr val="tx1"/>
                </a:solidFill>
              </a:rPr>
              <a:t/>
            </a:r>
            <a:br>
              <a:rPr lang="sl-SI" sz="2400" b="1" cap="all" dirty="0">
                <a:solidFill>
                  <a:schemeClr val="tx1"/>
                </a:solidFill>
              </a:rPr>
            </a:br>
            <a:endParaRPr lang="sl-SI" sz="2400" b="1" cap="all" dirty="0">
              <a:solidFill>
                <a:schemeClr val="tx1"/>
              </a:solidFill>
            </a:endParaRPr>
          </a:p>
        </p:txBody>
      </p:sp>
      <p:sp>
        <p:nvSpPr>
          <p:cNvPr id="9" name="Zaobljeni pravokotnik 8"/>
          <p:cNvSpPr/>
          <p:nvPr/>
        </p:nvSpPr>
        <p:spPr>
          <a:xfrm>
            <a:off x="2733669" y="756878"/>
            <a:ext cx="6197368" cy="576064"/>
          </a:xfrm>
          <a:prstGeom prst="roundRect">
            <a:avLst/>
          </a:prstGeom>
          <a:solidFill>
            <a:srgbClr val="FFFF99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cap="all" dirty="0">
                <a:solidFill>
                  <a:schemeClr val="tx1"/>
                </a:solidFill>
              </a:rPr>
              <a:t>imena </a:t>
            </a:r>
            <a:r>
              <a:rPr lang="sl-SI" sz="2400" b="1" cap="all" dirty="0" smtClean="0">
                <a:solidFill>
                  <a:schemeClr val="tx1"/>
                </a:solidFill>
              </a:rPr>
              <a:t>filmov, NADALJEVANK, NANIZANK … </a:t>
            </a:r>
            <a:endParaRPr lang="sl-SI" sz="2400" b="1" cap="all" dirty="0">
              <a:solidFill>
                <a:schemeClr val="tx1"/>
              </a:solidFill>
            </a:endParaRPr>
          </a:p>
        </p:txBody>
      </p:sp>
      <p:sp>
        <p:nvSpPr>
          <p:cNvPr id="10" name="Zaobljeni pravokotnik 9"/>
          <p:cNvSpPr/>
          <p:nvPr/>
        </p:nvSpPr>
        <p:spPr>
          <a:xfrm>
            <a:off x="2733669" y="1466850"/>
            <a:ext cx="6171406" cy="576064"/>
          </a:xfrm>
          <a:prstGeom prst="roundRect">
            <a:avLst/>
          </a:prstGeom>
          <a:solidFill>
            <a:srgbClr val="FFFF99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400" b="1" cap="all" dirty="0">
              <a:solidFill>
                <a:schemeClr val="tx1"/>
              </a:solidFill>
            </a:endParaRPr>
          </a:p>
          <a:p>
            <a:pPr algn="ctr"/>
            <a:r>
              <a:rPr lang="sl-SI" sz="2400" b="1" cap="all" dirty="0" smtClean="0">
                <a:solidFill>
                  <a:schemeClr val="tx1"/>
                </a:solidFill>
              </a:rPr>
              <a:t>IMENA radijskih </a:t>
            </a:r>
            <a:r>
              <a:rPr lang="sl-SI" sz="2400" b="1" cap="all" dirty="0">
                <a:solidFill>
                  <a:schemeClr val="tx1"/>
                </a:solidFill>
              </a:rPr>
              <a:t>in televizijskih </a:t>
            </a:r>
            <a:r>
              <a:rPr lang="sl-SI" sz="2400" b="1" cap="all" dirty="0" smtClean="0">
                <a:solidFill>
                  <a:schemeClr val="tx1"/>
                </a:solidFill>
              </a:rPr>
              <a:t>oddaj ...</a:t>
            </a:r>
            <a:r>
              <a:rPr lang="sl-SI" b="1" cap="all" dirty="0">
                <a:solidFill>
                  <a:schemeClr val="tx1"/>
                </a:solidFill>
              </a:rPr>
              <a:t/>
            </a:r>
            <a:br>
              <a:rPr lang="sl-SI" b="1" cap="all" dirty="0">
                <a:solidFill>
                  <a:schemeClr val="tx1"/>
                </a:solidFill>
              </a:rPr>
            </a:b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13" name="Pergament 1 12"/>
          <p:cNvSpPr/>
          <p:nvPr/>
        </p:nvSpPr>
        <p:spPr>
          <a:xfrm>
            <a:off x="93956" y="4293096"/>
            <a:ext cx="6331572" cy="2376264"/>
          </a:xfrm>
          <a:prstGeom prst="verticalScroll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11" name="Desna puščica 10"/>
          <p:cNvSpPr/>
          <p:nvPr/>
        </p:nvSpPr>
        <p:spPr>
          <a:xfrm rot="19781433">
            <a:off x="1939947" y="614300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Desna puščica 14"/>
          <p:cNvSpPr/>
          <p:nvPr/>
        </p:nvSpPr>
        <p:spPr>
          <a:xfrm rot="20453146">
            <a:off x="2018956" y="1150671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Desna puščica 15"/>
          <p:cNvSpPr/>
          <p:nvPr/>
        </p:nvSpPr>
        <p:spPr>
          <a:xfrm>
            <a:off x="1988644" y="1695856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Zaobljeni pravokotnik 16"/>
          <p:cNvSpPr/>
          <p:nvPr/>
        </p:nvSpPr>
        <p:spPr>
          <a:xfrm>
            <a:off x="2795231" y="2158600"/>
            <a:ext cx="6155547" cy="576064"/>
          </a:xfrm>
          <a:prstGeom prst="roundRect">
            <a:avLst/>
          </a:prstGeom>
          <a:solidFill>
            <a:srgbClr val="FFFF99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400" b="1" cap="all" dirty="0" smtClean="0">
              <a:solidFill>
                <a:schemeClr val="tx1"/>
              </a:solidFill>
            </a:endParaRPr>
          </a:p>
          <a:p>
            <a:pPr algn="ctr"/>
            <a:r>
              <a:rPr lang="sl-SI" sz="2400" b="1" cap="all" dirty="0" smtClean="0">
                <a:solidFill>
                  <a:schemeClr val="tx1"/>
                </a:solidFill>
              </a:rPr>
              <a:t>imena </a:t>
            </a:r>
            <a:r>
              <a:rPr lang="sl-SI" sz="2400" b="1" cap="all" dirty="0">
                <a:solidFill>
                  <a:schemeClr val="tx1"/>
                </a:solidFill>
              </a:rPr>
              <a:t>šol, muzejev, trgovin, </a:t>
            </a:r>
            <a:r>
              <a:rPr lang="sl-SI" sz="2400" b="1" cap="all" dirty="0" smtClean="0">
                <a:solidFill>
                  <a:schemeClr val="tx1"/>
                </a:solidFill>
              </a:rPr>
              <a:t>podjetij ...</a:t>
            </a:r>
            <a:r>
              <a:rPr lang="sl-SI" sz="2400" b="1" cap="all" dirty="0">
                <a:solidFill>
                  <a:schemeClr val="tx1"/>
                </a:solidFill>
              </a:rPr>
              <a:t/>
            </a:r>
            <a:br>
              <a:rPr lang="sl-SI" sz="2400" b="1" cap="all" dirty="0">
                <a:solidFill>
                  <a:schemeClr val="tx1"/>
                </a:solidFill>
              </a:rPr>
            </a:br>
            <a:endParaRPr lang="sl-SI" sz="2400" b="1" cap="all" dirty="0">
              <a:solidFill>
                <a:schemeClr val="tx1"/>
              </a:solidFill>
            </a:endParaRPr>
          </a:p>
        </p:txBody>
      </p:sp>
      <p:sp>
        <p:nvSpPr>
          <p:cNvPr id="18" name="Zaobljeni pravokotnik 17"/>
          <p:cNvSpPr/>
          <p:nvPr/>
        </p:nvSpPr>
        <p:spPr>
          <a:xfrm>
            <a:off x="2808941" y="2842676"/>
            <a:ext cx="6155547" cy="576064"/>
          </a:xfrm>
          <a:prstGeom prst="roundRect">
            <a:avLst/>
          </a:prstGeom>
          <a:solidFill>
            <a:srgbClr val="FFFF99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400" b="1" cap="all" dirty="0" smtClean="0">
              <a:solidFill>
                <a:schemeClr val="tx1"/>
              </a:solidFill>
            </a:endParaRPr>
          </a:p>
          <a:p>
            <a:pPr algn="ctr"/>
            <a:r>
              <a:rPr lang="sl-SI" sz="2400" b="1" cap="all" dirty="0" smtClean="0">
                <a:solidFill>
                  <a:schemeClr val="tx1"/>
                </a:solidFill>
              </a:rPr>
              <a:t>imena prireditev ...</a:t>
            </a:r>
            <a:r>
              <a:rPr lang="sl-SI" sz="2400" b="1" cap="all" dirty="0">
                <a:solidFill>
                  <a:schemeClr val="tx1"/>
                </a:solidFill>
              </a:rPr>
              <a:t/>
            </a:r>
            <a:br>
              <a:rPr lang="sl-SI" sz="2400" b="1" cap="all" dirty="0">
                <a:solidFill>
                  <a:schemeClr val="tx1"/>
                </a:solidFill>
              </a:rPr>
            </a:br>
            <a:endParaRPr lang="sl-SI" sz="2400" b="1" cap="all" dirty="0">
              <a:solidFill>
                <a:schemeClr val="tx1"/>
              </a:solidFill>
            </a:endParaRPr>
          </a:p>
        </p:txBody>
      </p:sp>
      <p:sp>
        <p:nvSpPr>
          <p:cNvPr id="19" name="Desna puščica 18"/>
          <p:cNvSpPr/>
          <p:nvPr/>
        </p:nvSpPr>
        <p:spPr>
          <a:xfrm rot="269818">
            <a:off x="1954567" y="2330947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Desna puščica 19"/>
          <p:cNvSpPr/>
          <p:nvPr/>
        </p:nvSpPr>
        <p:spPr>
          <a:xfrm rot="1144310">
            <a:off x="1998323" y="2870712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PoljeZBesedilom 1"/>
          <p:cNvSpPr txBox="1"/>
          <p:nvPr/>
        </p:nvSpPr>
        <p:spPr>
          <a:xfrm>
            <a:off x="611560" y="4509120"/>
            <a:ext cx="55651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err="1" smtClean="0">
                <a:solidFill>
                  <a:srgbClr val="FF0000"/>
                </a:solidFill>
              </a:rPr>
              <a:t>P</a:t>
            </a:r>
            <a:r>
              <a:rPr lang="sl-SI" sz="2800" dirty="0" err="1" smtClean="0"/>
              <a:t>estrna</a:t>
            </a:r>
            <a:r>
              <a:rPr lang="sl-SI" sz="2800" dirty="0" smtClean="0"/>
              <a:t>, </a:t>
            </a:r>
            <a:r>
              <a:rPr lang="sl-SI" sz="2800" b="1" dirty="0" smtClean="0">
                <a:solidFill>
                  <a:srgbClr val="FF0000"/>
                </a:solidFill>
              </a:rPr>
              <a:t>M</a:t>
            </a:r>
            <a:r>
              <a:rPr lang="sl-SI" sz="2800" dirty="0" smtClean="0"/>
              <a:t>atilda, </a:t>
            </a:r>
            <a:r>
              <a:rPr lang="sl-SI" sz="2800" b="1" dirty="0" err="1" smtClean="0">
                <a:solidFill>
                  <a:srgbClr val="FF0000"/>
                </a:solidFill>
              </a:rPr>
              <a:t>G</a:t>
            </a:r>
            <a:r>
              <a:rPr lang="sl-SI" sz="2800" dirty="0" err="1" smtClean="0"/>
              <a:t>ea</a:t>
            </a:r>
            <a:r>
              <a:rPr lang="sl-SI" sz="2800" dirty="0" smtClean="0"/>
              <a:t>, </a:t>
            </a:r>
            <a:r>
              <a:rPr lang="sl-SI" sz="2800" b="1" dirty="0" smtClean="0">
                <a:solidFill>
                  <a:srgbClr val="FF0000"/>
                </a:solidFill>
              </a:rPr>
              <a:t>D</a:t>
            </a:r>
            <a:r>
              <a:rPr lang="sl-SI" sz="2800" dirty="0" smtClean="0"/>
              <a:t>elo, </a:t>
            </a:r>
            <a:r>
              <a:rPr lang="sl-SI" sz="2800" b="1" dirty="0" smtClean="0">
                <a:solidFill>
                  <a:srgbClr val="FF0000"/>
                </a:solidFill>
              </a:rPr>
              <a:t>Š</a:t>
            </a:r>
            <a:r>
              <a:rPr lang="sl-SI" sz="2800" dirty="0" smtClean="0"/>
              <a:t>port …</a:t>
            </a:r>
            <a:endParaRPr lang="sl-SI" sz="2800" dirty="0"/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T</a:t>
            </a:r>
            <a:r>
              <a:rPr lang="sl-SI" sz="2800" dirty="0" err="1" smtClean="0"/>
              <a:t>itanic</a:t>
            </a:r>
            <a:r>
              <a:rPr lang="sl-SI" sz="2800" b="1" dirty="0" smtClean="0">
                <a:solidFill>
                  <a:srgbClr val="FF0000"/>
                </a:solidFill>
              </a:rPr>
              <a:t>, K</a:t>
            </a:r>
            <a:r>
              <a:rPr lang="sl-SI" sz="2800" dirty="0" smtClean="0"/>
              <a:t>ekec</a:t>
            </a:r>
            <a:r>
              <a:rPr lang="sl-SI" sz="2800" b="1" dirty="0" smtClean="0">
                <a:solidFill>
                  <a:srgbClr val="FF0000"/>
                </a:solidFill>
              </a:rPr>
              <a:t>, </a:t>
            </a:r>
            <a:r>
              <a:rPr lang="sl-SI" sz="2800" b="1" dirty="0" err="1" smtClean="0">
                <a:solidFill>
                  <a:srgbClr val="FF0000"/>
                </a:solidFill>
              </a:rPr>
              <a:t>R</a:t>
            </a:r>
            <a:r>
              <a:rPr lang="sl-SI" sz="2800" dirty="0" err="1" smtClean="0"/>
              <a:t>obovlaki</a:t>
            </a:r>
            <a:r>
              <a:rPr lang="sl-SI" sz="2800" dirty="0"/>
              <a:t> </a:t>
            </a:r>
            <a:r>
              <a:rPr lang="sl-SI" sz="2800" dirty="0" smtClean="0"/>
              <a:t>…</a:t>
            </a:r>
            <a:endParaRPr lang="sl-SI" sz="2800" dirty="0"/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I</a:t>
            </a:r>
            <a:r>
              <a:rPr lang="sl-SI" sz="2800" dirty="0" err="1" smtClean="0"/>
              <a:t>nfodrom</a:t>
            </a:r>
            <a:r>
              <a:rPr lang="sl-SI" sz="2800" b="1" dirty="0" smtClean="0">
                <a:solidFill>
                  <a:srgbClr val="FF0000"/>
                </a:solidFill>
              </a:rPr>
              <a:t>, O</a:t>
            </a:r>
            <a:r>
              <a:rPr lang="sl-SI" sz="2800" dirty="0" smtClean="0"/>
              <a:t>dmevi, </a:t>
            </a:r>
            <a:r>
              <a:rPr lang="sl-SI" sz="2800" b="1" dirty="0" smtClean="0">
                <a:solidFill>
                  <a:srgbClr val="FF0000"/>
                </a:solidFill>
              </a:rPr>
              <a:t>V</a:t>
            </a:r>
            <a:r>
              <a:rPr lang="sl-SI" sz="2800" dirty="0" smtClean="0"/>
              <a:t>reme … </a:t>
            </a:r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H</a:t>
            </a:r>
            <a:r>
              <a:rPr lang="sl-SI" sz="2800" dirty="0" err="1" smtClean="0"/>
              <a:t>ofer</a:t>
            </a:r>
            <a:r>
              <a:rPr lang="sl-SI" sz="2800" dirty="0" smtClean="0"/>
              <a:t>, </a:t>
            </a:r>
            <a:r>
              <a:rPr lang="sl-SI" sz="2800" b="1" dirty="0" err="1" smtClean="0">
                <a:solidFill>
                  <a:srgbClr val="FF0000"/>
                </a:solidFill>
              </a:rPr>
              <a:t>L</a:t>
            </a:r>
            <a:r>
              <a:rPr lang="sl-SI" sz="2800" dirty="0" err="1" smtClean="0"/>
              <a:t>idl</a:t>
            </a:r>
            <a:r>
              <a:rPr lang="sl-SI" sz="2800" dirty="0"/>
              <a:t> </a:t>
            </a:r>
            <a:r>
              <a:rPr lang="sl-SI" sz="2800" dirty="0" smtClean="0"/>
              <a:t>…</a:t>
            </a:r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B</a:t>
            </a:r>
            <a:r>
              <a:rPr lang="sl-SI" sz="2800" dirty="0" err="1" smtClean="0"/>
              <a:t>oberfest</a:t>
            </a:r>
            <a:r>
              <a:rPr lang="sl-SI" sz="2800" dirty="0" smtClean="0"/>
              <a:t> …</a:t>
            </a:r>
            <a:endParaRPr lang="sl-SI" sz="2800" dirty="0"/>
          </a:p>
          <a:p>
            <a:endParaRPr lang="sl-SI" sz="2800" dirty="0" smtClean="0"/>
          </a:p>
          <a:p>
            <a:endParaRPr lang="sl-SI" sz="2800" dirty="0" smtClean="0"/>
          </a:p>
        </p:txBody>
      </p:sp>
      <p:sp>
        <p:nvSpPr>
          <p:cNvPr id="21" name="Zaobljeni pravokotnik 20"/>
          <p:cNvSpPr/>
          <p:nvPr/>
        </p:nvSpPr>
        <p:spPr>
          <a:xfrm>
            <a:off x="2809820" y="3505768"/>
            <a:ext cx="6155547" cy="576064"/>
          </a:xfrm>
          <a:prstGeom prst="roundRect">
            <a:avLst/>
          </a:prstGeom>
          <a:solidFill>
            <a:srgbClr val="FFFF99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400" b="1" cap="all" dirty="0" smtClean="0">
              <a:solidFill>
                <a:schemeClr val="tx1"/>
              </a:solidFill>
            </a:endParaRPr>
          </a:p>
          <a:p>
            <a:pPr algn="ctr"/>
            <a:r>
              <a:rPr lang="sl-SI" sz="2400" b="1" cap="all" dirty="0" smtClean="0">
                <a:solidFill>
                  <a:schemeClr val="tx1"/>
                </a:solidFill>
              </a:rPr>
              <a:t>IMENA UMETNIŠKIH DEL ...</a:t>
            </a:r>
            <a:r>
              <a:rPr lang="sl-SI" sz="2400" b="1" cap="all" dirty="0">
                <a:solidFill>
                  <a:schemeClr val="tx1"/>
                </a:solidFill>
              </a:rPr>
              <a:t/>
            </a:r>
            <a:br>
              <a:rPr lang="sl-SI" sz="2400" b="1" cap="all" dirty="0">
                <a:solidFill>
                  <a:schemeClr val="tx1"/>
                </a:solidFill>
              </a:rPr>
            </a:br>
            <a:endParaRPr lang="sl-SI" sz="2400" b="1" cap="all" dirty="0">
              <a:solidFill>
                <a:schemeClr val="tx1"/>
              </a:solidFill>
            </a:endParaRPr>
          </a:p>
        </p:txBody>
      </p:sp>
      <p:sp>
        <p:nvSpPr>
          <p:cNvPr id="22" name="Desna puščica 21"/>
          <p:cNvSpPr/>
          <p:nvPr/>
        </p:nvSpPr>
        <p:spPr>
          <a:xfrm rot="1850225">
            <a:off x="1988644" y="3403237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174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539552" y="1253006"/>
            <a:ext cx="928903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 smtClean="0"/>
              <a:t>Stvarna </a:t>
            </a:r>
            <a:r>
              <a:rPr lang="sl-SI" sz="2800" dirty="0"/>
              <a:t>lastna imena </a:t>
            </a:r>
            <a:r>
              <a:rPr lang="sl-SI" sz="2800" dirty="0" smtClean="0"/>
              <a:t>pišemo z veliko začetnico.</a:t>
            </a:r>
          </a:p>
          <a:p>
            <a:endParaRPr lang="sl-SI" sz="800" dirty="0" smtClean="0"/>
          </a:p>
          <a:p>
            <a:endParaRPr lang="sl-SI" sz="2800" dirty="0" smtClean="0"/>
          </a:p>
          <a:p>
            <a:r>
              <a:rPr lang="sl-SI" sz="2800" dirty="0" smtClean="0"/>
              <a:t>Kaj </a:t>
            </a:r>
            <a:r>
              <a:rPr lang="sl-SI" sz="2800" dirty="0" smtClean="0"/>
              <a:t>pa kadar je stvarno lastno ime </a:t>
            </a:r>
          </a:p>
          <a:p>
            <a:r>
              <a:rPr lang="sl-SI" sz="2800" dirty="0" smtClean="0"/>
              <a:t>sestavljeno iz več besed? </a:t>
            </a:r>
          </a:p>
          <a:p>
            <a:endParaRPr lang="sl-SI" sz="2800" dirty="0" smtClean="0"/>
          </a:p>
          <a:p>
            <a:r>
              <a:rPr lang="sl-SI" sz="2800" dirty="0" smtClean="0"/>
              <a:t>Npr</a:t>
            </a:r>
            <a:r>
              <a:rPr lang="sl-SI" sz="2800" dirty="0" smtClean="0"/>
              <a:t>: </a:t>
            </a:r>
            <a:endParaRPr lang="sl-SI" sz="2800" dirty="0" smtClean="0"/>
          </a:p>
          <a:p>
            <a:r>
              <a:rPr lang="sl-SI" sz="2800" dirty="0" smtClean="0"/>
              <a:t>GREMO </a:t>
            </a:r>
            <a:r>
              <a:rPr lang="sl-SI" sz="2800" dirty="0" smtClean="0"/>
              <a:t>MI PO SVOJE, PET PRIJATELJEV, MAČEK </a:t>
            </a:r>
            <a:r>
              <a:rPr lang="sl-SI" sz="2800" dirty="0" smtClean="0"/>
              <a:t>MURI,</a:t>
            </a:r>
          </a:p>
          <a:p>
            <a:r>
              <a:rPr lang="sl-SI" sz="2800" dirty="0" smtClean="0"/>
              <a:t>GORIŠKA KNJIŽNICA FRANCETA BEVKA </a:t>
            </a:r>
            <a:r>
              <a:rPr lang="sl-SI" sz="2800" dirty="0" smtClean="0"/>
              <a:t>…</a:t>
            </a:r>
            <a:endParaRPr lang="sl-SI" sz="2800" b="1" dirty="0"/>
          </a:p>
          <a:p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/>
              <a:t> </a:t>
            </a:r>
            <a:br>
              <a:rPr lang="sl-SI" sz="2800" dirty="0"/>
            </a:br>
            <a:r>
              <a:rPr lang="sl-SI" sz="2800" dirty="0"/>
              <a:t/>
            </a:r>
            <a:br>
              <a:rPr lang="sl-SI" sz="2800" dirty="0"/>
            </a:br>
            <a:endParaRPr lang="sl-SI" sz="2800" b="1" dirty="0"/>
          </a:p>
          <a:p>
            <a:endParaRPr lang="sl-SI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13149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107504" y="38742"/>
            <a:ext cx="92890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/>
              <a:t> </a:t>
            </a:r>
            <a:br>
              <a:rPr lang="sl-SI" sz="2800" dirty="0"/>
            </a:br>
            <a:r>
              <a:rPr lang="sl-SI" sz="2800" dirty="0"/>
              <a:t/>
            </a:r>
            <a:br>
              <a:rPr lang="sl-SI" sz="2800" dirty="0"/>
            </a:br>
            <a:endParaRPr lang="sl-SI" sz="2800" b="1" dirty="0"/>
          </a:p>
          <a:p>
            <a:endParaRPr lang="sl-SI" sz="2800" b="1" dirty="0" smtClean="0"/>
          </a:p>
        </p:txBody>
      </p:sp>
      <p:sp>
        <p:nvSpPr>
          <p:cNvPr id="2" name="PoljeZBesedilom 1"/>
          <p:cNvSpPr txBox="1"/>
          <p:nvPr/>
        </p:nvSpPr>
        <p:spPr>
          <a:xfrm>
            <a:off x="2555776" y="1268760"/>
            <a:ext cx="64087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/>
              <a:t>Prvo besedo </a:t>
            </a:r>
            <a:r>
              <a:rPr lang="sl-SI" sz="2800" dirty="0" smtClean="0"/>
              <a:t>pišemo </a:t>
            </a:r>
            <a:r>
              <a:rPr lang="sl-SI" sz="2800" dirty="0"/>
              <a:t>z veliko </a:t>
            </a:r>
            <a:r>
              <a:rPr lang="sl-SI" sz="2800" dirty="0" smtClean="0"/>
              <a:t>začetnico,  </a:t>
            </a:r>
            <a:r>
              <a:rPr lang="sl-SI" sz="2800" dirty="0" err="1" smtClean="0"/>
              <a:t>neprve</a:t>
            </a:r>
            <a:r>
              <a:rPr lang="sl-SI" sz="2800" dirty="0" smtClean="0"/>
              <a:t> </a:t>
            </a:r>
            <a:r>
              <a:rPr lang="sl-SI" sz="2800" dirty="0"/>
              <a:t>besede </a:t>
            </a:r>
            <a:r>
              <a:rPr lang="sl-SI" sz="2800" dirty="0" smtClean="0"/>
              <a:t>pa navadno pišemo </a:t>
            </a:r>
            <a:r>
              <a:rPr lang="sl-SI" sz="2800" dirty="0"/>
              <a:t>z malo </a:t>
            </a:r>
            <a:r>
              <a:rPr lang="sl-SI" sz="2800" dirty="0" smtClean="0"/>
              <a:t>začetnico. Z veliko začetnico jih pišemo samo v primeru, ko so že same lastno ime.   </a:t>
            </a:r>
            <a:endParaRPr lang="sl-SI" sz="2800" dirty="0"/>
          </a:p>
        </p:txBody>
      </p:sp>
      <p:sp>
        <p:nvSpPr>
          <p:cNvPr id="9" name="Pergament 1 8"/>
          <p:cNvSpPr/>
          <p:nvPr/>
        </p:nvSpPr>
        <p:spPr>
          <a:xfrm>
            <a:off x="107504" y="3573016"/>
            <a:ext cx="9090756" cy="2808312"/>
          </a:xfrm>
          <a:prstGeom prst="verticalScroll">
            <a:avLst/>
          </a:prstGeom>
          <a:solidFill>
            <a:srgbClr val="FFCC66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576467" y="4011653"/>
            <a:ext cx="8550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L</a:t>
            </a:r>
            <a:r>
              <a:rPr lang="sl-SI" sz="2800" dirty="0" smtClean="0"/>
              <a:t>ukec in njegov škorec, </a:t>
            </a:r>
            <a:r>
              <a:rPr lang="sl-SI" sz="2800" b="1" dirty="0">
                <a:solidFill>
                  <a:srgbClr val="FF0000"/>
                </a:solidFill>
              </a:rPr>
              <a:t>M</a:t>
            </a:r>
            <a:r>
              <a:rPr lang="sl-SI" sz="2800" dirty="0"/>
              <a:t>aček </a:t>
            </a:r>
            <a:r>
              <a:rPr lang="sl-SI" sz="2800" b="1" dirty="0">
                <a:solidFill>
                  <a:srgbClr val="FF0000"/>
                </a:solidFill>
              </a:rPr>
              <a:t>M</a:t>
            </a:r>
            <a:r>
              <a:rPr lang="sl-SI" sz="2800" dirty="0"/>
              <a:t>uri, </a:t>
            </a:r>
            <a:r>
              <a:rPr lang="sl-SI" sz="2800" b="1" dirty="0" smtClean="0">
                <a:solidFill>
                  <a:srgbClr val="FF0000"/>
                </a:solidFill>
              </a:rPr>
              <a:t>P</a:t>
            </a:r>
            <a:r>
              <a:rPr lang="sl-SI" sz="2800" dirty="0" smtClean="0"/>
              <a:t>rimorske novice …  </a:t>
            </a:r>
            <a:r>
              <a:rPr lang="sl-SI" sz="2800" b="1" dirty="0" smtClean="0">
                <a:solidFill>
                  <a:srgbClr val="FF0000"/>
                </a:solidFill>
              </a:rPr>
              <a:t>G</a:t>
            </a:r>
            <a:r>
              <a:rPr lang="sl-SI" sz="2800" dirty="0" smtClean="0"/>
              <a:t>remo mi po svoje, </a:t>
            </a:r>
            <a:r>
              <a:rPr lang="sl-SI" sz="2800" b="1" dirty="0" smtClean="0">
                <a:solidFill>
                  <a:srgbClr val="FF0000"/>
                </a:solidFill>
              </a:rPr>
              <a:t>L</a:t>
            </a:r>
            <a:r>
              <a:rPr lang="sl-SI" sz="2800" dirty="0" smtClean="0"/>
              <a:t>epo je biti sosed …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Z</a:t>
            </a:r>
            <a:r>
              <a:rPr lang="sl-SI" sz="2800" dirty="0" smtClean="0"/>
              <a:t>nan obraz ima svoj glas …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O</a:t>
            </a:r>
            <a:r>
              <a:rPr lang="sl-SI" sz="2800" dirty="0" smtClean="0"/>
              <a:t>snovna šola </a:t>
            </a:r>
            <a:r>
              <a:rPr lang="sl-SI" sz="2800" b="1" dirty="0" smtClean="0">
                <a:solidFill>
                  <a:srgbClr val="FF0000"/>
                </a:solidFill>
              </a:rPr>
              <a:t>F</a:t>
            </a:r>
            <a:r>
              <a:rPr lang="sl-SI" sz="2800" dirty="0" smtClean="0"/>
              <a:t>rana </a:t>
            </a:r>
            <a:r>
              <a:rPr lang="sl-SI" sz="2800" b="1" dirty="0" smtClean="0">
                <a:solidFill>
                  <a:srgbClr val="FF0000"/>
                </a:solidFill>
              </a:rPr>
              <a:t>E</a:t>
            </a:r>
            <a:r>
              <a:rPr lang="sl-SI" sz="2800" dirty="0" smtClean="0"/>
              <a:t>rjavca </a:t>
            </a:r>
            <a:r>
              <a:rPr lang="sl-SI" sz="2800" b="1" dirty="0" smtClean="0">
                <a:solidFill>
                  <a:srgbClr val="FF0000"/>
                </a:solidFill>
              </a:rPr>
              <a:t>N</a:t>
            </a:r>
            <a:r>
              <a:rPr lang="sl-SI" sz="2800" dirty="0" smtClean="0"/>
              <a:t>ova </a:t>
            </a:r>
            <a:r>
              <a:rPr lang="sl-SI" sz="2800" b="1" dirty="0" smtClean="0">
                <a:solidFill>
                  <a:srgbClr val="FF0000"/>
                </a:solidFill>
              </a:rPr>
              <a:t>G</a:t>
            </a:r>
            <a:r>
              <a:rPr lang="sl-SI" sz="2800" dirty="0" smtClean="0"/>
              <a:t>orica …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P</a:t>
            </a:r>
            <a:r>
              <a:rPr lang="sl-SI" sz="2800" dirty="0" smtClean="0"/>
              <a:t>raznik kostanja …</a:t>
            </a:r>
            <a:endParaRPr lang="sl-SI" sz="28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69" y="106873"/>
            <a:ext cx="2130583" cy="266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oljeZBesedilom 10"/>
          <p:cNvSpPr txBox="1"/>
          <p:nvPr/>
        </p:nvSpPr>
        <p:spPr>
          <a:xfrm rot="20972242">
            <a:off x="1161131" y="280689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Zapomni</a:t>
            </a:r>
          </a:p>
          <a:p>
            <a:r>
              <a:rPr lang="sl-SI" b="1" dirty="0" smtClean="0"/>
              <a:t>        si: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92322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711860"/>
            <a:ext cx="8229600" cy="4517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2800" b="1" dirty="0">
                <a:solidFill>
                  <a:srgbClr val="FF0000"/>
                </a:solidFill>
              </a:rPr>
              <a:t>STVARNA LASTNA </a:t>
            </a:r>
            <a:r>
              <a:rPr lang="sl-SI" sz="2800" b="1" dirty="0" smtClean="0">
                <a:solidFill>
                  <a:srgbClr val="FF0000"/>
                </a:solidFill>
              </a:rPr>
              <a:t>IMENA</a:t>
            </a:r>
            <a:endParaRPr lang="sl-SI" sz="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800" dirty="0" smtClean="0"/>
              <a:t>Stvarna </a:t>
            </a:r>
            <a:r>
              <a:rPr lang="sl-SI" sz="2800" dirty="0"/>
              <a:t>lastna imena so: </a:t>
            </a:r>
            <a:endParaRPr lang="sl-SI" sz="2800" dirty="0" smtClean="0"/>
          </a:p>
          <a:p>
            <a:pPr marL="0" indent="0">
              <a:buNone/>
            </a:pPr>
            <a:endParaRPr lang="sl-SI" sz="800" dirty="0"/>
          </a:p>
          <a:p>
            <a:pPr marL="0" lvl="0" indent="0">
              <a:buNone/>
            </a:pPr>
            <a:r>
              <a:rPr lang="sl-SI" sz="2800" dirty="0" smtClean="0"/>
              <a:t>-    imena </a:t>
            </a:r>
            <a:r>
              <a:rPr lang="sl-SI" sz="2800" dirty="0"/>
              <a:t>knjig, revij, časopisov, rubrik v </a:t>
            </a:r>
            <a:r>
              <a:rPr lang="sl-SI" sz="2800" dirty="0" smtClean="0"/>
              <a:t>časopisu ...</a:t>
            </a:r>
            <a:endParaRPr lang="sl-SI" sz="2800" dirty="0"/>
          </a:p>
          <a:p>
            <a:pPr lvl="0">
              <a:buFontTx/>
              <a:buChar char="-"/>
            </a:pPr>
            <a:r>
              <a:rPr lang="sl-SI" sz="2800" dirty="0" smtClean="0"/>
              <a:t>imena </a:t>
            </a:r>
            <a:r>
              <a:rPr lang="sl-SI" sz="2800" dirty="0"/>
              <a:t>filmov, radijskih in televizijskih </a:t>
            </a:r>
            <a:r>
              <a:rPr lang="sl-SI" sz="2800" dirty="0" smtClean="0"/>
              <a:t>oddaj ...</a:t>
            </a:r>
          </a:p>
          <a:p>
            <a:pPr>
              <a:buFontTx/>
              <a:buChar char="-"/>
            </a:pPr>
            <a:r>
              <a:rPr lang="sl-SI" sz="2800" dirty="0"/>
              <a:t>imena šol, muzejev, trgovin, </a:t>
            </a:r>
            <a:r>
              <a:rPr lang="sl-SI" sz="2800" dirty="0" smtClean="0"/>
              <a:t>podjetij</a:t>
            </a:r>
            <a:r>
              <a:rPr lang="sl-SI" sz="2800" dirty="0"/>
              <a:t> </a:t>
            </a:r>
            <a:r>
              <a:rPr lang="sl-SI" sz="2800" dirty="0" smtClean="0"/>
              <a:t>...</a:t>
            </a:r>
          </a:p>
          <a:p>
            <a:pPr lvl="0">
              <a:buFontTx/>
              <a:buChar char="-"/>
            </a:pPr>
            <a:r>
              <a:rPr lang="sl-SI" sz="2800" dirty="0" smtClean="0"/>
              <a:t>imena prireditev ...</a:t>
            </a:r>
          </a:p>
          <a:p>
            <a:pPr lvl="0">
              <a:buFontTx/>
              <a:buChar char="-"/>
            </a:pPr>
            <a:r>
              <a:rPr lang="sl-SI" sz="2800" dirty="0"/>
              <a:t>i</a:t>
            </a:r>
            <a:r>
              <a:rPr lang="sl-SI" sz="2800" dirty="0" smtClean="0"/>
              <a:t>mena umetniških del …</a:t>
            </a:r>
            <a:endParaRPr lang="sl-SI" sz="2800" dirty="0"/>
          </a:p>
          <a:p>
            <a:pPr marL="0" indent="0">
              <a:buNone/>
            </a:pPr>
            <a:endParaRPr lang="sl-SI" sz="800" dirty="0" smtClean="0"/>
          </a:p>
          <a:p>
            <a:pPr marL="0" indent="0">
              <a:buNone/>
            </a:pPr>
            <a:r>
              <a:rPr lang="sl-SI" sz="2800" dirty="0"/>
              <a:t>Vsako </a:t>
            </a:r>
            <a:r>
              <a:rPr lang="sl-SI" sz="2800" dirty="0" smtClean="0"/>
              <a:t>stvarno </a:t>
            </a:r>
            <a:r>
              <a:rPr lang="sl-SI" sz="2800" dirty="0"/>
              <a:t>lastno ime se začne z veliko začetnico (enobesedno in večbesedno</a:t>
            </a:r>
            <a:r>
              <a:rPr lang="sl-SI" sz="2800" dirty="0" smtClean="0"/>
              <a:t>).</a:t>
            </a:r>
            <a:endParaRPr lang="sl-SI" sz="800" dirty="0"/>
          </a:p>
          <a:p>
            <a:pPr marL="0" indent="0">
              <a:buNone/>
            </a:pPr>
            <a:r>
              <a:rPr lang="sl-SI" sz="2800" dirty="0" err="1" smtClean="0"/>
              <a:t>Neprve</a:t>
            </a:r>
            <a:r>
              <a:rPr lang="sl-SI" sz="2800" dirty="0" smtClean="0"/>
              <a:t> </a:t>
            </a:r>
            <a:r>
              <a:rPr lang="sl-SI" sz="2800" dirty="0"/>
              <a:t>besede pa po navadi pišemo z malo </a:t>
            </a:r>
            <a:r>
              <a:rPr lang="sl-SI" sz="2800" dirty="0" smtClean="0"/>
              <a:t>začetnico. Z veliko začetnico pišemo samo tiste, ki so že same lastno ime.  </a:t>
            </a:r>
            <a:endParaRPr lang="sl-SI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0" y="27357"/>
            <a:ext cx="1001414" cy="100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1331640" y="18864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Zapiši v zvezek: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32266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611560" y="404664"/>
            <a:ext cx="5400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Primeri: </a:t>
            </a:r>
          </a:p>
          <a:p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251520" y="1124744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L</a:t>
            </a:r>
            <a:r>
              <a:rPr lang="sl-SI" sz="2800" dirty="0"/>
              <a:t>ukec in njegov škorec, </a:t>
            </a:r>
            <a:r>
              <a:rPr lang="sl-SI" sz="2800" b="1" dirty="0">
                <a:solidFill>
                  <a:srgbClr val="FF0000"/>
                </a:solidFill>
              </a:rPr>
              <a:t>M</a:t>
            </a:r>
            <a:r>
              <a:rPr lang="sl-SI" sz="2800" dirty="0"/>
              <a:t>aček </a:t>
            </a:r>
            <a:r>
              <a:rPr lang="sl-SI" sz="2800" b="1" dirty="0">
                <a:solidFill>
                  <a:srgbClr val="FF0000"/>
                </a:solidFill>
              </a:rPr>
              <a:t>M</a:t>
            </a:r>
            <a:r>
              <a:rPr lang="sl-SI" sz="2800" dirty="0"/>
              <a:t>uri, </a:t>
            </a:r>
            <a:r>
              <a:rPr lang="sl-SI" sz="2800" b="1" dirty="0">
                <a:solidFill>
                  <a:srgbClr val="FF0000"/>
                </a:solidFill>
              </a:rPr>
              <a:t>P</a:t>
            </a:r>
            <a:r>
              <a:rPr lang="sl-SI" sz="2800" dirty="0"/>
              <a:t>rimorske novice …  </a:t>
            </a:r>
            <a:r>
              <a:rPr lang="sl-SI" sz="2800" b="1" dirty="0" err="1" smtClean="0">
                <a:solidFill>
                  <a:srgbClr val="FF0000"/>
                </a:solidFill>
              </a:rPr>
              <a:t>T</a:t>
            </a:r>
            <a:r>
              <a:rPr lang="sl-SI" sz="2800" dirty="0" err="1" smtClean="0"/>
              <a:t>itanic</a:t>
            </a:r>
            <a:r>
              <a:rPr lang="sl-SI" sz="2800" dirty="0" smtClean="0"/>
              <a:t>, </a:t>
            </a:r>
            <a:r>
              <a:rPr lang="sl-SI" sz="2800" b="1" dirty="0" smtClean="0">
                <a:solidFill>
                  <a:srgbClr val="FF0000"/>
                </a:solidFill>
              </a:rPr>
              <a:t>G</a:t>
            </a:r>
            <a:r>
              <a:rPr lang="sl-SI" sz="2800" dirty="0" smtClean="0"/>
              <a:t>remo </a:t>
            </a:r>
            <a:r>
              <a:rPr lang="sl-SI" sz="2800" dirty="0"/>
              <a:t>mi po svoje, </a:t>
            </a:r>
            <a:r>
              <a:rPr lang="sl-SI" sz="2800" b="1" dirty="0">
                <a:solidFill>
                  <a:srgbClr val="FF0000"/>
                </a:solidFill>
              </a:rPr>
              <a:t>L</a:t>
            </a:r>
            <a:r>
              <a:rPr lang="sl-SI" sz="2800" dirty="0"/>
              <a:t>epo je biti sosed …</a:t>
            </a:r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I</a:t>
            </a:r>
            <a:r>
              <a:rPr lang="sl-SI" sz="2800" dirty="0" err="1" smtClean="0"/>
              <a:t>nfodrom</a:t>
            </a:r>
            <a:r>
              <a:rPr lang="sl-SI" sz="2800" dirty="0" smtClean="0"/>
              <a:t>, </a:t>
            </a:r>
            <a:r>
              <a:rPr lang="sl-SI" sz="2800" b="1" dirty="0" smtClean="0">
                <a:solidFill>
                  <a:srgbClr val="FF0000"/>
                </a:solidFill>
              </a:rPr>
              <a:t>V</a:t>
            </a:r>
            <a:r>
              <a:rPr lang="sl-SI" sz="2800" dirty="0" smtClean="0"/>
              <a:t>reme,</a:t>
            </a:r>
            <a:r>
              <a:rPr lang="sl-SI" sz="2800" b="1" dirty="0" smtClean="0">
                <a:solidFill>
                  <a:srgbClr val="FF0000"/>
                </a:solidFill>
              </a:rPr>
              <a:t> Z</a:t>
            </a:r>
            <a:r>
              <a:rPr lang="sl-SI" sz="2800" dirty="0" smtClean="0"/>
              <a:t>nan </a:t>
            </a:r>
            <a:r>
              <a:rPr lang="sl-SI" sz="2800" dirty="0"/>
              <a:t>obraz ima svoj glas …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O</a:t>
            </a:r>
            <a:r>
              <a:rPr lang="sl-SI" sz="2800" dirty="0" smtClean="0"/>
              <a:t>snovna </a:t>
            </a:r>
            <a:r>
              <a:rPr lang="sl-SI" sz="2800" dirty="0"/>
              <a:t>šola </a:t>
            </a:r>
            <a:r>
              <a:rPr lang="sl-SI" sz="2800" b="1" dirty="0">
                <a:solidFill>
                  <a:srgbClr val="FF0000"/>
                </a:solidFill>
              </a:rPr>
              <a:t>F</a:t>
            </a:r>
            <a:r>
              <a:rPr lang="sl-SI" sz="2800" dirty="0"/>
              <a:t>rana </a:t>
            </a:r>
            <a:r>
              <a:rPr lang="sl-SI" sz="2800" b="1" dirty="0">
                <a:solidFill>
                  <a:srgbClr val="FF0000"/>
                </a:solidFill>
              </a:rPr>
              <a:t>E</a:t>
            </a:r>
            <a:r>
              <a:rPr lang="sl-SI" sz="2800" dirty="0"/>
              <a:t>rjavca </a:t>
            </a:r>
            <a:r>
              <a:rPr lang="sl-SI" sz="2800" b="1" dirty="0">
                <a:solidFill>
                  <a:srgbClr val="FF0000"/>
                </a:solidFill>
              </a:rPr>
              <a:t>N</a:t>
            </a:r>
            <a:r>
              <a:rPr lang="sl-SI" sz="2800" dirty="0"/>
              <a:t>ova </a:t>
            </a:r>
            <a:r>
              <a:rPr lang="sl-SI" sz="2800" b="1" dirty="0" smtClean="0">
                <a:solidFill>
                  <a:srgbClr val="FF0000"/>
                </a:solidFill>
              </a:rPr>
              <a:t>G</a:t>
            </a:r>
            <a:r>
              <a:rPr lang="sl-SI" sz="2800" dirty="0" smtClean="0"/>
              <a:t>orica, </a:t>
            </a:r>
            <a:r>
              <a:rPr lang="sl-SI" sz="2800" b="1" dirty="0" err="1" smtClean="0">
                <a:solidFill>
                  <a:srgbClr val="FF0000"/>
                </a:solidFill>
              </a:rPr>
              <a:t>H</a:t>
            </a:r>
            <a:r>
              <a:rPr lang="sl-SI" sz="2800" dirty="0" err="1" smtClean="0"/>
              <a:t>ofer</a:t>
            </a:r>
            <a:r>
              <a:rPr lang="sl-SI" sz="2800" dirty="0" smtClean="0"/>
              <a:t>, </a:t>
            </a:r>
            <a:r>
              <a:rPr lang="sl-SI" sz="2800" b="1" dirty="0" err="1" smtClean="0">
                <a:solidFill>
                  <a:srgbClr val="FF0000"/>
                </a:solidFill>
              </a:rPr>
              <a:t>L</a:t>
            </a:r>
            <a:r>
              <a:rPr lang="sl-SI" sz="2800" dirty="0" err="1" smtClean="0"/>
              <a:t>idl</a:t>
            </a:r>
            <a:r>
              <a:rPr lang="sl-SI" sz="2800" dirty="0" smtClean="0"/>
              <a:t> </a:t>
            </a:r>
            <a:r>
              <a:rPr lang="sl-SI" sz="2800" dirty="0"/>
              <a:t>…</a:t>
            </a:r>
          </a:p>
          <a:p>
            <a:r>
              <a:rPr lang="sl-SI" sz="2800" b="1" dirty="0">
                <a:solidFill>
                  <a:srgbClr val="FF0000"/>
                </a:solidFill>
              </a:rPr>
              <a:t>P</a:t>
            </a:r>
            <a:r>
              <a:rPr lang="sl-SI" sz="2800" dirty="0"/>
              <a:t>raznik </a:t>
            </a:r>
            <a:r>
              <a:rPr lang="sl-SI" sz="2800" dirty="0" smtClean="0"/>
              <a:t>kostanja, </a:t>
            </a:r>
            <a:r>
              <a:rPr lang="sl-SI" sz="2800" b="1" smtClean="0">
                <a:solidFill>
                  <a:srgbClr val="FF0000"/>
                </a:solidFill>
              </a:rPr>
              <a:t>K</a:t>
            </a:r>
            <a:r>
              <a:rPr lang="sl-SI" sz="2800" smtClean="0"/>
              <a:t>ravji bal</a:t>
            </a:r>
            <a:r>
              <a:rPr lang="sl-SI" sz="2800"/>
              <a:t> </a:t>
            </a:r>
            <a:r>
              <a:rPr lang="sl-SI" sz="2800" smtClean="0"/>
              <a:t>…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4480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346</Words>
  <Application>Microsoft Office PowerPoint</Application>
  <PresentationFormat>Diaprojekcija na zaslonu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Barbara</dc:creator>
  <cp:lastModifiedBy>Barbara</cp:lastModifiedBy>
  <cp:revision>148</cp:revision>
  <dcterms:created xsi:type="dcterms:W3CDTF">2020-04-10T14:32:54Z</dcterms:created>
  <dcterms:modified xsi:type="dcterms:W3CDTF">2020-05-14T18:20:58Z</dcterms:modified>
</cp:coreProperties>
</file>