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0" r:id="rId2"/>
    <p:sldId id="282" r:id="rId3"/>
    <p:sldId id="285" r:id="rId4"/>
    <p:sldId id="290" r:id="rId5"/>
    <p:sldId id="283" r:id="rId6"/>
    <p:sldId id="287" r:id="rId7"/>
    <p:sldId id="266" r:id="rId8"/>
    <p:sldId id="289" r:id="rId9"/>
    <p:sldId id="291" r:id="rId10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2CE9D"/>
    <a:srgbClr val="B7A223"/>
    <a:srgbClr val="CEB628"/>
    <a:srgbClr val="DECA54"/>
    <a:srgbClr val="F4AD7C"/>
    <a:srgbClr val="01916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log 2 – poudare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5" autoAdjust="0"/>
    <p:restoredTop sz="94660"/>
  </p:normalViewPr>
  <p:slideViewPr>
    <p:cSldViewPr snapToGrid="0">
      <p:cViewPr varScale="1">
        <p:scale>
          <a:sx n="92" d="100"/>
          <a:sy n="92" d="100"/>
        </p:scale>
        <p:origin x="-402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 smtClean="0"/>
              <a:t>Uredite slog podnaslova matrice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62B7C-3C7E-4DE5-ACE4-71B6FDB175FF}" type="datetimeFigureOut">
              <a:rPr lang="sl-SI" smtClean="0"/>
              <a:t>28.4.2020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83AA6-08CA-47C5-A821-FCF1DBB66AD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436255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ircle/>
      </p:transition>
    </mc:Choice>
    <mc:Fallback xmlns="">
      <p:transition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62B7C-3C7E-4DE5-ACE4-71B6FDB175FF}" type="datetimeFigureOut">
              <a:rPr lang="sl-SI" smtClean="0"/>
              <a:t>28.4.2020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83AA6-08CA-47C5-A821-FCF1DBB66AD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553770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ircle/>
      </p:transition>
    </mc:Choice>
    <mc:Fallback xmlns=""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62B7C-3C7E-4DE5-ACE4-71B6FDB175FF}" type="datetimeFigureOut">
              <a:rPr lang="sl-SI" smtClean="0"/>
              <a:t>28.4.2020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83AA6-08CA-47C5-A821-FCF1DBB66AD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787953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ircle/>
      </p:transition>
    </mc:Choice>
    <mc:Fallback xmlns=""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62B7C-3C7E-4DE5-ACE4-71B6FDB175FF}" type="datetimeFigureOut">
              <a:rPr lang="sl-SI" smtClean="0"/>
              <a:t>28.4.2020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83AA6-08CA-47C5-A821-FCF1DBB66AD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499266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ircle/>
      </p:transition>
    </mc:Choice>
    <mc:Fallback xmlns=""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62B7C-3C7E-4DE5-ACE4-71B6FDB175FF}" type="datetimeFigureOut">
              <a:rPr lang="sl-SI" smtClean="0"/>
              <a:t>28.4.2020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83AA6-08CA-47C5-A821-FCF1DBB66AD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950338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ircle/>
      </p:transition>
    </mc:Choice>
    <mc:Fallback xmlns=""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62B7C-3C7E-4DE5-ACE4-71B6FDB175FF}" type="datetimeFigureOut">
              <a:rPr lang="sl-SI" smtClean="0"/>
              <a:t>28.4.2020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83AA6-08CA-47C5-A821-FCF1DBB66AD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186839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ircle/>
      </p:transition>
    </mc:Choice>
    <mc:Fallback xmlns=""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besedil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značba mesta vsebin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značba mest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62B7C-3C7E-4DE5-ACE4-71B6FDB175FF}" type="datetimeFigureOut">
              <a:rPr lang="sl-SI" smtClean="0"/>
              <a:t>28.4.2020</a:t>
            </a:fld>
            <a:endParaRPr lang="sl-SI"/>
          </a:p>
        </p:txBody>
      </p:sp>
      <p:sp>
        <p:nvSpPr>
          <p:cNvPr id="8" name="Označba mest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83AA6-08CA-47C5-A821-FCF1DBB66AD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56975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ircle/>
      </p:transition>
    </mc:Choice>
    <mc:Fallback xmlns=""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62B7C-3C7E-4DE5-ACE4-71B6FDB175FF}" type="datetimeFigureOut">
              <a:rPr lang="sl-SI" smtClean="0"/>
              <a:t>28.4.2020</a:t>
            </a:fld>
            <a:endParaRPr lang="sl-SI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83AA6-08CA-47C5-A821-FCF1DBB66AD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166231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ircle/>
      </p:transition>
    </mc:Choice>
    <mc:Fallback xmlns=""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62B7C-3C7E-4DE5-ACE4-71B6FDB175FF}" type="datetimeFigureOut">
              <a:rPr lang="sl-SI" smtClean="0"/>
              <a:t>28.4.2020</a:t>
            </a:fld>
            <a:endParaRPr lang="sl-SI"/>
          </a:p>
        </p:txBody>
      </p:sp>
      <p:sp>
        <p:nvSpPr>
          <p:cNvPr id="3" name="Označba mest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83AA6-08CA-47C5-A821-FCF1DBB66AD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8441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ircle/>
      </p:transition>
    </mc:Choice>
    <mc:Fallback xmlns=""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62B7C-3C7E-4DE5-ACE4-71B6FDB175FF}" type="datetimeFigureOut">
              <a:rPr lang="sl-SI" smtClean="0"/>
              <a:t>28.4.2020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83AA6-08CA-47C5-A821-FCF1DBB66AD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561463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ircle/>
      </p:transition>
    </mc:Choice>
    <mc:Fallback xmlns=""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62B7C-3C7E-4DE5-ACE4-71B6FDB175FF}" type="datetimeFigureOut">
              <a:rPr lang="sl-SI" smtClean="0"/>
              <a:t>28.4.2020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83AA6-08CA-47C5-A821-FCF1DBB66AD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73935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ircle/>
      </p:transition>
    </mc:Choice>
    <mc:Fallback xmlns=""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9000">
              <a:schemeClr val="accent1">
                <a:lumMod val="75000"/>
              </a:schemeClr>
            </a:gs>
            <a:gs pos="13000">
              <a:schemeClr val="accent1">
                <a:lumMod val="45000"/>
                <a:lumOff val="55000"/>
              </a:schemeClr>
            </a:gs>
            <a:gs pos="87000">
              <a:schemeClr val="accent1">
                <a:lumMod val="45000"/>
                <a:lumOff val="55000"/>
              </a:schemeClr>
            </a:gs>
            <a:gs pos="22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862B7C-3C7E-4DE5-ACE4-71B6FDB175FF}" type="datetimeFigureOut">
              <a:rPr lang="sl-SI" smtClean="0"/>
              <a:t>28.4.2020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F83AA6-08CA-47C5-A821-FCF1DBB66AD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8025408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:circle/>
      </p:transition>
    </mc:Choice>
    <mc:Fallback xmlns="">
      <p:transition spd="slow">
        <p:circl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INcW26-iyqU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360980" y="395929"/>
            <a:ext cx="9144000" cy="790223"/>
          </a:xfrm>
        </p:spPr>
        <p:txBody>
          <a:bodyPr>
            <a:noAutofit/>
          </a:bodyPr>
          <a:lstStyle/>
          <a:p>
            <a:r>
              <a:rPr lang="sl-SI" sz="6600" b="1" dirty="0" smtClean="0">
                <a:latin typeface="+mn-lt"/>
              </a:rPr>
              <a:t>KAJ JE KOMU HRANA</a:t>
            </a:r>
            <a:endParaRPr lang="sl-SI" sz="6600" b="1" dirty="0">
              <a:latin typeface="+mn-lt"/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256026" y="1769727"/>
            <a:ext cx="11077222" cy="4842052"/>
          </a:xfrm>
        </p:spPr>
        <p:txBody>
          <a:bodyPr>
            <a:normAutofit/>
          </a:bodyPr>
          <a:lstStyle/>
          <a:p>
            <a:pPr algn="l"/>
            <a:endParaRPr lang="sl-SI" sz="4000" dirty="0" smtClean="0">
              <a:solidFill>
                <a:prstClr val="black"/>
              </a:solidFill>
              <a:ea typeface="+mj-ea"/>
              <a:cs typeface="+mj-cs"/>
            </a:endParaRPr>
          </a:p>
          <a:p>
            <a:pPr algn="l"/>
            <a:endParaRPr lang="sl-SI" sz="2800" dirty="0"/>
          </a:p>
        </p:txBody>
      </p:sp>
      <p:sp>
        <p:nvSpPr>
          <p:cNvPr id="9" name="Pravokotnik 8"/>
          <p:cNvSpPr/>
          <p:nvPr/>
        </p:nvSpPr>
        <p:spPr>
          <a:xfrm>
            <a:off x="2441586" y="1352085"/>
            <a:ext cx="1049382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2800" dirty="0" smtClean="0">
                <a:solidFill>
                  <a:prstClr val="black"/>
                </a:solidFill>
              </a:rPr>
              <a:t>Zdaj že veš, katere živali so plenilci in katere plen.  </a:t>
            </a:r>
            <a:endParaRPr lang="sl-SI" sz="2800" b="1" dirty="0"/>
          </a:p>
          <a:p>
            <a:endParaRPr lang="sl-SI" sz="2800" dirty="0">
              <a:solidFill>
                <a:prstClr val="black"/>
              </a:solidFill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5923" y="2033431"/>
            <a:ext cx="9753600" cy="435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Pravokotnik 5"/>
          <p:cNvSpPr/>
          <p:nvPr/>
        </p:nvSpPr>
        <p:spPr>
          <a:xfrm>
            <a:off x="7881523" y="6488668"/>
            <a:ext cx="6096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l-SI" sz="1000" dirty="0"/>
              <a:t>https://sl.lifehackk.com/48-black-footed-ferret-facts-4172987-6327</a:t>
            </a:r>
          </a:p>
        </p:txBody>
      </p:sp>
    </p:spTree>
    <p:extLst>
      <p:ext uri="{BB962C8B-B14F-4D97-AF65-F5344CB8AC3E}">
        <p14:creationId xmlns:p14="http://schemas.microsoft.com/office/powerpoint/2010/main" val="1037277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jeZBesedilom 4"/>
          <p:cNvSpPr txBox="1"/>
          <p:nvPr/>
        </p:nvSpPr>
        <p:spPr>
          <a:xfrm>
            <a:off x="424543" y="315685"/>
            <a:ext cx="870857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b="1" cap="all" dirty="0" smtClean="0"/>
              <a:t>Plenilci napadajo plen na različne načine. </a:t>
            </a:r>
            <a:endParaRPr lang="sl-SI" sz="2800" cap="all" dirty="0" smtClean="0"/>
          </a:p>
          <a:p>
            <a:r>
              <a:rPr lang="sl-SI" sz="2800" dirty="0" smtClean="0"/>
              <a:t>Izkoristijo moč, hitrost, izostren vid … </a:t>
            </a:r>
          </a:p>
          <a:p>
            <a:r>
              <a:rPr lang="sl-SI" sz="2800" dirty="0" smtClean="0"/>
              <a:t>Svoj plen pogosto presenetijo ali napadajo v krdelu. </a:t>
            </a:r>
          </a:p>
          <a:p>
            <a:endParaRPr lang="sl-SI" sz="2800" dirty="0" smtClean="0"/>
          </a:p>
        </p:txBody>
      </p:sp>
      <p:sp>
        <p:nvSpPr>
          <p:cNvPr id="6" name="Pravokotnik 5"/>
          <p:cNvSpPr/>
          <p:nvPr/>
        </p:nvSpPr>
        <p:spPr>
          <a:xfrm>
            <a:off x="293914" y="3267631"/>
            <a:ext cx="11604172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sl-SI" sz="2800" dirty="0" smtClean="0"/>
          </a:p>
          <a:p>
            <a:endParaRPr lang="sl-SI" sz="2800" dirty="0"/>
          </a:p>
          <a:p>
            <a:endParaRPr lang="sl-SI" sz="2800" dirty="0" smtClean="0"/>
          </a:p>
          <a:p>
            <a:r>
              <a:rPr lang="sl-SI" sz="2800" dirty="0" smtClean="0"/>
              <a:t>Nekatere </a:t>
            </a:r>
            <a:r>
              <a:rPr lang="sl-SI" sz="2800" dirty="0"/>
              <a:t>živali težko opazimo zaradi njihove </a:t>
            </a:r>
            <a:r>
              <a:rPr lang="sl-SI" sz="2800" b="1" dirty="0"/>
              <a:t>varovalne barve</a:t>
            </a:r>
            <a:r>
              <a:rPr lang="sl-SI" sz="2800" dirty="0"/>
              <a:t>. </a:t>
            </a:r>
            <a:endParaRPr lang="sl-SI" sz="2800" dirty="0" smtClean="0"/>
          </a:p>
          <a:p>
            <a:r>
              <a:rPr lang="sl-SI" sz="2800" dirty="0" smtClean="0"/>
              <a:t>To </a:t>
            </a:r>
            <a:r>
              <a:rPr lang="sl-SI" sz="2800" dirty="0"/>
              <a:t>je zunanja lastnost </a:t>
            </a:r>
            <a:r>
              <a:rPr lang="sl-SI" sz="2800" dirty="0" smtClean="0"/>
              <a:t>živih bitij (tako plena kot plenilca). </a:t>
            </a:r>
          </a:p>
          <a:p>
            <a:r>
              <a:rPr lang="sl-SI" sz="2800" dirty="0" smtClean="0"/>
              <a:t>Živali </a:t>
            </a:r>
            <a:r>
              <a:rPr lang="sl-SI" sz="2800" dirty="0"/>
              <a:t>se tako lažje skrijejo pred plenilci ali pa se svojemu plenu </a:t>
            </a:r>
            <a:r>
              <a:rPr lang="sl-SI" sz="2800" dirty="0" smtClean="0"/>
              <a:t>neopazno </a:t>
            </a:r>
            <a:r>
              <a:rPr lang="sl-SI" sz="2800" dirty="0"/>
              <a:t>približajo. </a:t>
            </a:r>
          </a:p>
        </p:txBody>
      </p:sp>
      <p:sp>
        <p:nvSpPr>
          <p:cNvPr id="7" name="Pravokotnik 6"/>
          <p:cNvSpPr/>
          <p:nvPr/>
        </p:nvSpPr>
        <p:spPr>
          <a:xfrm>
            <a:off x="9573976" y="6376174"/>
            <a:ext cx="261802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sz="1000" dirty="0"/>
              <a:t>https://eucbeniki.sio.si/nit4/1379/index3.html</a:t>
            </a:r>
          </a:p>
        </p:txBody>
      </p:sp>
      <p:sp>
        <p:nvSpPr>
          <p:cNvPr id="8" name="Pravokotnik 7"/>
          <p:cNvSpPr/>
          <p:nvPr/>
        </p:nvSpPr>
        <p:spPr>
          <a:xfrm>
            <a:off x="1186543" y="2331498"/>
            <a:ext cx="1063534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2800" b="1" cap="all" dirty="0"/>
              <a:t>Ravno tako se plen pred plenilci brani na različne načine</a:t>
            </a:r>
            <a:r>
              <a:rPr lang="sl-SI" sz="2800" b="1" cap="all" dirty="0" smtClean="0"/>
              <a:t>.</a:t>
            </a:r>
            <a:endParaRPr lang="sl-SI" sz="2800" b="1" cap="all" dirty="0"/>
          </a:p>
          <a:p>
            <a:r>
              <a:rPr lang="sl-SI" sz="2800" dirty="0" smtClean="0"/>
              <a:t>Izkoristi hitrost za beg, dobro razvita čutila, živi v nenehni preži na napadalca, se potuhne … </a:t>
            </a:r>
            <a:endParaRPr lang="sl-SI" sz="2800" dirty="0"/>
          </a:p>
        </p:txBody>
      </p:sp>
    </p:spTree>
    <p:extLst>
      <p:ext uri="{BB962C8B-B14F-4D97-AF65-F5344CB8AC3E}">
        <p14:creationId xmlns:p14="http://schemas.microsoft.com/office/powerpoint/2010/main" val="1914366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2982687" y="88447"/>
            <a:ext cx="9040460" cy="489675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sl-SI" dirty="0" smtClean="0"/>
              <a:t>Nekatere ujede vidijo </a:t>
            </a:r>
            <a:r>
              <a:rPr lang="sl-SI" dirty="0"/>
              <a:t>od </a:t>
            </a:r>
            <a:r>
              <a:rPr lang="sl-SI" dirty="0" smtClean="0"/>
              <a:t>tri do </a:t>
            </a:r>
            <a:r>
              <a:rPr lang="sl-SI" dirty="0"/>
              <a:t>štirikrat bolje kot ljudje. Orel lahko zajca na tleh opazi celo z višine do dveh kilometrov, sokoli in kanje pa krožijo nad zemljo od tri do štiri kilometre visoko ter opazujejo </a:t>
            </a:r>
            <a:r>
              <a:rPr lang="sl-SI" dirty="0" smtClean="0"/>
              <a:t>dogajanje na tleh.</a:t>
            </a:r>
          </a:p>
          <a:p>
            <a:pPr marL="0" indent="0">
              <a:buNone/>
            </a:pPr>
            <a:endParaRPr lang="sl-SI" sz="800" dirty="0" smtClean="0"/>
          </a:p>
          <a:p>
            <a:pPr marL="0" indent="0">
              <a:buNone/>
            </a:pPr>
            <a:r>
              <a:rPr lang="sl-SI" dirty="0" smtClean="0"/>
              <a:t>Ko </a:t>
            </a:r>
            <a:r>
              <a:rPr lang="sl-SI" dirty="0"/>
              <a:t>zagledajo </a:t>
            </a:r>
            <a:r>
              <a:rPr lang="sl-SI" dirty="0" smtClean="0"/>
              <a:t>plen, </a:t>
            </a:r>
            <a:r>
              <a:rPr lang="sl-SI" dirty="0"/>
              <a:t>se hitro </a:t>
            </a:r>
            <a:r>
              <a:rPr lang="sl-SI" dirty="0" smtClean="0"/>
              <a:t>spustijo proti tlom, lahko </a:t>
            </a:r>
            <a:r>
              <a:rPr lang="sl-SI" dirty="0"/>
              <a:t>tudi 160 kilometrov na uro </a:t>
            </a:r>
            <a:r>
              <a:rPr lang="sl-SI" dirty="0" smtClean="0"/>
              <a:t>─ in </a:t>
            </a:r>
            <a:r>
              <a:rPr lang="sl-SI" dirty="0"/>
              <a:t>ob tem niti za sekundo svojega plena ne izpustijo izpred oči</a:t>
            </a:r>
            <a:r>
              <a:rPr lang="sl-SI" dirty="0" smtClean="0"/>
              <a:t>.</a:t>
            </a:r>
          </a:p>
          <a:p>
            <a:pPr marL="0" indent="0">
              <a:buNone/>
            </a:pPr>
            <a:endParaRPr lang="sl-SI" sz="800" dirty="0"/>
          </a:p>
          <a:p>
            <a:pPr marL="0" indent="0">
              <a:buNone/>
            </a:pPr>
            <a:r>
              <a:rPr lang="sl-SI" dirty="0" smtClean="0"/>
              <a:t>Žrtve  so presenečene </a:t>
            </a:r>
            <a:r>
              <a:rPr lang="sl-SI" dirty="0"/>
              <a:t>in podležejo plenilcu. </a:t>
            </a:r>
          </a:p>
          <a:p>
            <a:pPr marL="0" indent="0">
              <a:buNone/>
            </a:pPr>
            <a:r>
              <a:rPr lang="sl-SI" dirty="0" smtClean="0"/>
              <a:t> </a:t>
            </a:r>
          </a:p>
        </p:txBody>
      </p:sp>
      <p:sp>
        <p:nvSpPr>
          <p:cNvPr id="4" name="Pravokotnik 3"/>
          <p:cNvSpPr/>
          <p:nvPr/>
        </p:nvSpPr>
        <p:spPr>
          <a:xfrm>
            <a:off x="8688036" y="6405732"/>
            <a:ext cx="3411511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sz="1000" dirty="0"/>
              <a:t>http://www2.</a:t>
            </a:r>
            <a:r>
              <a:rPr lang="sl-SI" sz="1000" dirty="0" err="1"/>
              <a:t>arnes</a:t>
            </a:r>
            <a:r>
              <a:rPr lang="sl-SI" sz="1000" dirty="0"/>
              <a:t>.si/~</a:t>
            </a:r>
            <a:r>
              <a:rPr lang="sl-SI" sz="1000" dirty="0" err="1"/>
              <a:t>sopsosre</a:t>
            </a:r>
            <a:r>
              <a:rPr lang="sl-SI" sz="1000" dirty="0"/>
              <a:t>/Timko99_</a:t>
            </a:r>
            <a:r>
              <a:rPr lang="sl-SI" sz="1000" dirty="0" err="1"/>
              <a:t>00/Orel/tina1.htm</a:t>
            </a:r>
            <a:endParaRPr lang="sl-SI" sz="10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26" t="17084" r="26474" b="14598"/>
          <a:stretch/>
        </p:blipFill>
        <p:spPr bwMode="auto">
          <a:xfrm>
            <a:off x="446314" y="119803"/>
            <a:ext cx="2166257" cy="3921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Pravokotnik 4"/>
          <p:cNvSpPr/>
          <p:nvPr/>
        </p:nvSpPr>
        <p:spPr>
          <a:xfrm>
            <a:off x="4174671" y="6651954"/>
            <a:ext cx="821314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1000" dirty="0"/>
              <a:t>https://www.google.com/search?q=planinski+orel+lovi+zajca&amp;source=lnms&amp;tbm=isch&amp;sa=X&amp;ved=2ahUKEwjRmoDb6YrpAhXODewKHV4CBuYQ_AUoA</a:t>
            </a:r>
          </a:p>
        </p:txBody>
      </p:sp>
      <p:sp>
        <p:nvSpPr>
          <p:cNvPr id="7" name="Pravokotnik 6"/>
          <p:cNvSpPr/>
          <p:nvPr/>
        </p:nvSpPr>
        <p:spPr>
          <a:xfrm>
            <a:off x="9595335" y="6528843"/>
            <a:ext cx="250421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sz="1000" dirty="0"/>
              <a:t>https://otroski.rtvslo.si/bansi/prispevek/345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0448" y="3953344"/>
            <a:ext cx="2841466" cy="24876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Ograda vsebine 2"/>
          <p:cNvSpPr txBox="1">
            <a:spLocks/>
          </p:cNvSpPr>
          <p:nvPr/>
        </p:nvSpPr>
        <p:spPr>
          <a:xfrm>
            <a:off x="206828" y="4153477"/>
            <a:ext cx="7935686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sl-SI" dirty="0" smtClean="0"/>
          </a:p>
          <a:p>
            <a:pPr marL="0" indent="0">
              <a:buNone/>
            </a:pPr>
            <a:r>
              <a:rPr lang="sl-SI" dirty="0" smtClean="0"/>
              <a:t>Planinski zajec je pozimi bele barve (varovalna barva). </a:t>
            </a:r>
          </a:p>
          <a:p>
            <a:pPr marL="0" indent="0">
              <a:buNone/>
            </a:pPr>
            <a:endParaRPr lang="sl-SI" sz="800" dirty="0"/>
          </a:p>
          <a:p>
            <a:pPr marL="0" indent="0">
              <a:buNone/>
            </a:pPr>
            <a:r>
              <a:rPr lang="sl-SI" dirty="0" smtClean="0"/>
              <a:t>Kadar zazna nevarnost iz zraka, v trenutku postane negiben ─ kot bi zmrznil ali okamenel. Na ta način ga plenilec morda ne bo opazil.</a:t>
            </a:r>
            <a:br>
              <a:rPr lang="sl-SI" dirty="0" smtClean="0"/>
            </a:br>
            <a:endParaRPr lang="sl-SI" dirty="0" smtClean="0"/>
          </a:p>
        </p:txBody>
      </p:sp>
    </p:spTree>
    <p:extLst>
      <p:ext uri="{BB962C8B-B14F-4D97-AF65-F5344CB8AC3E}">
        <p14:creationId xmlns:p14="http://schemas.microsoft.com/office/powerpoint/2010/main" val="3159837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644475" y="1891943"/>
            <a:ext cx="11077222" cy="4842052"/>
          </a:xfrm>
        </p:spPr>
        <p:txBody>
          <a:bodyPr>
            <a:normAutofit/>
          </a:bodyPr>
          <a:lstStyle/>
          <a:p>
            <a:pPr algn="l"/>
            <a:endParaRPr lang="sl-SI" sz="4000" dirty="0" smtClean="0">
              <a:solidFill>
                <a:prstClr val="black"/>
              </a:solidFill>
              <a:ea typeface="+mj-ea"/>
              <a:cs typeface="+mj-cs"/>
            </a:endParaRPr>
          </a:p>
          <a:p>
            <a:pPr algn="l"/>
            <a:endParaRPr lang="sl-SI" sz="2800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405" y="1010093"/>
            <a:ext cx="7364189" cy="4423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Pravokotnik 3"/>
          <p:cNvSpPr/>
          <p:nvPr/>
        </p:nvSpPr>
        <p:spPr>
          <a:xfrm>
            <a:off x="3867150" y="6487774"/>
            <a:ext cx="10167257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1000" dirty="0"/>
              <a:t>https://www.google.com/search?q=delfini+so+plenilci&amp;tbm=isch&amp;source=iu&amp;ictx=1&amp;fir=p-RpJLrF0a2kqM%253A%252CAS_TXk0W4v18mM%252C_&amp;vet</a:t>
            </a:r>
          </a:p>
        </p:txBody>
      </p:sp>
      <p:sp>
        <p:nvSpPr>
          <p:cNvPr id="2" name="Pravokotnik 1"/>
          <p:cNvSpPr/>
          <p:nvPr/>
        </p:nvSpPr>
        <p:spPr>
          <a:xfrm>
            <a:off x="91553" y="882912"/>
            <a:ext cx="4479852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2800" dirty="0" smtClean="0"/>
              <a:t>Nekatere vrste delfinov  plenijo hobotnice. </a:t>
            </a:r>
          </a:p>
          <a:p>
            <a:endParaRPr lang="sl-SI" sz="1400" dirty="0"/>
          </a:p>
          <a:p>
            <a:r>
              <a:rPr lang="sl-SI" sz="2800" dirty="0" smtClean="0"/>
              <a:t>Eden od načinov plenjenja je, da jih mečejo </a:t>
            </a:r>
            <a:r>
              <a:rPr lang="sl-SI" sz="2800" dirty="0"/>
              <a:t>naokoli po morski gladini. Z</a:t>
            </a:r>
            <a:r>
              <a:rPr lang="sl-SI" sz="2800" dirty="0" smtClean="0"/>
              <a:t> </a:t>
            </a:r>
            <a:r>
              <a:rPr lang="sl-SI" sz="2800" dirty="0"/>
              <a:t>glavo in telesom </a:t>
            </a:r>
            <a:r>
              <a:rPr lang="sl-SI" sz="2800" dirty="0" smtClean="0"/>
              <a:t>se dvignejo </a:t>
            </a:r>
            <a:r>
              <a:rPr lang="sl-SI" sz="2800" dirty="0"/>
              <a:t>iz vode, hobotnico pa izpustijo iz čeljusti in jo zalučajo nekaj metrov stran. Hobotnica pri tem s silo </a:t>
            </a:r>
            <a:r>
              <a:rPr lang="sl-SI" sz="2800" dirty="0" smtClean="0"/>
              <a:t>udarja </a:t>
            </a:r>
            <a:r>
              <a:rPr lang="sl-SI" sz="2800" dirty="0"/>
              <a:t>ob morsko gladino </a:t>
            </a:r>
            <a:r>
              <a:rPr lang="sl-SI" sz="2800" dirty="0" smtClean="0"/>
              <a:t>in razpada. </a:t>
            </a:r>
            <a:endParaRPr lang="sl-SI" sz="2800" dirty="0"/>
          </a:p>
        </p:txBody>
      </p:sp>
      <p:sp>
        <p:nvSpPr>
          <p:cNvPr id="5" name="Pravokotnik 4"/>
          <p:cNvSpPr/>
          <p:nvPr/>
        </p:nvSpPr>
        <p:spPr>
          <a:xfrm>
            <a:off x="8278649" y="6355400"/>
            <a:ext cx="6096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l-SI" sz="1000" dirty="0"/>
              <a:t>https://radiostudent.si/znanost/znanstveni-britoff/delfini-plenilci</a:t>
            </a:r>
          </a:p>
        </p:txBody>
      </p:sp>
    </p:spTree>
    <p:extLst>
      <p:ext uri="{BB962C8B-B14F-4D97-AF65-F5344CB8AC3E}">
        <p14:creationId xmlns:p14="http://schemas.microsoft.com/office/powerpoint/2010/main" val="3437852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1611087" y="5257896"/>
            <a:ext cx="9720942" cy="301851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l-SI" dirty="0"/>
              <a:t>Gepard zasleduje svojo žival z veliko hitrostjo in jo ujame v eni minuti. Skoči na plen in ga s prednjima šapama potisne na tla. </a:t>
            </a:r>
          </a:p>
        </p:txBody>
      </p:sp>
      <p:sp>
        <p:nvSpPr>
          <p:cNvPr id="4" name="Pravokotnik 3"/>
          <p:cNvSpPr/>
          <p:nvPr/>
        </p:nvSpPr>
        <p:spPr>
          <a:xfrm>
            <a:off x="9981619" y="6520934"/>
            <a:ext cx="209063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sz="1000" dirty="0"/>
              <a:t>https://sl.wikipedia.org/wiki/Gepard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3714" y="428774"/>
            <a:ext cx="8204427" cy="4598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Pravokotnik 4"/>
          <p:cNvSpPr/>
          <p:nvPr/>
        </p:nvSpPr>
        <p:spPr>
          <a:xfrm>
            <a:off x="6738256" y="6397823"/>
            <a:ext cx="6096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l-SI" sz="1000" dirty="0"/>
              <a:t>https://</a:t>
            </a:r>
            <a:r>
              <a:rPr lang="sl-SI" sz="1000" dirty="0" smtClean="0"/>
              <a:t>www.google.com/search?q=gepard&amp;source=lnms&amp;tbm=isch&amp;sa=X&amp;ved=2ahUKEwj9vNSQ-</a:t>
            </a:r>
            <a:endParaRPr lang="sl-SI" sz="1000" dirty="0"/>
          </a:p>
        </p:txBody>
      </p:sp>
    </p:spTree>
    <p:extLst>
      <p:ext uri="{BB962C8B-B14F-4D97-AF65-F5344CB8AC3E}">
        <p14:creationId xmlns:p14="http://schemas.microsoft.com/office/powerpoint/2010/main" val="2891147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228601" y="551998"/>
            <a:ext cx="5148941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sl-SI" dirty="0" smtClean="0"/>
              <a:t>Poljski zajec živi v stalnem izmikanju plenilcem.</a:t>
            </a:r>
          </a:p>
          <a:p>
            <a:pPr marL="0" indent="0">
              <a:buNone/>
            </a:pPr>
            <a:endParaRPr lang="sl-SI" sz="1400" dirty="0" smtClean="0"/>
          </a:p>
          <a:p>
            <a:pPr marL="0" indent="0">
              <a:buNone/>
            </a:pPr>
            <a:r>
              <a:rPr lang="sl-SI" dirty="0" smtClean="0"/>
              <a:t>Pri tem mu pomaga dober vid. Oči ima postavljene bočno, zato vidi tudi ob straneh in nazaj. Slabše pa vidi naprej, kar mu onemogoča, da bi dobro ocenil razdaljo. </a:t>
            </a:r>
          </a:p>
          <a:p>
            <a:pPr marL="0" indent="0">
              <a:buNone/>
            </a:pPr>
            <a:endParaRPr lang="sl-SI" sz="1400" dirty="0" smtClean="0"/>
          </a:p>
          <a:p>
            <a:pPr marL="0" indent="0">
              <a:buNone/>
            </a:pPr>
            <a:r>
              <a:rPr lang="sl-SI" dirty="0" smtClean="0"/>
              <a:t>Teče </a:t>
            </a:r>
            <a:r>
              <a:rPr lang="sl-SI" dirty="0"/>
              <a:t>lahko s hitrostjo </a:t>
            </a:r>
            <a:r>
              <a:rPr lang="sl-SI" dirty="0" smtClean="0"/>
              <a:t>65–75</a:t>
            </a:r>
            <a:r>
              <a:rPr lang="sl-SI" dirty="0"/>
              <a:t> km na </a:t>
            </a:r>
            <a:r>
              <a:rPr lang="sl-SI" dirty="0" smtClean="0"/>
              <a:t>uro. Pri begu dela okljuke.</a:t>
            </a:r>
            <a:endParaRPr lang="sl-SI" dirty="0"/>
          </a:p>
          <a:p>
            <a:pPr marL="0" indent="0">
              <a:buNone/>
            </a:pPr>
            <a:endParaRPr lang="sl-SI" dirty="0" smtClean="0"/>
          </a:p>
        </p:txBody>
      </p:sp>
      <p:sp>
        <p:nvSpPr>
          <p:cNvPr id="4" name="Pravokotnik 3"/>
          <p:cNvSpPr/>
          <p:nvPr/>
        </p:nvSpPr>
        <p:spPr>
          <a:xfrm>
            <a:off x="9832059" y="6499162"/>
            <a:ext cx="2359941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sz="1000" dirty="0"/>
              <a:t>https://sl.wikipedia.org/wiki/Poljski_zajec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61"/>
          <a:stretch/>
        </p:blipFill>
        <p:spPr bwMode="auto">
          <a:xfrm>
            <a:off x="5541264" y="676764"/>
            <a:ext cx="6035692" cy="3906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Pravokotnik 4"/>
          <p:cNvSpPr/>
          <p:nvPr/>
        </p:nvSpPr>
        <p:spPr>
          <a:xfrm>
            <a:off x="5377542" y="6337049"/>
            <a:ext cx="717368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1000" dirty="0"/>
              <a:t>https://www.google.com/search?q=poljski+zajec&amp;source=lnms&amp;tbm=isch&amp;sa=X&amp;ved=2ahUKEwip1LG8govpAhVeVRUIHUiSAPc</a:t>
            </a:r>
          </a:p>
        </p:txBody>
      </p:sp>
      <p:sp>
        <p:nvSpPr>
          <p:cNvPr id="6" name="Pravokotnik 5"/>
          <p:cNvSpPr/>
          <p:nvPr/>
        </p:nvSpPr>
        <p:spPr>
          <a:xfrm>
            <a:off x="4196052" y="5377934"/>
            <a:ext cx="772634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sz="2800" dirty="0"/>
              <a:t>Je izredno pozorna žival, stalno vohlja in prisluškuje.</a:t>
            </a:r>
          </a:p>
        </p:txBody>
      </p:sp>
    </p:spTree>
    <p:extLst>
      <p:ext uri="{BB962C8B-B14F-4D97-AF65-F5344CB8AC3E}">
        <p14:creationId xmlns:p14="http://schemas.microsoft.com/office/powerpoint/2010/main" val="2398617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aobljeni pravokotnik 4"/>
          <p:cNvSpPr/>
          <p:nvPr/>
        </p:nvSpPr>
        <p:spPr>
          <a:xfrm>
            <a:off x="402771" y="1570052"/>
            <a:ext cx="5682342" cy="52251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l-SI" dirty="0">
                <a:solidFill>
                  <a:schemeClr val="tx1"/>
                </a:solidFill>
                <a:ea typeface="Times New Roman" panose="02020603050405020304" pitchFamily="18" charset="0"/>
              </a:rPr>
              <a:t>Ostri zobje, kremplji ali kljun so potrebni, </a:t>
            </a:r>
            <a:r>
              <a:rPr lang="sl-SI" dirty="0" smtClean="0">
                <a:solidFill>
                  <a:schemeClr val="tx1"/>
                </a:solidFill>
                <a:ea typeface="Times New Roman" panose="02020603050405020304" pitchFamily="18" charset="0"/>
              </a:rPr>
              <a:t> </a:t>
            </a:r>
            <a:endParaRPr lang="sl-SI" dirty="0">
              <a:solidFill>
                <a:schemeClr val="tx1"/>
              </a:solidFill>
            </a:endParaRPr>
          </a:p>
        </p:txBody>
      </p:sp>
      <p:sp>
        <p:nvSpPr>
          <p:cNvPr id="6" name="Zaobljeni pravokotnik 5"/>
          <p:cNvSpPr/>
          <p:nvPr/>
        </p:nvSpPr>
        <p:spPr>
          <a:xfrm>
            <a:off x="7151908" y="3288653"/>
            <a:ext cx="4441377" cy="52251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0"/>
              </a:spcAft>
            </a:pPr>
            <a:endParaRPr lang="sl-SI" dirty="0" smtClean="0">
              <a:solidFill>
                <a:schemeClr val="tx1"/>
              </a:solidFill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sl-SI" dirty="0">
                <a:solidFill>
                  <a:schemeClr val="tx1"/>
                </a:solidFill>
                <a:ea typeface="Times New Roman" panose="02020603050405020304" pitchFamily="18" charset="0"/>
              </a:rPr>
              <a:t>s</a:t>
            </a:r>
            <a:r>
              <a:rPr lang="sl-SI" dirty="0" smtClean="0">
                <a:solidFill>
                  <a:schemeClr val="tx1"/>
                </a:solidFill>
                <a:ea typeface="Times New Roman" panose="02020603050405020304" pitchFamily="18" charset="0"/>
              </a:rPr>
              <a:t>o uspešne </a:t>
            </a:r>
            <a:r>
              <a:rPr lang="sl-SI" dirty="0">
                <a:solidFill>
                  <a:schemeClr val="tx1"/>
                </a:solidFill>
                <a:ea typeface="Times New Roman" panose="02020603050405020304" pitchFamily="18" charset="0"/>
              </a:rPr>
              <a:t>pri begu.</a:t>
            </a:r>
          </a:p>
          <a:p>
            <a:pPr>
              <a:spcAft>
                <a:spcPts val="0"/>
              </a:spcAft>
            </a:pPr>
            <a:r>
              <a:rPr lang="sl-SI" dirty="0">
                <a:ea typeface="Times New Roman" panose="02020603050405020304" pitchFamily="18" charset="0"/>
              </a:rPr>
              <a:t> </a:t>
            </a:r>
          </a:p>
        </p:txBody>
      </p:sp>
      <p:sp>
        <p:nvSpPr>
          <p:cNvPr id="7" name="Zaobljeni pravokotnik 6"/>
          <p:cNvSpPr/>
          <p:nvPr/>
        </p:nvSpPr>
        <p:spPr>
          <a:xfrm>
            <a:off x="402771" y="2427903"/>
            <a:ext cx="5682342" cy="52251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sl-SI" dirty="0" smtClean="0">
              <a:solidFill>
                <a:schemeClr val="tx1"/>
              </a:solidFill>
              <a:ea typeface="Times New Roman" panose="02020603050405020304" pitchFamily="18" charset="0"/>
            </a:endParaRPr>
          </a:p>
          <a:p>
            <a:r>
              <a:rPr lang="sl-SI" dirty="0" smtClean="0">
                <a:solidFill>
                  <a:schemeClr val="tx1"/>
                </a:solidFill>
                <a:ea typeface="Times New Roman" panose="02020603050405020304" pitchFamily="18" charset="0"/>
              </a:rPr>
              <a:t>Če </a:t>
            </a:r>
            <a:r>
              <a:rPr lang="sl-SI" dirty="0">
                <a:solidFill>
                  <a:schemeClr val="tx1"/>
                </a:solidFill>
                <a:ea typeface="Times New Roman" panose="02020603050405020304" pitchFamily="18" charset="0"/>
              </a:rPr>
              <a:t>je barva živali podobna, kot je okolje, ji to omogoča, </a:t>
            </a:r>
          </a:p>
          <a:p>
            <a:endParaRPr lang="sl-SI" dirty="0">
              <a:solidFill>
                <a:schemeClr val="tx1"/>
              </a:solidFill>
            </a:endParaRPr>
          </a:p>
        </p:txBody>
      </p:sp>
      <p:sp>
        <p:nvSpPr>
          <p:cNvPr id="8" name="Zaobljeni pravokotnik 7"/>
          <p:cNvSpPr/>
          <p:nvPr/>
        </p:nvSpPr>
        <p:spPr>
          <a:xfrm>
            <a:off x="380997" y="3255218"/>
            <a:ext cx="5704116" cy="52251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0"/>
              </a:spcAft>
            </a:pPr>
            <a:endParaRPr lang="sl-SI" dirty="0" smtClean="0">
              <a:solidFill>
                <a:schemeClr val="tx1"/>
              </a:solidFill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sl-SI" dirty="0" smtClean="0">
                <a:solidFill>
                  <a:schemeClr val="tx1"/>
                </a:solidFill>
                <a:ea typeface="Times New Roman" panose="02020603050405020304" pitchFamily="18" charset="0"/>
              </a:rPr>
              <a:t>Živali </a:t>
            </a:r>
            <a:r>
              <a:rPr lang="sl-SI" dirty="0">
                <a:solidFill>
                  <a:schemeClr val="tx1"/>
                </a:solidFill>
                <a:ea typeface="Times New Roman" panose="02020603050405020304" pitchFamily="18" charset="0"/>
              </a:rPr>
              <a:t>so hitre in močne, zato da</a:t>
            </a:r>
          </a:p>
          <a:p>
            <a:pPr>
              <a:spcAft>
                <a:spcPts val="0"/>
              </a:spcAft>
            </a:pPr>
            <a:r>
              <a:rPr lang="sl-SI" dirty="0">
                <a:ea typeface="Times New Roman" panose="02020603050405020304" pitchFamily="18" charset="0"/>
              </a:rPr>
              <a:t> </a:t>
            </a:r>
          </a:p>
        </p:txBody>
      </p:sp>
      <p:sp>
        <p:nvSpPr>
          <p:cNvPr id="9" name="Zaobljeni pravokotnik 8"/>
          <p:cNvSpPr/>
          <p:nvPr/>
        </p:nvSpPr>
        <p:spPr>
          <a:xfrm>
            <a:off x="380998" y="4093418"/>
            <a:ext cx="5704115" cy="52251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sl-SI" dirty="0" smtClean="0">
              <a:solidFill>
                <a:schemeClr val="tx1"/>
              </a:solidFill>
              <a:ea typeface="Times New Roman" panose="02020603050405020304" pitchFamily="18" charset="0"/>
            </a:endParaRPr>
          </a:p>
          <a:p>
            <a:r>
              <a:rPr lang="sl-SI" dirty="0" smtClean="0">
                <a:solidFill>
                  <a:schemeClr val="tx1"/>
                </a:solidFill>
                <a:ea typeface="Times New Roman" panose="02020603050405020304" pitchFamily="18" charset="0"/>
              </a:rPr>
              <a:t>Živali</a:t>
            </a:r>
            <a:r>
              <a:rPr lang="sl-SI" dirty="0">
                <a:solidFill>
                  <a:schemeClr val="tx1"/>
                </a:solidFill>
                <a:ea typeface="Times New Roman" panose="02020603050405020304" pitchFamily="18" charset="0"/>
              </a:rPr>
              <a:t>, ki so hitre in plašne, </a:t>
            </a:r>
          </a:p>
          <a:p>
            <a:endParaRPr lang="sl-SI" dirty="0">
              <a:solidFill>
                <a:schemeClr val="tx1"/>
              </a:solidFill>
            </a:endParaRPr>
          </a:p>
        </p:txBody>
      </p:sp>
      <p:sp>
        <p:nvSpPr>
          <p:cNvPr id="10" name="Zaobljeni pravokotnik 9"/>
          <p:cNvSpPr/>
          <p:nvPr/>
        </p:nvSpPr>
        <p:spPr>
          <a:xfrm>
            <a:off x="402771" y="4986434"/>
            <a:ext cx="5682342" cy="52251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0"/>
              </a:spcAft>
            </a:pPr>
            <a:endParaRPr lang="sl-SI" dirty="0" smtClean="0">
              <a:solidFill>
                <a:schemeClr val="tx1"/>
              </a:solidFill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sl-SI" dirty="0" smtClean="0">
                <a:solidFill>
                  <a:schemeClr val="tx1"/>
                </a:solidFill>
                <a:ea typeface="Times New Roman" panose="02020603050405020304" pitchFamily="18" charset="0"/>
              </a:rPr>
              <a:t>Če </a:t>
            </a:r>
            <a:r>
              <a:rPr lang="sl-SI" dirty="0">
                <a:solidFill>
                  <a:schemeClr val="tx1"/>
                </a:solidFill>
                <a:ea typeface="Times New Roman" panose="02020603050405020304" pitchFamily="18" charset="0"/>
              </a:rPr>
              <a:t>ima žival oči spredaj, to pomeni, </a:t>
            </a:r>
          </a:p>
          <a:p>
            <a:pPr>
              <a:spcAft>
                <a:spcPts val="0"/>
              </a:spcAft>
            </a:pPr>
            <a:r>
              <a:rPr lang="sl-SI" dirty="0">
                <a:ea typeface="Times New Roman" panose="02020603050405020304" pitchFamily="18" charset="0"/>
              </a:rPr>
              <a:t> </a:t>
            </a:r>
          </a:p>
        </p:txBody>
      </p:sp>
      <p:sp>
        <p:nvSpPr>
          <p:cNvPr id="11" name="Zaobljeni pravokotnik 10"/>
          <p:cNvSpPr/>
          <p:nvPr/>
        </p:nvSpPr>
        <p:spPr>
          <a:xfrm>
            <a:off x="7151907" y="2526652"/>
            <a:ext cx="4441377" cy="52251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0"/>
              </a:spcAft>
            </a:pPr>
            <a:r>
              <a:rPr lang="sl-SI" dirty="0">
                <a:solidFill>
                  <a:schemeClr val="tx1"/>
                </a:solidFill>
                <a:ea typeface="Times New Roman" panose="02020603050405020304" pitchFamily="18" charset="0"/>
              </a:rPr>
              <a:t>d</a:t>
            </a:r>
            <a:r>
              <a:rPr lang="sl-SI" dirty="0" smtClean="0">
                <a:solidFill>
                  <a:schemeClr val="tx1"/>
                </a:solidFill>
                <a:ea typeface="Times New Roman" panose="02020603050405020304" pitchFamily="18" charset="0"/>
              </a:rPr>
              <a:t>a bolje </a:t>
            </a:r>
            <a:r>
              <a:rPr lang="sl-SI" dirty="0">
                <a:solidFill>
                  <a:schemeClr val="tx1"/>
                </a:solidFill>
                <a:ea typeface="Times New Roman" panose="02020603050405020304" pitchFamily="18" charset="0"/>
              </a:rPr>
              <a:t>oceni razdaljo in gibanje živali.</a:t>
            </a:r>
          </a:p>
        </p:txBody>
      </p:sp>
      <p:sp>
        <p:nvSpPr>
          <p:cNvPr id="12" name="Zaobljeni pravokotnik 11"/>
          <p:cNvSpPr/>
          <p:nvPr/>
        </p:nvSpPr>
        <p:spPr>
          <a:xfrm>
            <a:off x="7151908" y="4143152"/>
            <a:ext cx="4441377" cy="52251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sl-SI" dirty="0" smtClean="0">
              <a:solidFill>
                <a:schemeClr val="tx1"/>
              </a:solidFill>
              <a:ea typeface="Times New Roman" panose="02020603050405020304" pitchFamily="18" charset="0"/>
            </a:endParaRPr>
          </a:p>
          <a:p>
            <a:r>
              <a:rPr lang="sl-SI" dirty="0" smtClean="0">
                <a:solidFill>
                  <a:schemeClr val="tx1"/>
                </a:solidFill>
                <a:ea typeface="Times New Roman" panose="02020603050405020304" pitchFamily="18" charset="0"/>
              </a:rPr>
              <a:t>so </a:t>
            </a:r>
            <a:r>
              <a:rPr lang="sl-SI" dirty="0">
                <a:solidFill>
                  <a:schemeClr val="tx1"/>
                </a:solidFill>
                <a:ea typeface="Times New Roman" panose="02020603050405020304" pitchFamily="18" charset="0"/>
              </a:rPr>
              <a:t>uspešne pri lovu.</a:t>
            </a:r>
          </a:p>
          <a:p>
            <a:endParaRPr lang="sl-SI" dirty="0">
              <a:solidFill>
                <a:schemeClr val="tx1"/>
              </a:solidFill>
            </a:endParaRPr>
          </a:p>
        </p:txBody>
      </p:sp>
      <p:sp>
        <p:nvSpPr>
          <p:cNvPr id="13" name="Zaobljeni pravokotnik 12"/>
          <p:cNvSpPr/>
          <p:nvPr/>
        </p:nvSpPr>
        <p:spPr>
          <a:xfrm>
            <a:off x="7151908" y="1617662"/>
            <a:ext cx="4441377" cy="52251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0"/>
              </a:spcAft>
            </a:pPr>
            <a:r>
              <a:rPr lang="sl-SI" dirty="0">
                <a:solidFill>
                  <a:schemeClr val="tx1"/>
                </a:solidFill>
                <a:ea typeface="Times New Roman" panose="02020603050405020304" pitchFamily="18" charset="0"/>
              </a:rPr>
              <a:t>d</a:t>
            </a:r>
            <a:r>
              <a:rPr lang="sl-SI" dirty="0" smtClean="0">
                <a:solidFill>
                  <a:schemeClr val="tx1"/>
                </a:solidFill>
                <a:ea typeface="Times New Roman" panose="02020603050405020304" pitchFamily="18" charset="0"/>
              </a:rPr>
              <a:t>a je </a:t>
            </a:r>
            <a:r>
              <a:rPr lang="sl-SI" dirty="0">
                <a:solidFill>
                  <a:schemeClr val="tx1"/>
                </a:solidFill>
                <a:ea typeface="Times New Roman" panose="02020603050405020304" pitchFamily="18" charset="0"/>
              </a:rPr>
              <a:t>v takšnem okolju manj opazna.</a:t>
            </a:r>
          </a:p>
        </p:txBody>
      </p:sp>
      <p:sp>
        <p:nvSpPr>
          <p:cNvPr id="14" name="Zaobljeni pravokotnik 13"/>
          <p:cNvSpPr/>
          <p:nvPr/>
        </p:nvSpPr>
        <p:spPr>
          <a:xfrm>
            <a:off x="7151907" y="5879064"/>
            <a:ext cx="4441376" cy="52251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0"/>
              </a:spcAft>
            </a:pPr>
            <a:r>
              <a:rPr lang="sl-SI" dirty="0">
                <a:solidFill>
                  <a:schemeClr val="tx1"/>
                </a:solidFill>
                <a:ea typeface="Times New Roman" panose="02020603050405020304" pitchFamily="18" charset="0"/>
              </a:rPr>
              <a:t>d</a:t>
            </a:r>
            <a:r>
              <a:rPr lang="sl-SI" dirty="0" smtClean="0">
                <a:solidFill>
                  <a:schemeClr val="tx1"/>
                </a:solidFill>
                <a:ea typeface="Times New Roman" panose="02020603050405020304" pitchFamily="18" charset="0"/>
              </a:rPr>
              <a:t>a živali </a:t>
            </a:r>
            <a:r>
              <a:rPr lang="sl-SI" dirty="0">
                <a:solidFill>
                  <a:schemeClr val="tx1"/>
                </a:solidFill>
                <a:ea typeface="Times New Roman" panose="02020603050405020304" pitchFamily="18" charset="0"/>
              </a:rPr>
              <a:t>z njimi plen ubijejo in ga razkosajo.</a:t>
            </a:r>
          </a:p>
        </p:txBody>
      </p:sp>
      <p:sp>
        <p:nvSpPr>
          <p:cNvPr id="15" name="Zaobljeni pravokotnik 14"/>
          <p:cNvSpPr/>
          <p:nvPr/>
        </p:nvSpPr>
        <p:spPr>
          <a:xfrm>
            <a:off x="7151908" y="4986434"/>
            <a:ext cx="4441378" cy="52251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0"/>
              </a:spcAft>
            </a:pPr>
            <a:r>
              <a:rPr lang="sl-SI" dirty="0">
                <a:solidFill>
                  <a:schemeClr val="tx1"/>
                </a:solidFill>
                <a:ea typeface="Times New Roman" panose="02020603050405020304" pitchFamily="18" charset="0"/>
              </a:rPr>
              <a:t>d</a:t>
            </a:r>
            <a:r>
              <a:rPr lang="sl-SI" dirty="0" smtClean="0">
                <a:solidFill>
                  <a:schemeClr val="tx1"/>
                </a:solidFill>
                <a:ea typeface="Times New Roman" panose="02020603050405020304" pitchFamily="18" charset="0"/>
              </a:rPr>
              <a:t>a lahko </a:t>
            </a:r>
            <a:r>
              <a:rPr lang="sl-SI" dirty="0">
                <a:solidFill>
                  <a:schemeClr val="tx1"/>
                </a:solidFill>
                <a:ea typeface="Times New Roman" panose="02020603050405020304" pitchFamily="18" charset="0"/>
              </a:rPr>
              <a:t>opazi nevarnost tudi od strani.</a:t>
            </a:r>
          </a:p>
        </p:txBody>
      </p:sp>
      <p:sp>
        <p:nvSpPr>
          <p:cNvPr id="16" name="Zaobljeni pravokotnik 15"/>
          <p:cNvSpPr/>
          <p:nvPr/>
        </p:nvSpPr>
        <p:spPr>
          <a:xfrm>
            <a:off x="380999" y="5879064"/>
            <a:ext cx="5704114" cy="52251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0"/>
              </a:spcAft>
            </a:pPr>
            <a:endParaRPr lang="sl-SI" dirty="0" smtClean="0">
              <a:solidFill>
                <a:schemeClr val="tx1"/>
              </a:solidFill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sl-SI" dirty="0" smtClean="0">
              <a:solidFill>
                <a:schemeClr val="tx1"/>
              </a:solidFill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sl-SI" dirty="0" smtClean="0">
              <a:solidFill>
                <a:schemeClr val="tx1"/>
              </a:solidFill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sl-SI" dirty="0" smtClean="0">
                <a:solidFill>
                  <a:schemeClr val="tx1"/>
                </a:solidFill>
                <a:ea typeface="Times New Roman" panose="02020603050405020304" pitchFamily="18" charset="0"/>
              </a:rPr>
              <a:t>Če </a:t>
            </a:r>
            <a:r>
              <a:rPr lang="sl-SI" dirty="0">
                <a:solidFill>
                  <a:schemeClr val="tx1"/>
                </a:solidFill>
                <a:ea typeface="Times New Roman" panose="02020603050405020304" pitchFamily="18" charset="0"/>
              </a:rPr>
              <a:t>ima žival oči na straneh, to pomeni, </a:t>
            </a:r>
          </a:p>
          <a:p>
            <a:pPr>
              <a:spcAft>
                <a:spcPts val="0"/>
              </a:spcAft>
            </a:pPr>
            <a:r>
              <a:rPr lang="sl-SI" dirty="0">
                <a:ea typeface="Times New Roman" panose="02020603050405020304" pitchFamily="18" charset="0"/>
              </a:rPr>
              <a:t> </a:t>
            </a:r>
          </a:p>
          <a:p>
            <a:pPr>
              <a:spcAft>
                <a:spcPts val="0"/>
              </a:spcAft>
            </a:pPr>
            <a:r>
              <a:rPr lang="sl-SI" dirty="0">
                <a:ea typeface="Times New Roman" panose="02020603050405020304" pitchFamily="18" charset="0"/>
              </a:rPr>
              <a:t> </a:t>
            </a:r>
          </a:p>
          <a:p>
            <a:pPr>
              <a:spcAft>
                <a:spcPts val="0"/>
              </a:spcAft>
            </a:pPr>
            <a:r>
              <a:rPr lang="sl-SI" dirty="0">
                <a:ea typeface="Times New Roman" panose="02020603050405020304" pitchFamily="18" charset="0"/>
              </a:rPr>
              <a:t> </a:t>
            </a:r>
          </a:p>
        </p:txBody>
      </p:sp>
      <p:sp>
        <p:nvSpPr>
          <p:cNvPr id="18" name="PoljeZBesedilom 17"/>
          <p:cNvSpPr txBox="1"/>
          <p:nvPr/>
        </p:nvSpPr>
        <p:spPr>
          <a:xfrm>
            <a:off x="511628" y="0"/>
            <a:ext cx="1062445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 smtClean="0"/>
              <a:t>Poveži začetek povedi na levi strani z ustreznim nadaljevanjem na desni.</a:t>
            </a:r>
          </a:p>
          <a:p>
            <a:r>
              <a:rPr lang="sl-SI" sz="2800" dirty="0" smtClean="0"/>
              <a:t>Povedi zapiši v zvezek in ob vsaki </a:t>
            </a:r>
            <a:r>
              <a:rPr lang="sl-SI" sz="2800" dirty="0" smtClean="0"/>
              <a:t>zapiši</a:t>
            </a:r>
            <a:r>
              <a:rPr lang="sl-SI" sz="2800" dirty="0" smtClean="0"/>
              <a:t>, ali opisuje značilnost plena ali značilnost plenilca. </a:t>
            </a:r>
            <a:endParaRPr lang="sl-SI" sz="2800" dirty="0"/>
          </a:p>
        </p:txBody>
      </p:sp>
    </p:spTree>
    <p:extLst>
      <p:ext uri="{BB962C8B-B14F-4D97-AF65-F5344CB8AC3E}">
        <p14:creationId xmlns:p14="http://schemas.microsoft.com/office/powerpoint/2010/main" val="445623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aobljeni pravokotnik 4"/>
          <p:cNvSpPr/>
          <p:nvPr/>
        </p:nvSpPr>
        <p:spPr>
          <a:xfrm>
            <a:off x="402770" y="1570052"/>
            <a:ext cx="8826291" cy="52251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sl-SI" dirty="0" smtClean="0">
              <a:solidFill>
                <a:schemeClr val="tx1"/>
              </a:solidFill>
              <a:ea typeface="Times New Roman" panose="02020603050405020304" pitchFamily="18" charset="0"/>
            </a:endParaRPr>
          </a:p>
          <a:p>
            <a:r>
              <a:rPr lang="sl-SI" dirty="0" smtClean="0">
                <a:solidFill>
                  <a:schemeClr val="tx1"/>
                </a:solidFill>
                <a:ea typeface="Times New Roman" panose="02020603050405020304" pitchFamily="18" charset="0"/>
              </a:rPr>
              <a:t>Ostri </a:t>
            </a:r>
            <a:r>
              <a:rPr lang="sl-SI" dirty="0">
                <a:solidFill>
                  <a:schemeClr val="tx1"/>
                </a:solidFill>
                <a:ea typeface="Times New Roman" panose="02020603050405020304" pitchFamily="18" charset="0"/>
              </a:rPr>
              <a:t>zobje, kremplji ali kljun so potrebni, da živali z njimi plen ubijejo in ga razkosajo.</a:t>
            </a:r>
          </a:p>
          <a:p>
            <a:r>
              <a:rPr lang="sl-SI" dirty="0" smtClean="0">
                <a:solidFill>
                  <a:schemeClr val="tx1"/>
                </a:solidFill>
                <a:ea typeface="Times New Roman" panose="02020603050405020304" pitchFamily="18" charset="0"/>
              </a:rPr>
              <a:t> </a:t>
            </a:r>
            <a:endParaRPr lang="sl-SI" dirty="0">
              <a:solidFill>
                <a:schemeClr val="tx1"/>
              </a:solidFill>
            </a:endParaRPr>
          </a:p>
        </p:txBody>
      </p:sp>
      <p:sp>
        <p:nvSpPr>
          <p:cNvPr id="7" name="Zaobljeni pravokotnik 6"/>
          <p:cNvSpPr/>
          <p:nvPr/>
        </p:nvSpPr>
        <p:spPr>
          <a:xfrm>
            <a:off x="402771" y="2427903"/>
            <a:ext cx="8826290" cy="52251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sl-SI" dirty="0" smtClean="0">
              <a:solidFill>
                <a:schemeClr val="tx1"/>
              </a:solidFill>
              <a:ea typeface="Times New Roman" panose="02020603050405020304" pitchFamily="18" charset="0"/>
            </a:endParaRPr>
          </a:p>
          <a:p>
            <a:endParaRPr lang="sl-SI" dirty="0" smtClean="0">
              <a:solidFill>
                <a:schemeClr val="tx1"/>
              </a:solidFill>
              <a:ea typeface="Times New Roman" panose="02020603050405020304" pitchFamily="18" charset="0"/>
            </a:endParaRPr>
          </a:p>
          <a:p>
            <a:r>
              <a:rPr lang="sl-SI" dirty="0" smtClean="0">
                <a:solidFill>
                  <a:schemeClr val="tx1"/>
                </a:solidFill>
                <a:ea typeface="Times New Roman" panose="02020603050405020304" pitchFamily="18" charset="0"/>
              </a:rPr>
              <a:t>Če </a:t>
            </a:r>
            <a:r>
              <a:rPr lang="sl-SI" dirty="0">
                <a:solidFill>
                  <a:schemeClr val="tx1"/>
                </a:solidFill>
                <a:ea typeface="Times New Roman" panose="02020603050405020304" pitchFamily="18" charset="0"/>
              </a:rPr>
              <a:t>je barva živali podobna, kot je okolje, ji to omogoča, da je v takšnem okolju manj opazna.</a:t>
            </a:r>
          </a:p>
          <a:p>
            <a:endParaRPr lang="sl-SI" dirty="0">
              <a:solidFill>
                <a:schemeClr val="tx1"/>
              </a:solidFill>
              <a:ea typeface="Times New Roman" panose="02020603050405020304" pitchFamily="18" charset="0"/>
            </a:endParaRPr>
          </a:p>
          <a:p>
            <a:endParaRPr lang="sl-SI" dirty="0">
              <a:solidFill>
                <a:schemeClr val="tx1"/>
              </a:solidFill>
            </a:endParaRPr>
          </a:p>
        </p:txBody>
      </p:sp>
      <p:sp>
        <p:nvSpPr>
          <p:cNvPr id="8" name="Zaobljeni pravokotnik 7"/>
          <p:cNvSpPr/>
          <p:nvPr/>
        </p:nvSpPr>
        <p:spPr>
          <a:xfrm>
            <a:off x="380996" y="3288652"/>
            <a:ext cx="8848065" cy="52251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0"/>
              </a:spcAft>
            </a:pPr>
            <a:endParaRPr lang="sl-SI" dirty="0" smtClean="0">
              <a:solidFill>
                <a:schemeClr val="tx1"/>
              </a:solidFill>
              <a:ea typeface="Times New Roman" panose="02020603050405020304" pitchFamily="18" charset="0"/>
            </a:endParaRPr>
          </a:p>
          <a:p>
            <a:endParaRPr lang="sl-SI" dirty="0" smtClean="0">
              <a:solidFill>
                <a:schemeClr val="tx1"/>
              </a:solidFill>
              <a:ea typeface="Times New Roman" panose="02020603050405020304" pitchFamily="18" charset="0"/>
            </a:endParaRPr>
          </a:p>
          <a:p>
            <a:r>
              <a:rPr lang="sl-SI" dirty="0" smtClean="0">
                <a:solidFill>
                  <a:schemeClr val="tx1"/>
                </a:solidFill>
                <a:ea typeface="Times New Roman" panose="02020603050405020304" pitchFamily="18" charset="0"/>
              </a:rPr>
              <a:t>Živali </a:t>
            </a:r>
            <a:r>
              <a:rPr lang="sl-SI" dirty="0">
                <a:solidFill>
                  <a:schemeClr val="tx1"/>
                </a:solidFill>
                <a:ea typeface="Times New Roman" panose="02020603050405020304" pitchFamily="18" charset="0"/>
              </a:rPr>
              <a:t>so hitre in močne, zato da so uspešne pri lovu.</a:t>
            </a:r>
          </a:p>
          <a:p>
            <a:pPr>
              <a:spcAft>
                <a:spcPts val="0"/>
              </a:spcAft>
            </a:pPr>
            <a:endParaRPr lang="sl-SI" dirty="0">
              <a:solidFill>
                <a:schemeClr val="tx1"/>
              </a:solidFill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sl-SI" dirty="0">
                <a:ea typeface="Times New Roman" panose="02020603050405020304" pitchFamily="18" charset="0"/>
              </a:rPr>
              <a:t> </a:t>
            </a:r>
          </a:p>
        </p:txBody>
      </p:sp>
      <p:sp>
        <p:nvSpPr>
          <p:cNvPr id="9" name="Zaobljeni pravokotnik 8"/>
          <p:cNvSpPr/>
          <p:nvPr/>
        </p:nvSpPr>
        <p:spPr>
          <a:xfrm>
            <a:off x="380998" y="4093418"/>
            <a:ext cx="8848063" cy="52251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sl-SI" dirty="0" smtClean="0">
              <a:solidFill>
                <a:schemeClr val="tx1"/>
              </a:solidFill>
              <a:ea typeface="Times New Roman" panose="02020603050405020304" pitchFamily="18" charset="0"/>
            </a:endParaRPr>
          </a:p>
          <a:p>
            <a:endParaRPr lang="sl-SI" dirty="0" smtClean="0">
              <a:solidFill>
                <a:schemeClr val="tx1"/>
              </a:solidFill>
              <a:ea typeface="Times New Roman" panose="02020603050405020304" pitchFamily="18" charset="0"/>
            </a:endParaRPr>
          </a:p>
          <a:p>
            <a:r>
              <a:rPr lang="sl-SI" dirty="0" smtClean="0">
                <a:solidFill>
                  <a:schemeClr val="tx1"/>
                </a:solidFill>
                <a:ea typeface="Times New Roman" panose="02020603050405020304" pitchFamily="18" charset="0"/>
              </a:rPr>
              <a:t>Živali, ki so hitre in </a:t>
            </a:r>
            <a:r>
              <a:rPr lang="sl-SI" dirty="0">
                <a:solidFill>
                  <a:schemeClr val="tx1"/>
                </a:solidFill>
                <a:ea typeface="Times New Roman" panose="02020603050405020304" pitchFamily="18" charset="0"/>
              </a:rPr>
              <a:t>plašne, so uspešne pri begu.</a:t>
            </a:r>
          </a:p>
          <a:p>
            <a:r>
              <a:rPr lang="sl-SI" dirty="0" smtClean="0">
                <a:solidFill>
                  <a:schemeClr val="tx1"/>
                </a:solidFill>
                <a:ea typeface="Times New Roman" panose="02020603050405020304" pitchFamily="18" charset="0"/>
              </a:rPr>
              <a:t> </a:t>
            </a:r>
          </a:p>
          <a:p>
            <a:endParaRPr lang="sl-SI" dirty="0">
              <a:solidFill>
                <a:schemeClr val="tx1"/>
              </a:solidFill>
            </a:endParaRPr>
          </a:p>
        </p:txBody>
      </p:sp>
      <p:sp>
        <p:nvSpPr>
          <p:cNvPr id="10" name="Zaobljeni pravokotnik 9"/>
          <p:cNvSpPr/>
          <p:nvPr/>
        </p:nvSpPr>
        <p:spPr>
          <a:xfrm>
            <a:off x="402771" y="4986434"/>
            <a:ext cx="8826290" cy="52251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0"/>
              </a:spcAft>
            </a:pPr>
            <a:endParaRPr lang="sl-SI" dirty="0" smtClean="0">
              <a:solidFill>
                <a:schemeClr val="tx1"/>
              </a:solidFill>
              <a:ea typeface="Times New Roman" panose="02020603050405020304" pitchFamily="18" charset="0"/>
            </a:endParaRPr>
          </a:p>
          <a:p>
            <a:endParaRPr lang="sl-SI" dirty="0" smtClean="0">
              <a:solidFill>
                <a:schemeClr val="tx1"/>
              </a:solidFill>
              <a:ea typeface="Times New Roman" panose="02020603050405020304" pitchFamily="18" charset="0"/>
            </a:endParaRPr>
          </a:p>
          <a:p>
            <a:r>
              <a:rPr lang="sl-SI" dirty="0" smtClean="0">
                <a:solidFill>
                  <a:schemeClr val="tx1"/>
                </a:solidFill>
                <a:ea typeface="Times New Roman" panose="02020603050405020304" pitchFamily="18" charset="0"/>
              </a:rPr>
              <a:t>Če </a:t>
            </a:r>
            <a:r>
              <a:rPr lang="sl-SI" dirty="0">
                <a:solidFill>
                  <a:schemeClr val="tx1"/>
                </a:solidFill>
                <a:ea typeface="Times New Roman" panose="02020603050405020304" pitchFamily="18" charset="0"/>
              </a:rPr>
              <a:t>ima žival oči spredaj, to pomeni, da bolje oceni razdaljo in gibanje živali.</a:t>
            </a:r>
          </a:p>
          <a:p>
            <a:pPr>
              <a:spcAft>
                <a:spcPts val="0"/>
              </a:spcAft>
            </a:pPr>
            <a:endParaRPr lang="sl-SI" dirty="0">
              <a:solidFill>
                <a:schemeClr val="tx1"/>
              </a:solidFill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sl-SI" dirty="0">
                <a:ea typeface="Times New Roman" panose="02020603050405020304" pitchFamily="18" charset="0"/>
              </a:rPr>
              <a:t> </a:t>
            </a:r>
          </a:p>
        </p:txBody>
      </p:sp>
      <p:sp>
        <p:nvSpPr>
          <p:cNvPr id="16" name="Zaobljeni pravokotnik 15"/>
          <p:cNvSpPr/>
          <p:nvPr/>
        </p:nvSpPr>
        <p:spPr>
          <a:xfrm>
            <a:off x="391884" y="5800772"/>
            <a:ext cx="8837177" cy="52251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0"/>
              </a:spcAft>
            </a:pPr>
            <a:endParaRPr lang="sl-SI" dirty="0" smtClean="0">
              <a:solidFill>
                <a:schemeClr val="tx1"/>
              </a:solidFill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sl-SI" dirty="0" smtClean="0">
              <a:solidFill>
                <a:schemeClr val="tx1"/>
              </a:solidFill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sl-SI" dirty="0" smtClean="0">
              <a:solidFill>
                <a:schemeClr val="tx1"/>
              </a:solidFill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sl-SI" dirty="0" smtClean="0">
              <a:solidFill>
                <a:schemeClr val="tx1"/>
              </a:solidFill>
              <a:ea typeface="Times New Roman" panose="02020603050405020304" pitchFamily="18" charset="0"/>
            </a:endParaRPr>
          </a:p>
          <a:p>
            <a:r>
              <a:rPr lang="sl-SI" dirty="0" smtClean="0">
                <a:solidFill>
                  <a:schemeClr val="tx1"/>
                </a:solidFill>
                <a:ea typeface="Times New Roman" panose="02020603050405020304" pitchFamily="18" charset="0"/>
              </a:rPr>
              <a:t>Če </a:t>
            </a:r>
            <a:r>
              <a:rPr lang="sl-SI" dirty="0">
                <a:solidFill>
                  <a:schemeClr val="tx1"/>
                </a:solidFill>
                <a:ea typeface="Times New Roman" panose="02020603050405020304" pitchFamily="18" charset="0"/>
              </a:rPr>
              <a:t>ima žival oči na straneh, to pomeni, da lahko opazi nevarnost tudi od strani.</a:t>
            </a:r>
          </a:p>
          <a:p>
            <a:pPr>
              <a:spcAft>
                <a:spcPts val="0"/>
              </a:spcAft>
            </a:pPr>
            <a:endParaRPr lang="sl-SI" dirty="0">
              <a:solidFill>
                <a:schemeClr val="tx1"/>
              </a:solidFill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sl-SI" dirty="0">
                <a:ea typeface="Times New Roman" panose="02020603050405020304" pitchFamily="18" charset="0"/>
              </a:rPr>
              <a:t> </a:t>
            </a:r>
          </a:p>
          <a:p>
            <a:pPr>
              <a:spcAft>
                <a:spcPts val="0"/>
              </a:spcAft>
            </a:pPr>
            <a:r>
              <a:rPr lang="sl-SI" dirty="0">
                <a:ea typeface="Times New Roman" panose="02020603050405020304" pitchFamily="18" charset="0"/>
              </a:rPr>
              <a:t> </a:t>
            </a:r>
          </a:p>
          <a:p>
            <a:pPr>
              <a:spcAft>
                <a:spcPts val="0"/>
              </a:spcAft>
            </a:pPr>
            <a:r>
              <a:rPr lang="sl-SI" dirty="0">
                <a:ea typeface="Times New Roman" panose="02020603050405020304" pitchFamily="18" charset="0"/>
              </a:rPr>
              <a:t> </a:t>
            </a:r>
          </a:p>
        </p:txBody>
      </p:sp>
      <p:sp>
        <p:nvSpPr>
          <p:cNvPr id="18" name="PoljeZBesedilom 17"/>
          <p:cNvSpPr txBox="1"/>
          <p:nvPr/>
        </p:nvSpPr>
        <p:spPr>
          <a:xfrm>
            <a:off x="477620" y="455402"/>
            <a:ext cx="106244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 smtClean="0"/>
              <a:t>Preveri, če si reševal/a prav.</a:t>
            </a:r>
            <a:endParaRPr lang="sl-SI" sz="2800" dirty="0"/>
          </a:p>
        </p:txBody>
      </p:sp>
      <p:sp>
        <p:nvSpPr>
          <p:cNvPr id="17" name="Zaobljeni pravokotnik 16"/>
          <p:cNvSpPr/>
          <p:nvPr/>
        </p:nvSpPr>
        <p:spPr>
          <a:xfrm>
            <a:off x="9508900" y="2440061"/>
            <a:ext cx="2554945" cy="510357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0"/>
              </a:spcAft>
            </a:pPr>
            <a:r>
              <a:rPr lang="sl-SI" sz="2800" dirty="0" smtClean="0">
                <a:solidFill>
                  <a:schemeClr val="tx1"/>
                </a:solidFill>
                <a:ea typeface="Times New Roman" panose="02020603050405020304" pitchFamily="18" charset="0"/>
              </a:rPr>
              <a:t>PLEN/PLENILEC</a:t>
            </a:r>
            <a:endParaRPr lang="sl-SI" sz="2800" dirty="0">
              <a:solidFill>
                <a:schemeClr val="tx1"/>
              </a:solidFill>
              <a:ea typeface="Times New Roman" panose="02020603050405020304" pitchFamily="18" charset="0"/>
            </a:endParaRPr>
          </a:p>
        </p:txBody>
      </p:sp>
      <p:sp>
        <p:nvSpPr>
          <p:cNvPr id="19" name="Zaobljeni pravokotnik 18"/>
          <p:cNvSpPr/>
          <p:nvPr/>
        </p:nvSpPr>
        <p:spPr>
          <a:xfrm>
            <a:off x="9523877" y="5800772"/>
            <a:ext cx="1959434" cy="52251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0"/>
              </a:spcAft>
            </a:pPr>
            <a:r>
              <a:rPr lang="sl-SI" sz="2800" dirty="0" smtClean="0">
                <a:solidFill>
                  <a:schemeClr val="tx1"/>
                </a:solidFill>
                <a:ea typeface="Times New Roman" panose="02020603050405020304" pitchFamily="18" charset="0"/>
              </a:rPr>
              <a:t>PLEN</a:t>
            </a:r>
            <a:endParaRPr lang="sl-SI" sz="2800" dirty="0">
              <a:solidFill>
                <a:schemeClr val="tx1"/>
              </a:solidFill>
              <a:ea typeface="Times New Roman" panose="02020603050405020304" pitchFamily="18" charset="0"/>
            </a:endParaRPr>
          </a:p>
        </p:txBody>
      </p:sp>
      <p:sp>
        <p:nvSpPr>
          <p:cNvPr id="20" name="Zaobljeni pravokotnik 19"/>
          <p:cNvSpPr/>
          <p:nvPr/>
        </p:nvSpPr>
        <p:spPr>
          <a:xfrm>
            <a:off x="9508901" y="1570052"/>
            <a:ext cx="1870704" cy="52251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0"/>
              </a:spcAft>
            </a:pPr>
            <a:r>
              <a:rPr lang="sl-SI" sz="2800" dirty="0" smtClean="0">
                <a:solidFill>
                  <a:schemeClr val="tx1"/>
                </a:solidFill>
                <a:ea typeface="Times New Roman" panose="02020603050405020304" pitchFamily="18" charset="0"/>
              </a:rPr>
              <a:t>PLENILEC</a:t>
            </a:r>
            <a:endParaRPr lang="sl-SI" sz="2800" dirty="0">
              <a:solidFill>
                <a:schemeClr val="tx1"/>
              </a:solidFill>
              <a:ea typeface="Times New Roman" panose="02020603050405020304" pitchFamily="18" charset="0"/>
            </a:endParaRPr>
          </a:p>
        </p:txBody>
      </p:sp>
      <p:sp>
        <p:nvSpPr>
          <p:cNvPr id="21" name="Zaobljeni pravokotnik 20"/>
          <p:cNvSpPr/>
          <p:nvPr/>
        </p:nvSpPr>
        <p:spPr>
          <a:xfrm>
            <a:off x="9508901" y="3288651"/>
            <a:ext cx="1879770" cy="52251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0"/>
              </a:spcAft>
            </a:pPr>
            <a:r>
              <a:rPr lang="sl-SI" sz="2800" dirty="0" smtClean="0">
                <a:solidFill>
                  <a:schemeClr val="tx1"/>
                </a:solidFill>
                <a:ea typeface="Times New Roman" panose="02020603050405020304" pitchFamily="18" charset="0"/>
              </a:rPr>
              <a:t>PLENILEC</a:t>
            </a:r>
            <a:endParaRPr lang="sl-SI" sz="2800" dirty="0">
              <a:solidFill>
                <a:schemeClr val="tx1"/>
              </a:solidFill>
              <a:ea typeface="Times New Roman" panose="02020603050405020304" pitchFamily="18" charset="0"/>
            </a:endParaRPr>
          </a:p>
        </p:txBody>
      </p:sp>
      <p:sp>
        <p:nvSpPr>
          <p:cNvPr id="23" name="Zaobljeni pravokotnik 22"/>
          <p:cNvSpPr/>
          <p:nvPr/>
        </p:nvSpPr>
        <p:spPr>
          <a:xfrm>
            <a:off x="9523877" y="4093418"/>
            <a:ext cx="1944458" cy="52251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0"/>
              </a:spcAft>
            </a:pPr>
            <a:r>
              <a:rPr lang="sl-SI" sz="2800" dirty="0" smtClean="0">
                <a:solidFill>
                  <a:schemeClr val="tx1"/>
                </a:solidFill>
                <a:ea typeface="Times New Roman" panose="02020603050405020304" pitchFamily="18" charset="0"/>
              </a:rPr>
              <a:t>PLEN</a:t>
            </a:r>
            <a:endParaRPr lang="sl-SI" sz="2800" dirty="0">
              <a:solidFill>
                <a:schemeClr val="tx1"/>
              </a:solidFill>
              <a:ea typeface="Times New Roman" panose="02020603050405020304" pitchFamily="18" charset="0"/>
            </a:endParaRPr>
          </a:p>
        </p:txBody>
      </p:sp>
      <p:sp>
        <p:nvSpPr>
          <p:cNvPr id="24" name="Zaobljeni pravokotnik 23"/>
          <p:cNvSpPr/>
          <p:nvPr/>
        </p:nvSpPr>
        <p:spPr>
          <a:xfrm>
            <a:off x="9523877" y="4970283"/>
            <a:ext cx="2539968" cy="52251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0"/>
              </a:spcAft>
            </a:pPr>
            <a:r>
              <a:rPr lang="sl-SI" sz="2800" dirty="0" smtClean="0">
                <a:solidFill>
                  <a:schemeClr val="tx1"/>
                </a:solidFill>
                <a:ea typeface="Times New Roman" panose="02020603050405020304" pitchFamily="18" charset="0"/>
              </a:rPr>
              <a:t>PLEN/PLENILEC</a:t>
            </a:r>
            <a:endParaRPr lang="sl-SI" sz="2800" dirty="0">
              <a:solidFill>
                <a:schemeClr val="tx1"/>
              </a:solidFill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6527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6833754" y="2210089"/>
            <a:ext cx="2092037" cy="7617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l-SI" sz="4400" dirty="0" smtClean="0">
                <a:hlinkClick r:id="rId2"/>
              </a:rPr>
              <a:t>KLIKNI</a:t>
            </a:r>
            <a:endParaRPr lang="sl-SI" sz="4400" dirty="0"/>
          </a:p>
        </p:txBody>
      </p:sp>
      <p:sp>
        <p:nvSpPr>
          <p:cNvPr id="4" name="PoljeZBesedilom 3"/>
          <p:cNvSpPr txBox="1"/>
          <p:nvPr/>
        </p:nvSpPr>
        <p:spPr>
          <a:xfrm>
            <a:off x="1340556" y="1393079"/>
            <a:ext cx="731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 smtClean="0"/>
              <a:t>Če želiš, si za konec lahko ogledaš posnetek.</a:t>
            </a:r>
            <a:endParaRPr lang="sl-SI" sz="2800" dirty="0"/>
          </a:p>
        </p:txBody>
      </p:sp>
    </p:spTree>
    <p:extLst>
      <p:ext uri="{BB962C8B-B14F-4D97-AF65-F5344CB8AC3E}">
        <p14:creationId xmlns:p14="http://schemas.microsoft.com/office/powerpoint/2010/main" val="3110960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789</TotalTime>
  <Words>657</Words>
  <Application>Microsoft Office PowerPoint</Application>
  <PresentationFormat>Po meri</PresentationFormat>
  <Paragraphs>111</Paragraphs>
  <Slides>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diapozitivov</vt:lpstr>
      </vt:variant>
      <vt:variant>
        <vt:i4>9</vt:i4>
      </vt:variant>
    </vt:vector>
  </HeadingPairs>
  <TitlesOfParts>
    <vt:vector size="10" baseType="lpstr">
      <vt:lpstr>Officeova tema</vt:lpstr>
      <vt:lpstr>KAJ JE KOMU HRANA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KAJ JE KOMU HRANA</dc:title>
  <dc:creator>compjuter</dc:creator>
  <cp:lastModifiedBy>Barbara</cp:lastModifiedBy>
  <cp:revision>74</cp:revision>
  <dcterms:created xsi:type="dcterms:W3CDTF">2020-04-09T19:16:20Z</dcterms:created>
  <dcterms:modified xsi:type="dcterms:W3CDTF">2020-04-28T13:57:17Z</dcterms:modified>
</cp:coreProperties>
</file>