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02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83315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49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507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682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727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6464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0104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5756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5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7327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407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7030A0"/>
            </a:gs>
            <a:gs pos="7000">
              <a:schemeClr val="accent1">
                <a:lumMod val="45000"/>
                <a:lumOff val="55000"/>
              </a:schemeClr>
            </a:gs>
            <a:gs pos="75000">
              <a:srgbClr val="00B0F0"/>
            </a:gs>
            <a:gs pos="61000">
              <a:srgbClr val="00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1D57-F661-4DDF-B392-711D1D4B375F}" type="datetimeFigureOut">
              <a:rPr lang="sl-SI" smtClean="0"/>
              <a:t>4.4.2020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4923-F7CF-4530-B3CB-28AE65214DE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4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i/url?sa=i&amp;url=https://phicksblog.wordpress.com/2015/08/18/catching-up/clipart-thumbs-up-happy-smiley-emoticon-512x512-8595/&amp;psig=AOvVaw2vjVn4hA3e4vmVhN7VIkMe&amp;ust=1584808517711000&amp;source=images&amp;cd=vfe&amp;ved=0CAIQjRxqFwoTCJiFn_e9qegCFQAAAAAdAAAAABAJ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ka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477" y="3433001"/>
            <a:ext cx="4041423" cy="3031068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899" y="3441080"/>
            <a:ext cx="4063999" cy="302298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303197" y="-212002"/>
            <a:ext cx="9387380" cy="1759019"/>
          </a:xfrm>
          <a:ln w="7620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l-SI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sl-SI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ŽIVALI IN RASTLINE, KI ŽIVIJO V VODI, SE </a:t>
            </a:r>
            <a:br>
              <a:rPr lang="sl-SI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sl-SI" sz="4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RAZLIKUJEJO OD TISTIH NA KOPNEM</a:t>
            </a:r>
            <a:endParaRPr lang="sl-SI" sz="4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01512" y="1711128"/>
            <a:ext cx="10701866" cy="2836189"/>
          </a:xfrm>
        </p:spPr>
        <p:txBody>
          <a:bodyPr>
            <a:normAutofit/>
          </a:bodyPr>
          <a:lstStyle/>
          <a:p>
            <a:pPr algn="l"/>
            <a:endParaRPr lang="sl-SI" sz="2500" dirty="0" smtClean="0"/>
          </a:p>
          <a:p>
            <a:pPr algn="l"/>
            <a:r>
              <a:rPr lang="sl-SI" sz="3200" b="1" dirty="0" smtClean="0"/>
              <a:t>Učna snov je namenjena trem uram naravoslovja, zato naj</a:t>
            </a:r>
          </a:p>
          <a:p>
            <a:pPr algn="l"/>
            <a:r>
              <a:rPr lang="sl-SI" sz="3200" b="1" dirty="0" smtClean="0"/>
              <a:t>se vam ne mudi.</a:t>
            </a:r>
            <a:r>
              <a:rPr lang="sl-SI" sz="3200" dirty="0" smtClean="0"/>
              <a:t> </a:t>
            </a:r>
            <a:endParaRPr lang="sl-SI" sz="3200" dirty="0"/>
          </a:p>
          <a:p>
            <a:pPr algn="l"/>
            <a:endParaRPr lang="sl-SI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Pravokotnik 6"/>
          <p:cNvSpPr/>
          <p:nvPr/>
        </p:nvSpPr>
        <p:spPr>
          <a:xfrm>
            <a:off x="5554133" y="6279403"/>
            <a:ext cx="62625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l-SI" b="1" dirty="0"/>
          </a:p>
        </p:txBody>
      </p:sp>
      <p:sp>
        <p:nvSpPr>
          <p:cNvPr id="15" name="Pravokotnik 14"/>
          <p:cNvSpPr/>
          <p:nvPr/>
        </p:nvSpPr>
        <p:spPr>
          <a:xfrm>
            <a:off x="3200409" y="6634848"/>
            <a:ext cx="429541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900" b="1" dirty="0" smtClean="0"/>
              <a:t>                                                   https</a:t>
            </a:r>
            <a:r>
              <a:rPr lang="sl-SI" sz="900" b="1" dirty="0"/>
              <a:t>://www.google.com/search?q=plants+land%2C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8714003" y="6648735"/>
            <a:ext cx="3315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b="1" dirty="0"/>
              <a:t>https://www.google.com/search?q=animals+land%2C+sea</a:t>
            </a:r>
          </a:p>
        </p:txBody>
      </p:sp>
    </p:spTree>
    <p:extLst>
      <p:ext uri="{BB962C8B-B14F-4D97-AF65-F5344CB8AC3E}">
        <p14:creationId xmlns:p14="http://schemas.microsoft.com/office/powerpoint/2010/main" val="154411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101601"/>
            <a:ext cx="10515600" cy="182880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l-SI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PRIMERJAVA ŽIVALI NA KOPNEM</a:t>
            </a:r>
            <a:br>
              <a:rPr lang="sl-SI" b="1" dirty="0" smtClean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sl-SI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 ŽIVALI V VODI</a:t>
            </a:r>
            <a:endParaRPr lang="sl-SI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07916"/>
              </p:ext>
            </p:extLst>
          </p:nvPr>
        </p:nvGraphicFramePr>
        <p:xfrm>
          <a:off x="838200" y="1651431"/>
          <a:ext cx="10515600" cy="5064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675194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ŽIVALI NA KOPNEM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ŽIVALI V VODI</a:t>
                      </a:r>
                      <a:endParaRPr lang="sl-SI" sz="3200" dirty="0"/>
                    </a:p>
                  </a:txBody>
                  <a:tcPr/>
                </a:tc>
              </a:tr>
              <a:tr h="817340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Imajo</a:t>
                      </a:r>
                      <a:r>
                        <a:rPr lang="sl-SI" sz="2400" b="1" baseline="0" dirty="0" smtClean="0"/>
                        <a:t> močnejše ogrodje, ki drži telo pokonci.</a:t>
                      </a:r>
                    </a:p>
                    <a:p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Oblika telesa je prilagojena gibanju v vodi.</a:t>
                      </a:r>
                      <a:r>
                        <a:rPr lang="sl-SI" sz="2400" b="1" baseline="0" dirty="0" smtClean="0"/>
                        <a:t> L</a:t>
                      </a:r>
                      <a:r>
                        <a:rPr lang="sl-SI" sz="2400" b="1" dirty="0" smtClean="0"/>
                        <a:t>ahko so večje kot kopenske.</a:t>
                      </a:r>
                      <a:endParaRPr lang="sl-SI" sz="2400" b="1" dirty="0"/>
                    </a:p>
                  </a:txBody>
                  <a:tcPr/>
                </a:tc>
              </a:tr>
              <a:tr h="1172705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Nekatere nimajo posebnega ogrodja, ampak le močne</a:t>
                      </a:r>
                      <a:r>
                        <a:rPr lang="sl-SI" sz="2400" b="1" baseline="0" dirty="0" smtClean="0"/>
                        <a:t> mišice in notranjo tekočino, ki daje telesu oporo (npr. deževnik).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Mnoge</a:t>
                      </a:r>
                      <a:r>
                        <a:rPr lang="sl-SI" sz="2400" b="1" baseline="0" dirty="0" smtClean="0"/>
                        <a:t> so brez trdnega ogrodja in lahko plavajo ali celo lebdijo v vodi (meduza).</a:t>
                      </a:r>
                      <a:endParaRPr lang="sl-SI" sz="2400" b="1" dirty="0"/>
                    </a:p>
                  </a:txBody>
                  <a:tcPr/>
                </a:tc>
              </a:tr>
              <a:tr h="817340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Premikajo se tako, da se odrivajo od tal, ptice pa od zraka (let ptic).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Premikajo se tako, da se odrivajo od vode.</a:t>
                      </a:r>
                      <a:endParaRPr lang="sl-SI" sz="2400" b="1" dirty="0"/>
                    </a:p>
                  </a:txBody>
                  <a:tcPr/>
                </a:tc>
              </a:tr>
              <a:tr h="817340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Pred izsušitvijo jih ščiti koža.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Pred izsušitvijo jih ščiti voda. Ribe imajo</a:t>
                      </a:r>
                      <a:r>
                        <a:rPr lang="sl-SI" sz="2400" b="1" baseline="0" dirty="0" smtClean="0"/>
                        <a:t> sluzasto in luskasto kožo.</a:t>
                      </a:r>
                      <a:endParaRPr lang="sl-SI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210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3471" y="101600"/>
            <a:ext cx="11623729" cy="18356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sl-SI" b="1" dirty="0" smtClean="0">
                <a:solidFill>
                  <a:srgbClr val="FF0000"/>
                </a:solidFill>
                <a:latin typeface="+mn-lt"/>
              </a:rPr>
              <a:t>PRIMERJAVA RASTLIN NA KOPNEM</a:t>
            </a:r>
            <a:br>
              <a:rPr lang="sl-SI" b="1" dirty="0" smtClean="0">
                <a:solidFill>
                  <a:srgbClr val="FF0000"/>
                </a:solidFill>
                <a:latin typeface="+mn-lt"/>
              </a:rPr>
            </a:br>
            <a:r>
              <a:rPr lang="sl-SI" b="1" dirty="0" smtClean="0">
                <a:solidFill>
                  <a:srgbClr val="FF0000"/>
                </a:solidFill>
                <a:latin typeface="+mn-lt"/>
              </a:rPr>
              <a:t>IN RASTLIN V VODI</a:t>
            </a:r>
            <a:endParaRPr lang="sl-SI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870937"/>
              </p:ext>
            </p:extLst>
          </p:nvPr>
        </p:nvGraphicFramePr>
        <p:xfrm>
          <a:off x="835377" y="1783645"/>
          <a:ext cx="10679146" cy="4800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9573"/>
                <a:gridCol w="5339573"/>
              </a:tblGrid>
              <a:tr h="616235"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RASTLINE NA KOPNEM</a:t>
                      </a:r>
                      <a:endParaRPr lang="sl-SI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3200" dirty="0" smtClean="0"/>
                        <a:t>RASTLINE V VODI</a:t>
                      </a:r>
                      <a:endParaRPr lang="sl-SI" sz="3200" dirty="0"/>
                    </a:p>
                  </a:txBody>
                  <a:tcPr/>
                </a:tc>
              </a:tr>
              <a:tr h="1654105">
                <a:tc>
                  <a:txBody>
                    <a:bodyPr/>
                    <a:lstStyle/>
                    <a:p>
                      <a:r>
                        <a:rPr lang="sl-SI" sz="2400" b="1" baseline="0" dirty="0" smtClean="0"/>
                        <a:t>Na podlago so pritrjene s koreninami. Z njimi iz tal srkajo vodo z mineralnimi snovmi.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Lahko so pritrjene</a:t>
                      </a:r>
                      <a:r>
                        <a:rPr lang="sl-SI" sz="2400" b="1" baseline="0" dirty="0" smtClean="0"/>
                        <a:t> na podlago, večina jih le lebdi ali prosto plava na vodni gladini.</a:t>
                      </a:r>
                    </a:p>
                    <a:p>
                      <a:r>
                        <a:rPr lang="sl-SI" sz="2400" b="1" baseline="0" dirty="0" smtClean="0"/>
                        <a:t>Vodo sprejemajo s celotno površino.</a:t>
                      </a:r>
                      <a:endParaRPr lang="sl-SI" sz="2400" b="1" dirty="0"/>
                    </a:p>
                  </a:txBody>
                  <a:tcPr/>
                </a:tc>
              </a:tr>
              <a:tr h="875703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Stebla nosijo liste in cvetove.</a:t>
                      </a:r>
                      <a:endParaRPr lang="sl-SI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Nimajo trdnih stebel. Cvetovi so običajno nad vodo.</a:t>
                      </a:r>
                      <a:endParaRPr lang="sl-SI" sz="2400" b="1" dirty="0"/>
                    </a:p>
                  </a:txBody>
                  <a:tcPr/>
                </a:tc>
              </a:tr>
              <a:tr h="1654105"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Pred izsušitvijo se varujejo na različne načine, na primer tako, da imajo liste, porasle z dlačicami.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/>
                        <a:t>Z izhlapevanjem stalno izgubljajo vodo.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2400" b="1" dirty="0" smtClean="0"/>
                        <a:t>Zaščite pred izsušitvijo ne potrebujejo.</a:t>
                      </a:r>
                    </a:p>
                    <a:p>
                      <a:r>
                        <a:rPr lang="sl-SI" sz="2400" b="1" dirty="0" smtClean="0"/>
                        <a:t>Lahko</a:t>
                      </a:r>
                      <a:r>
                        <a:rPr lang="sl-SI" sz="2400" b="1" baseline="0" dirty="0" smtClean="0"/>
                        <a:t> imajo</a:t>
                      </a:r>
                      <a:r>
                        <a:rPr lang="sl-SI" sz="2400" b="1" dirty="0" smtClean="0"/>
                        <a:t> zelo nežno površino.</a:t>
                      </a:r>
                      <a:endParaRPr lang="sl-SI" sz="2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040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0963" y="365125"/>
            <a:ext cx="11012837" cy="571853"/>
          </a:xfrm>
        </p:spPr>
        <p:txBody>
          <a:bodyPr>
            <a:normAutofit/>
          </a:bodyPr>
          <a:lstStyle/>
          <a:p>
            <a:r>
              <a:rPr lang="sl-SI" sz="3000" b="1" dirty="0" smtClean="0">
                <a:latin typeface="+mn-lt"/>
              </a:rPr>
              <a:t>Preberi vsebine v </a:t>
            </a:r>
            <a:r>
              <a:rPr lang="sl-SI" sz="3000" b="1" dirty="0" smtClean="0">
                <a:latin typeface="+mn-lt"/>
              </a:rPr>
              <a:t>učbeniku (str</a:t>
            </a:r>
            <a:r>
              <a:rPr lang="sl-SI" sz="3000" b="1" dirty="0" smtClean="0">
                <a:latin typeface="+mn-lt"/>
              </a:rPr>
              <a:t>. 62, </a:t>
            </a:r>
            <a:r>
              <a:rPr lang="sl-SI" sz="3000" b="1" dirty="0" smtClean="0">
                <a:latin typeface="+mn-lt"/>
              </a:rPr>
              <a:t>63).</a:t>
            </a:r>
            <a:endParaRPr lang="sl-SI" sz="3000" b="1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0963" y="936978"/>
            <a:ext cx="11561735" cy="55654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sz="3500" b="1" dirty="0" smtClean="0"/>
              <a:t>Zapis v zvezek:</a:t>
            </a:r>
          </a:p>
          <a:p>
            <a:pPr marL="0" indent="0">
              <a:buNone/>
            </a:pPr>
            <a:r>
              <a:rPr lang="sl-SI" sz="3500" b="1" cap="all" dirty="0" smtClean="0">
                <a:solidFill>
                  <a:srgbClr val="FF0000"/>
                </a:solidFill>
              </a:rPr>
              <a:t>Rastline</a:t>
            </a:r>
            <a:r>
              <a:rPr lang="sl-SI" sz="3500" b="1" cap="all" dirty="0">
                <a:solidFill>
                  <a:srgbClr val="FF0000"/>
                </a:solidFill>
              </a:rPr>
              <a:t>, ki živijo v </a:t>
            </a:r>
            <a:r>
              <a:rPr lang="sl-SI" sz="3500" b="1" cap="all" dirty="0" smtClean="0">
                <a:solidFill>
                  <a:srgbClr val="FF0000"/>
                </a:solidFill>
              </a:rPr>
              <a:t>vodi, </a:t>
            </a:r>
            <a:r>
              <a:rPr lang="sl-SI" sz="3500" b="1" cap="all" dirty="0">
                <a:solidFill>
                  <a:srgbClr val="FF0000"/>
                </a:solidFill>
              </a:rPr>
              <a:t>se razlikujejo od tistih na </a:t>
            </a:r>
            <a:r>
              <a:rPr lang="sl-SI" sz="3500" b="1" cap="all" dirty="0" smtClean="0">
                <a:solidFill>
                  <a:srgbClr val="FF0000"/>
                </a:solidFill>
              </a:rPr>
              <a:t>kopnem </a:t>
            </a:r>
            <a:endParaRPr lang="sl-SI" sz="3500" b="1" cap="all" dirty="0" smtClean="0"/>
          </a:p>
          <a:p>
            <a:pPr marL="0" indent="0">
              <a:buNone/>
            </a:pPr>
            <a:endParaRPr lang="sl-SI" sz="9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sl-SI" sz="3500" b="1" dirty="0" smtClean="0">
                <a:solidFill>
                  <a:srgbClr val="00B050"/>
                </a:solidFill>
              </a:rPr>
              <a:t>Rastline na kopnem:</a:t>
            </a:r>
            <a:endParaRPr lang="sl-SI" sz="35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sz="900" dirty="0" smtClean="0"/>
          </a:p>
          <a:p>
            <a:pPr marL="0" indent="0">
              <a:buNone/>
            </a:pPr>
            <a:r>
              <a:rPr lang="sl-SI" sz="3500" dirty="0" smtClean="0"/>
              <a:t>	          - imajo korenine, </a:t>
            </a:r>
            <a:r>
              <a:rPr lang="sl-SI" sz="3500" dirty="0"/>
              <a:t>s katerimi so pritrjene in črpajo vodo</a:t>
            </a:r>
            <a:r>
              <a:rPr lang="sl-SI" sz="3500" dirty="0" smtClean="0"/>
              <a:t>,</a:t>
            </a:r>
          </a:p>
          <a:p>
            <a:pPr marL="0" indent="0">
              <a:buNone/>
            </a:pPr>
            <a:r>
              <a:rPr lang="sl-SI" sz="3500" dirty="0" smtClean="0"/>
              <a:t>                    -  imajo stebla</a:t>
            </a:r>
            <a:r>
              <a:rPr lang="sl-SI" sz="3500" dirty="0"/>
              <a:t>, ki nosijo liste in cvetove,</a:t>
            </a:r>
          </a:p>
          <a:p>
            <a:pPr marL="0" indent="0">
              <a:buNone/>
            </a:pPr>
            <a:r>
              <a:rPr lang="sl-SI" sz="3500" dirty="0" smtClean="0"/>
              <a:t>                    -  </a:t>
            </a:r>
            <a:r>
              <a:rPr lang="sl-SI" sz="3500" dirty="0"/>
              <a:t>iz njih stalno izhlapeva voda</a:t>
            </a:r>
            <a:r>
              <a:rPr lang="sl-SI" sz="3500" dirty="0" smtClean="0"/>
              <a:t>.</a:t>
            </a:r>
            <a:r>
              <a:rPr lang="sl-SI" sz="3500" dirty="0"/>
              <a:t> </a:t>
            </a:r>
          </a:p>
          <a:p>
            <a:pPr marL="0" indent="0">
              <a:buNone/>
            </a:pPr>
            <a:r>
              <a:rPr lang="sl-SI" sz="3500" b="1" dirty="0" smtClean="0">
                <a:solidFill>
                  <a:srgbClr val="00B050"/>
                </a:solidFill>
              </a:rPr>
              <a:t>Rastline v vodi:</a:t>
            </a:r>
          </a:p>
          <a:p>
            <a:pPr marL="0" indent="0">
              <a:buNone/>
            </a:pPr>
            <a:r>
              <a:rPr lang="sl-SI" sz="3500" dirty="0">
                <a:solidFill>
                  <a:srgbClr val="7030A0"/>
                </a:solidFill>
              </a:rPr>
              <a:t>	</a:t>
            </a:r>
            <a:r>
              <a:rPr lang="sl-SI" sz="3500" dirty="0" smtClean="0"/>
              <a:t>          - </a:t>
            </a:r>
            <a:r>
              <a:rPr lang="sl-SI" sz="3500" dirty="0"/>
              <a:t>vodo sprejemajo skozi celotno površino,</a:t>
            </a:r>
          </a:p>
          <a:p>
            <a:pPr marL="0" lvl="0" indent="0">
              <a:buNone/>
            </a:pPr>
            <a:r>
              <a:rPr lang="sl-SI" sz="3500" dirty="0"/>
              <a:t> </a:t>
            </a:r>
            <a:r>
              <a:rPr lang="sl-SI" sz="3500" dirty="0" smtClean="0"/>
              <a:t>                   - lahko </a:t>
            </a:r>
            <a:r>
              <a:rPr lang="sl-SI" sz="3500" dirty="0"/>
              <a:t>so pritrjene, večina jih le </a:t>
            </a:r>
            <a:r>
              <a:rPr lang="sl-SI" sz="3500" dirty="0" smtClean="0"/>
              <a:t>lebdi,</a:t>
            </a:r>
            <a:endParaRPr lang="sl-SI" sz="3500" dirty="0"/>
          </a:p>
          <a:p>
            <a:pPr marL="0" lvl="0" indent="0">
              <a:buNone/>
            </a:pPr>
            <a:r>
              <a:rPr lang="sl-SI" sz="3500" dirty="0"/>
              <a:t> </a:t>
            </a:r>
            <a:r>
              <a:rPr lang="sl-SI" sz="3500" dirty="0" smtClean="0"/>
              <a:t>                   - nimajo </a:t>
            </a:r>
            <a:r>
              <a:rPr lang="sl-SI" sz="3500" dirty="0"/>
              <a:t>trdnih stebel,</a:t>
            </a:r>
          </a:p>
          <a:p>
            <a:pPr marL="0" lvl="0" indent="0">
              <a:buNone/>
            </a:pPr>
            <a:r>
              <a:rPr lang="sl-SI" sz="3500" dirty="0" smtClean="0"/>
              <a:t>                    - imajo </a:t>
            </a:r>
            <a:r>
              <a:rPr lang="sl-SI" sz="3500" dirty="0"/>
              <a:t>nežno površino.</a:t>
            </a: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003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98694" y="299575"/>
            <a:ext cx="11127783" cy="1084881"/>
          </a:xfrm>
        </p:spPr>
        <p:txBody>
          <a:bodyPr>
            <a:normAutofit fontScale="90000"/>
          </a:bodyPr>
          <a:lstStyle/>
          <a:p>
            <a:pPr marL="0" indent="0"/>
            <a:r>
              <a:rPr lang="sl-SI" sz="3600" b="1" dirty="0">
                <a:latin typeface="+mn-lt"/>
              </a:rPr>
              <a:t>Zapis v zvezek</a:t>
            </a:r>
            <a:r>
              <a:rPr lang="sl-SI" sz="3600" b="1" dirty="0" smtClean="0">
                <a:latin typeface="+mn-lt"/>
              </a:rPr>
              <a:t>:</a:t>
            </a:r>
            <a:r>
              <a:rPr lang="sl-SI" b="1" dirty="0"/>
              <a:t/>
            </a:r>
            <a:br>
              <a:rPr lang="sl-SI" b="1" dirty="0"/>
            </a:br>
            <a:r>
              <a:rPr lang="sl-SI" sz="3300" b="1" cap="all" dirty="0">
                <a:solidFill>
                  <a:srgbClr val="FF0000"/>
                </a:solidFill>
                <a:latin typeface="+mn-lt"/>
              </a:rPr>
              <a:t>Živali, ki živijo v vodi, se razlikujejo od tistih na </a:t>
            </a:r>
            <a:r>
              <a:rPr lang="sl-SI" sz="3300" b="1" cap="all" dirty="0" smtClean="0">
                <a:solidFill>
                  <a:srgbClr val="FF0000"/>
                </a:solidFill>
                <a:latin typeface="+mn-lt"/>
              </a:rPr>
              <a:t>kopnem</a:t>
            </a:r>
            <a:endParaRPr lang="sl-SI" sz="3300" b="1" cap="all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4949" y="1394848"/>
            <a:ext cx="11546237" cy="5107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sz="3500" b="1" dirty="0" smtClean="0">
                <a:solidFill>
                  <a:srgbClr val="00B050"/>
                </a:solidFill>
              </a:rPr>
              <a:t>Živali </a:t>
            </a:r>
            <a:r>
              <a:rPr lang="sl-SI" sz="3500" b="1" dirty="0">
                <a:solidFill>
                  <a:srgbClr val="00B050"/>
                </a:solidFill>
              </a:rPr>
              <a:t>na kopnem:</a:t>
            </a:r>
          </a:p>
          <a:p>
            <a:pPr marL="0" lvl="0" indent="0">
              <a:buNone/>
            </a:pPr>
            <a:r>
              <a:rPr lang="sl-SI" sz="3200" dirty="0" smtClean="0"/>
              <a:t> - imajo močno </a:t>
            </a:r>
            <a:r>
              <a:rPr lang="sl-SI" sz="3200" dirty="0"/>
              <a:t>ogrodje, ki drži telo pokonci,</a:t>
            </a:r>
          </a:p>
          <a:p>
            <a:pPr marL="0" lvl="0" indent="0">
              <a:buNone/>
            </a:pPr>
            <a:r>
              <a:rPr lang="sl-SI" sz="3200" dirty="0" smtClean="0"/>
              <a:t> - ali </a:t>
            </a:r>
            <a:r>
              <a:rPr lang="sl-SI" sz="3200" dirty="0"/>
              <a:t>močne mišice in notranjo tekočino, ki daje telesu oporo (deževnik),</a:t>
            </a:r>
          </a:p>
          <a:p>
            <a:pPr marL="0" lvl="0" indent="0">
              <a:buNone/>
            </a:pPr>
            <a:r>
              <a:rPr lang="sl-SI" sz="3200" dirty="0" smtClean="0"/>
              <a:t> - premikajo </a:t>
            </a:r>
            <a:r>
              <a:rPr lang="sl-SI" sz="3200" dirty="0"/>
              <a:t>se tako, da se odrivajo od tal ali od zraka (let ptic),</a:t>
            </a:r>
          </a:p>
          <a:p>
            <a:pPr marL="0" lvl="0" indent="0">
              <a:buNone/>
            </a:pPr>
            <a:r>
              <a:rPr lang="sl-SI" sz="3200" dirty="0" smtClean="0"/>
              <a:t> - pred </a:t>
            </a:r>
            <a:r>
              <a:rPr lang="sl-SI" sz="3200" dirty="0"/>
              <a:t>izsušitvijo jih ščiti koža.</a:t>
            </a:r>
          </a:p>
          <a:p>
            <a:pPr marL="0" indent="0">
              <a:buNone/>
            </a:pPr>
            <a:r>
              <a:rPr lang="sl-SI" sz="3200" dirty="0"/>
              <a:t> </a:t>
            </a:r>
          </a:p>
          <a:p>
            <a:pPr marL="0" indent="0">
              <a:buNone/>
            </a:pPr>
            <a:r>
              <a:rPr lang="sl-SI" sz="3500" b="1" dirty="0">
                <a:solidFill>
                  <a:srgbClr val="00B050"/>
                </a:solidFill>
              </a:rPr>
              <a:t>Živali v vodi:</a:t>
            </a:r>
          </a:p>
          <a:p>
            <a:pPr marL="0" lvl="0" indent="0">
              <a:buNone/>
            </a:pPr>
            <a:r>
              <a:rPr lang="sl-SI" sz="3200" dirty="0" smtClean="0"/>
              <a:t> - oblika </a:t>
            </a:r>
            <a:r>
              <a:rPr lang="sl-SI" sz="3200" dirty="0"/>
              <a:t>telesa je prilagojena gibanju v vodi,</a:t>
            </a:r>
          </a:p>
          <a:p>
            <a:pPr marL="0" lvl="0" indent="0">
              <a:buNone/>
            </a:pPr>
            <a:r>
              <a:rPr lang="sl-SI" sz="3200" dirty="0" smtClean="0"/>
              <a:t> - lahko </a:t>
            </a:r>
            <a:r>
              <a:rPr lang="sl-SI" sz="3200" dirty="0"/>
              <a:t>so večje kot kopenske,</a:t>
            </a:r>
          </a:p>
          <a:p>
            <a:pPr marL="0" lvl="0" indent="0">
              <a:buNone/>
            </a:pPr>
            <a:r>
              <a:rPr lang="sl-SI" sz="3200" dirty="0" smtClean="0"/>
              <a:t> - premikajo </a:t>
            </a:r>
            <a:r>
              <a:rPr lang="sl-SI" sz="3200" dirty="0"/>
              <a:t>se tako, da se odrivajo od vode,</a:t>
            </a:r>
          </a:p>
          <a:p>
            <a:pPr marL="0" lvl="0" indent="0">
              <a:buNone/>
            </a:pPr>
            <a:r>
              <a:rPr lang="sl-SI" sz="3200" dirty="0" smtClean="0"/>
              <a:t> - mnoge </a:t>
            </a:r>
            <a:r>
              <a:rPr lang="sl-SI" sz="3200" dirty="0"/>
              <a:t>so brez trdnega ogrodja in lahko lebdijo v </a:t>
            </a:r>
            <a:r>
              <a:rPr lang="sl-SI" sz="3200" dirty="0" smtClean="0"/>
              <a:t>vodi.</a:t>
            </a:r>
            <a:endParaRPr lang="sl-SI" sz="3200" dirty="0"/>
          </a:p>
          <a:p>
            <a:pPr marL="0" indent="0">
              <a:buNone/>
            </a:pPr>
            <a:endParaRPr lang="sl-SI" sz="3000" b="1" dirty="0" smtClean="0"/>
          </a:p>
          <a:p>
            <a:pPr marL="0" indent="0">
              <a:buNone/>
            </a:pPr>
            <a:endParaRPr lang="sl-SI" sz="9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58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99000">
              <a:schemeClr val="accent1">
                <a:lumMod val="45000"/>
                <a:lumOff val="55000"/>
              </a:schemeClr>
            </a:gs>
            <a:gs pos="100000">
              <a:srgbClr val="00B0F0"/>
            </a:gs>
            <a:gs pos="100000">
              <a:srgbClr val="00F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7981" y="0"/>
            <a:ext cx="10515600" cy="722490"/>
          </a:xfrm>
        </p:spPr>
        <p:txBody>
          <a:bodyPr>
            <a:normAutofit/>
          </a:bodyPr>
          <a:lstStyle/>
          <a:p>
            <a:r>
              <a:rPr lang="sl-SI" sz="2400" b="1" dirty="0" smtClean="0">
                <a:latin typeface="+mn-lt"/>
              </a:rPr>
              <a:t>          </a:t>
            </a:r>
            <a:r>
              <a:rPr lang="sl-SI" sz="2000" b="1" dirty="0" smtClean="0">
                <a:latin typeface="+mn-lt"/>
              </a:rPr>
              <a:t>Nalogo</a:t>
            </a:r>
            <a:r>
              <a:rPr lang="sl-SI" sz="2000" b="1" dirty="0" smtClean="0">
                <a:latin typeface="+mn-lt"/>
              </a:rPr>
              <a:t> reši ustno.</a:t>
            </a:r>
            <a:endParaRPr lang="sl-SI" sz="2000" b="1" dirty="0">
              <a:latin typeface="+mn-lt"/>
            </a:endParaRPr>
          </a:p>
        </p:txBody>
      </p:sp>
      <p:graphicFrame>
        <p:nvGraphicFramePr>
          <p:cNvPr id="8" name="Označba mesta vsebine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501700"/>
              </p:ext>
            </p:extLst>
          </p:nvPr>
        </p:nvGraphicFramePr>
        <p:xfrm>
          <a:off x="1163782" y="2036619"/>
          <a:ext cx="8849462" cy="471140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12809"/>
                <a:gridCol w="636653"/>
              </a:tblGrid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   Premikajo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tako, da se odrivajo od tal.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   Njihova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oblika telesa je prilagojena gibanju v vodi.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   Pred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vodo jih ščiti sluzasta in luskasta koža.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   Pred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izsušitvijo jih ščiti koža.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   Mnoge</a:t>
                      </a:r>
                      <a:r>
                        <a:rPr lang="sl-SI" sz="14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 brez trdnega ogrodja</a:t>
                      </a: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   Premikajo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tako, da se odrivajo od vode.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   Nimajo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trdnih stebel. 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   Da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izhlapevanje vode čim manjše, so njihovi listi zelo majhni. 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   Najmočnejšo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oporo imajo lesnate rastline.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 Vodo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sprejemajo s celotno površino.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 Stebla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nosijo liste in cvetove.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  Imajo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nežno površino, saj ne potrebujejo zaščite pred izsušitvijo.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  Ker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niso pritrjene na dno, prosto plavajo na vodni gladini.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5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  S </a:t>
                      </a:r>
                      <a:r>
                        <a:rPr lang="sl-SI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koreninami srkajo vodo in so pritrjene na podlago.</a:t>
                      </a:r>
                      <a:endParaRPr lang="sl-SI" sz="1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sl-SI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Pravokotnik 8"/>
          <p:cNvSpPr/>
          <p:nvPr/>
        </p:nvSpPr>
        <p:spPr>
          <a:xfrm>
            <a:off x="1163782" y="321606"/>
            <a:ext cx="914399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sl-SI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sz="2000" b="1" dirty="0" smtClean="0">
                <a:ea typeface="Times New Roman" panose="02020603050405020304" pitchFamily="18" charset="0"/>
              </a:rPr>
              <a:t>Razmisli, ali </a:t>
            </a:r>
            <a:r>
              <a:rPr lang="sl-SI" sz="2000" b="1" dirty="0">
                <a:ea typeface="Times New Roman" panose="02020603050405020304" pitchFamily="18" charset="0"/>
              </a:rPr>
              <a:t>gre za kopensko ali vodno rastlino oziroma žival</a:t>
            </a:r>
            <a:r>
              <a:rPr lang="sl-SI" sz="2000" b="1" dirty="0" smtClean="0">
                <a:ea typeface="Times New Roman" panose="02020603050405020304" pitchFamily="18" charset="0"/>
              </a:rPr>
              <a:t>. Na koncu imaš rešitve s spodaj uporabljenimi kraticami. </a:t>
            </a:r>
            <a:r>
              <a:rPr lang="sl-SI" sz="800" b="1" dirty="0">
                <a:ea typeface="Times New Roman" panose="02020603050405020304" pitchFamily="18" charset="0"/>
              </a:rPr>
              <a:t> </a:t>
            </a:r>
            <a:endParaRPr lang="sl-SI" sz="800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l-SI" sz="8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KŽ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–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kopenska žival 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KR –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kopenska rastlina</a:t>
            </a:r>
            <a:endParaRPr lang="sl-SI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VŽ –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vodna žival </a:t>
            </a:r>
            <a:r>
              <a:rPr lang="sl-SI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VR – </a:t>
            </a:r>
            <a:r>
              <a:rPr lang="sl-SI" dirty="0">
                <a:latin typeface="Arial" panose="020B0604020202020204" pitchFamily="34" charset="0"/>
                <a:ea typeface="Times New Roman" panose="02020603050405020304" pitchFamily="18" charset="0"/>
              </a:rPr>
              <a:t>vodna rastlina</a:t>
            </a:r>
            <a:endParaRPr lang="sl-SI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29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9956" y="286103"/>
            <a:ext cx="10653889" cy="718608"/>
          </a:xfrm>
        </p:spPr>
        <p:txBody>
          <a:bodyPr>
            <a:normAutofit fontScale="90000"/>
          </a:bodyPr>
          <a:lstStyle/>
          <a:p>
            <a:r>
              <a:rPr lang="sl-SI" sz="3000" b="1" dirty="0" smtClean="0">
                <a:latin typeface="+mn-lt"/>
              </a:rPr>
              <a:t> </a:t>
            </a:r>
            <a:br>
              <a:rPr lang="sl-SI" sz="3000" b="1" dirty="0" smtClean="0">
                <a:latin typeface="+mn-lt"/>
              </a:rPr>
            </a:br>
            <a:r>
              <a:rPr lang="sl-SI" sz="3600" dirty="0" smtClean="0">
                <a:latin typeface="+mn-lt"/>
              </a:rPr>
              <a:t>Vprašanja prepiši v zvezek in odgovori. </a:t>
            </a:r>
            <a:r>
              <a:rPr lang="sl-SI" sz="3600" dirty="0">
                <a:latin typeface="+mn-lt"/>
                <a:cs typeface="Arial" panose="020B0604020202020204" pitchFamily="34" charset="0"/>
              </a:rPr>
              <a:t>Pri delu si lahko pomagaš z učbenikom (str. 62).</a:t>
            </a:r>
            <a:br>
              <a:rPr lang="sl-SI" sz="3600" dirty="0">
                <a:latin typeface="+mn-lt"/>
                <a:cs typeface="Arial" panose="020B0604020202020204" pitchFamily="34" charset="0"/>
              </a:rPr>
            </a:br>
            <a:endParaRPr lang="sl-SI" sz="3600" dirty="0">
              <a:latin typeface="+mn-lt"/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49956" y="1475509"/>
            <a:ext cx="11003844" cy="47014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PONAVLJANJE</a:t>
            </a:r>
            <a:endParaRPr 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sl-SI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000" dirty="0">
                <a:cs typeface="Arial" panose="020B0604020202020204" pitchFamily="34" charset="0"/>
              </a:rPr>
              <a:t>1. Kje se je začelo življenje na Zemlji?</a:t>
            </a:r>
          </a:p>
          <a:p>
            <a:pPr marL="0" indent="0">
              <a:buNone/>
            </a:pPr>
            <a:r>
              <a:rPr lang="sl-SI" sz="3000" dirty="0">
                <a:cs typeface="Arial" panose="020B0604020202020204" pitchFamily="34" charset="0"/>
              </a:rPr>
              <a:t>2. Kje dobijo kisik vodna bitja in kje kopenska? </a:t>
            </a:r>
          </a:p>
          <a:p>
            <a:pPr marL="0" indent="0">
              <a:buNone/>
            </a:pPr>
            <a:r>
              <a:rPr lang="sl-SI" sz="3000" dirty="0">
                <a:cs typeface="Arial" panose="020B0604020202020204" pitchFamily="34" charset="0"/>
              </a:rPr>
              <a:t>3. Kje je delež kisika </a:t>
            </a:r>
            <a:r>
              <a:rPr lang="sl-SI" sz="3000" dirty="0" smtClean="0">
                <a:cs typeface="Arial" panose="020B0604020202020204" pitchFamily="34" charset="0"/>
              </a:rPr>
              <a:t>večji,v </a:t>
            </a:r>
            <a:r>
              <a:rPr lang="sl-SI" sz="3000" dirty="0">
                <a:cs typeface="Arial" panose="020B0604020202020204" pitchFamily="34" charset="0"/>
              </a:rPr>
              <a:t>vodi ali v zraku? </a:t>
            </a:r>
          </a:p>
          <a:p>
            <a:pPr marL="0" indent="0">
              <a:buNone/>
            </a:pPr>
            <a:r>
              <a:rPr lang="sl-SI" sz="3000" dirty="0">
                <a:cs typeface="Arial" panose="020B0604020202020204" pitchFamily="34" charset="0"/>
              </a:rPr>
              <a:t>4. Kako sprejemajo kisik drobne rastline in živali, ki živijo v vodi?</a:t>
            </a:r>
          </a:p>
          <a:p>
            <a:pPr marL="0" indent="0">
              <a:buNone/>
            </a:pPr>
            <a:r>
              <a:rPr lang="sl-SI" sz="3000" dirty="0">
                <a:cs typeface="Arial" panose="020B0604020202020204" pitchFamily="34" charset="0"/>
              </a:rPr>
              <a:t>5. Kako sprejemajo kisik ribe? </a:t>
            </a:r>
            <a:endParaRPr lang="sl-SI" sz="3000" dirty="0" smtClean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3000" dirty="0" smtClean="0">
                <a:cs typeface="Arial" panose="020B0604020202020204" pitchFamily="34" charset="0"/>
              </a:rPr>
              <a:t>6</a:t>
            </a:r>
            <a:r>
              <a:rPr lang="sl-SI" sz="3000" dirty="0">
                <a:cs typeface="Arial" panose="020B0604020202020204" pitchFamily="34" charset="0"/>
              </a:rPr>
              <a:t>. Kako sprejemajo kisik kopenske živali? 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814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89" y="130935"/>
            <a:ext cx="5868940" cy="4586571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85429" y="4098862"/>
            <a:ext cx="10666589" cy="123728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sl-SI" sz="3200" b="1" dirty="0" smtClean="0">
                <a:solidFill>
                  <a:srgbClr val="FFFF00"/>
                </a:solidFill>
              </a:rPr>
              <a:t>                </a:t>
            </a:r>
          </a:p>
          <a:p>
            <a:pPr marL="0" indent="0">
              <a:buNone/>
            </a:pPr>
            <a:r>
              <a:rPr lang="sl-SI" sz="3200" b="1" dirty="0" smtClean="0">
                <a:solidFill>
                  <a:srgbClr val="FFFF00"/>
                </a:solidFill>
              </a:rPr>
              <a:t>  </a:t>
            </a:r>
            <a:endParaRPr lang="sl-SI" sz="32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4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4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4400" dirty="0"/>
              <a:t> </a:t>
            </a:r>
            <a:endParaRPr lang="sl-SI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sl-SI" sz="32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sl-SI" sz="12800" b="1" dirty="0" smtClean="0">
                <a:solidFill>
                  <a:srgbClr val="FFFF00"/>
                </a:solidFill>
              </a:rPr>
              <a:t>PRIŠEL/PRIŠLA SI DO KONCA, ČESTITAM!  </a:t>
            </a:r>
            <a:endParaRPr lang="sl-SI" sz="12800" b="1" dirty="0">
              <a:solidFill>
                <a:srgbClr val="FFFF00"/>
              </a:solidFill>
            </a:endParaRPr>
          </a:p>
        </p:txBody>
      </p:sp>
      <p:pic>
        <p:nvPicPr>
          <p:cNvPr id="6" name="Slika 5" descr="Image result for SMILE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90625" y="5560130"/>
            <a:ext cx="1871830" cy="124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otnik 4"/>
          <p:cNvSpPr/>
          <p:nvPr/>
        </p:nvSpPr>
        <p:spPr>
          <a:xfrm>
            <a:off x="157789" y="6486143"/>
            <a:ext cx="32656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1000" b="1" dirty="0"/>
              <a:t>https://</a:t>
            </a:r>
            <a:r>
              <a:rPr lang="sl-SI" sz="1000" b="1" dirty="0" smtClean="0"/>
              <a:t>www.google.com/search?q=a+boy+and+girl+read</a:t>
            </a:r>
            <a:endParaRPr lang="sl-SI" dirty="0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6161809" y="427471"/>
            <a:ext cx="5732318" cy="1325563"/>
          </a:xfrm>
        </p:spPr>
        <p:txBody>
          <a:bodyPr>
            <a:normAutofit/>
          </a:bodyPr>
          <a:lstStyle/>
          <a:p>
            <a:r>
              <a:rPr lang="sl-SI" sz="2800" b="1" dirty="0" smtClean="0">
                <a:latin typeface="+mn-lt"/>
              </a:rPr>
              <a:t>Za utrditev znanja lahko ponoviš</a:t>
            </a:r>
            <a:r>
              <a:rPr lang="sl-SI" sz="2800" b="1" dirty="0" smtClean="0"/>
              <a:t>:</a:t>
            </a:r>
            <a:endParaRPr lang="sl-SI" sz="2800" b="1" dirty="0"/>
          </a:p>
        </p:txBody>
      </p:sp>
      <p:sp>
        <p:nvSpPr>
          <p:cNvPr id="9" name="Pravokotnik 8"/>
          <p:cNvSpPr/>
          <p:nvPr/>
        </p:nvSpPr>
        <p:spPr>
          <a:xfrm>
            <a:off x="6400799" y="1682970"/>
            <a:ext cx="55175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400" b="1" dirty="0" smtClean="0"/>
              <a:t>-   Zrak </a:t>
            </a:r>
            <a:r>
              <a:rPr lang="sl-SI" sz="2400" b="1" dirty="0"/>
              <a:t>za dihanje in fotosintezo </a:t>
            </a:r>
            <a:endParaRPr lang="sl-SI" sz="2400" b="1" dirty="0" smtClean="0"/>
          </a:p>
          <a:p>
            <a:r>
              <a:rPr lang="sl-SI" sz="2400" b="1" dirty="0"/>
              <a:t> </a:t>
            </a:r>
            <a:r>
              <a:rPr lang="sl-SI" sz="2400" b="1" dirty="0" smtClean="0"/>
              <a:t>   (</a:t>
            </a:r>
            <a:r>
              <a:rPr lang="sl-SI" sz="2400" b="1" dirty="0"/>
              <a:t>učbenik, str. </a:t>
            </a:r>
            <a:r>
              <a:rPr lang="sl-SI" sz="2400" b="1" dirty="0" smtClean="0"/>
              <a:t>55─58</a:t>
            </a:r>
            <a:r>
              <a:rPr lang="sl-SI" sz="2400" b="1" dirty="0"/>
              <a:t>, šolski zvezek</a:t>
            </a:r>
            <a:r>
              <a:rPr lang="sl-SI" sz="2400" b="1" dirty="0" smtClean="0"/>
              <a:t>)</a:t>
            </a:r>
          </a:p>
          <a:p>
            <a:pPr marL="342900" indent="-342900">
              <a:buFontTx/>
              <a:buChar char="-"/>
            </a:pPr>
            <a:endParaRPr lang="sl-SI" sz="2400" b="1" dirty="0"/>
          </a:p>
          <a:p>
            <a:r>
              <a:rPr lang="sl-SI" sz="2400" dirty="0"/>
              <a:t> </a:t>
            </a:r>
            <a:r>
              <a:rPr lang="sl-SI" sz="2400" b="1" dirty="0"/>
              <a:t>- Voda za rastline in živali </a:t>
            </a:r>
            <a:endParaRPr lang="sl-SI" sz="2400" b="1" dirty="0" smtClean="0"/>
          </a:p>
          <a:p>
            <a:r>
              <a:rPr lang="sl-SI" sz="2400" b="1" dirty="0" smtClean="0"/>
              <a:t>    (</a:t>
            </a:r>
            <a:r>
              <a:rPr lang="sl-SI" sz="2400" b="1" dirty="0"/>
              <a:t>učbenik, str. </a:t>
            </a:r>
            <a:r>
              <a:rPr lang="sl-SI" sz="2400" b="1" dirty="0" smtClean="0"/>
              <a:t>59</a:t>
            </a:r>
            <a:r>
              <a:rPr lang="sl-SI" sz="2400" b="1" dirty="0"/>
              <a:t> ─ </a:t>
            </a:r>
            <a:r>
              <a:rPr lang="sl-SI" sz="2400" b="1" dirty="0" smtClean="0"/>
              <a:t>61</a:t>
            </a:r>
            <a:r>
              <a:rPr lang="sl-SI" sz="2400" b="1" dirty="0"/>
              <a:t>, šolski zvezek</a:t>
            </a:r>
            <a:r>
              <a:rPr lang="sl-SI" sz="2400" b="1" dirty="0" smtClean="0"/>
              <a:t>).</a:t>
            </a:r>
          </a:p>
          <a:p>
            <a:endParaRPr lang="sl-SI" sz="2400" b="1" dirty="0"/>
          </a:p>
          <a:p>
            <a:r>
              <a:rPr lang="sl-SI" sz="2400" dirty="0"/>
              <a:t> </a:t>
            </a:r>
            <a:r>
              <a:rPr lang="sl-SI" sz="2400" b="1" dirty="0"/>
              <a:t>- Življenjski prostor </a:t>
            </a:r>
            <a:endParaRPr lang="sl-SI" sz="2400" b="1" dirty="0" smtClean="0"/>
          </a:p>
          <a:p>
            <a:r>
              <a:rPr lang="sl-SI" sz="2400" b="1" dirty="0"/>
              <a:t> </a:t>
            </a:r>
            <a:r>
              <a:rPr lang="sl-SI" sz="2400" b="1" dirty="0" smtClean="0"/>
              <a:t>   (</a:t>
            </a:r>
            <a:r>
              <a:rPr lang="sl-SI" sz="2400" b="1" dirty="0"/>
              <a:t>učbenik, str. </a:t>
            </a:r>
            <a:r>
              <a:rPr lang="sl-SI" sz="2400" b="1" dirty="0" smtClean="0"/>
              <a:t>62</a:t>
            </a:r>
            <a:r>
              <a:rPr lang="sl-SI" sz="2400" b="1" dirty="0"/>
              <a:t> ─ </a:t>
            </a:r>
            <a:r>
              <a:rPr lang="sl-SI" sz="2400" b="1" dirty="0" smtClean="0"/>
              <a:t>64, šolski </a:t>
            </a:r>
            <a:r>
              <a:rPr lang="sl-SI" sz="2400" b="1" dirty="0"/>
              <a:t>zvezek).</a:t>
            </a:r>
          </a:p>
        </p:txBody>
      </p:sp>
    </p:spTree>
    <p:extLst>
      <p:ext uri="{BB962C8B-B14F-4D97-AF65-F5344CB8AC3E}">
        <p14:creationId xmlns:p14="http://schemas.microsoft.com/office/powerpoint/2010/main" val="1961017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/>
          <p:cNvSpPr txBox="1"/>
          <p:nvPr/>
        </p:nvSpPr>
        <p:spPr>
          <a:xfrm>
            <a:off x="868987" y="4571572"/>
            <a:ext cx="997655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smtClean="0"/>
              <a:t>ODGOVORI NA VPRAŠANJA:</a:t>
            </a:r>
          </a:p>
          <a:p>
            <a:endParaRPr lang="sl-SI" sz="800" b="1" dirty="0" smtClean="0"/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1. Življenje na Zemlji se je začelo v vodi.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2. Vodna bitja dobijo kisik iz vode, kopenska pa iz zraka.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3. Delež kisika je večji v zraku.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4. Drobne rastline in živali, ki živijo v vodi, sprejemajo kisik iz vode skozi celotno površino telesa.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5. Ribe sprejemajo kisik s škrgami. </a:t>
            </a:r>
          </a:p>
          <a:p>
            <a:r>
              <a:rPr 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6. Kopenske živali sprejemajo kisik iz zraka s pljuči ali kozi kožo. </a:t>
            </a:r>
            <a:endParaRPr lang="sl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524152"/>
              </p:ext>
            </p:extLst>
          </p:nvPr>
        </p:nvGraphicFramePr>
        <p:xfrm>
          <a:off x="1392382" y="851748"/>
          <a:ext cx="7235023" cy="34774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08618"/>
                <a:gridCol w="626405"/>
              </a:tblGrid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    Premikajo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tako, da se odrivajo od tal.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KŽ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    Njihova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oblika telesa je prilagojena gibanju v vodi.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VŽ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    Pred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vodo jih ščiti sluzasta in luskasta koža.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VŽ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    Pred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izsušitvijo jih ščiti koža.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KŽ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   Mnoge</a:t>
                      </a:r>
                      <a:r>
                        <a:rPr lang="sl-SI" sz="1400" b="1" baseline="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so brez trdnega ogrodja</a:t>
                      </a: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VŽ 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     Premikajo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 tako, da se odrivajo od vode.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VŽ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    Nimajo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trdnih stebel.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     Da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 izhlapevanje vode čim manjše, so njihovi listi zelo majhni. 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     Najmočnejšo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oporo imajo lesnate rastline.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  Vodo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sprejemajo s celotno površino.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   Stebla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nosijo liste in cvetove.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   Imajo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nežno površino, saj ne potrebujejo zaščite pred izsušitvijo.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13.   Ker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niso pritrjene na dno, prosto plavajo na vodni gladini.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VR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39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" algn="l"/>
                        </a:tabLs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   S </a:t>
                      </a:r>
                      <a:r>
                        <a:rPr lang="sl-SI" sz="14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koreninami srkajo vodo in so pritrjene na podlago.</a:t>
                      </a:r>
                      <a:endParaRPr lang="sl-SI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4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KR</a:t>
                      </a:r>
                      <a:endParaRPr lang="sl-SI" sz="1400" b="1" dirty="0">
                        <a:effectLst/>
                        <a:latin typeface="Arial" pitchFamily="34" charset="0"/>
                        <a:ea typeface="Times New Roman" panose="02020603050405020304" pitchFamily="18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1392382" y="347640"/>
            <a:ext cx="993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 smtClean="0"/>
              <a:t>Rešitve: 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289704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892</Words>
  <Application>Microsoft Office PowerPoint</Application>
  <PresentationFormat>Po meri</PresentationFormat>
  <Paragraphs>150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Officeova tema</vt:lpstr>
      <vt:lpstr> ŽIVALI IN RASTLINE, KI ŽIVIJO V VODI, SE  RAZLIKUJEJO OD TISTIH NA KOPNEM</vt:lpstr>
      <vt:lpstr>PRIMERJAVA ŽIVALI NA KOPNEM IN ŽIVALI V VODI</vt:lpstr>
      <vt:lpstr>PRIMERJAVA RASTLIN NA KOPNEM IN RASTLIN V VODI</vt:lpstr>
      <vt:lpstr>Preberi vsebine v učbeniku (str. 62, 63).</vt:lpstr>
      <vt:lpstr>Zapis v zvezek: Živali, ki živijo v vodi, se razlikujejo od tistih na kopnem</vt:lpstr>
      <vt:lpstr>          Nalogo reši ustno.</vt:lpstr>
      <vt:lpstr>  Vprašanja prepiši v zvezek in odgovori. Pri delu si lahko pomagaš z učbenikom (str. 62). </vt:lpstr>
      <vt:lpstr>Za utrditev znanja lahko ponoviš:</vt:lpstr>
      <vt:lpstr>PowerPointova predstavitev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ŽIVALI IN RASTLIN, KI ŽIVIJO V VODI, SE RAZLIKUJEJO OD TISTIH NA KOPNEM</dc:title>
  <dc:creator>compjuter</dc:creator>
  <cp:lastModifiedBy>Barbara</cp:lastModifiedBy>
  <cp:revision>50</cp:revision>
  <dcterms:created xsi:type="dcterms:W3CDTF">2020-03-27T07:59:44Z</dcterms:created>
  <dcterms:modified xsi:type="dcterms:W3CDTF">2020-04-04T08:09:01Z</dcterms:modified>
</cp:coreProperties>
</file>