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94" r:id="rId4"/>
    <p:sldId id="350" r:id="rId5"/>
    <p:sldId id="357" r:id="rId6"/>
    <p:sldId id="356" r:id="rId7"/>
    <p:sldId id="358" r:id="rId8"/>
    <p:sldId id="354" r:id="rId9"/>
    <p:sldId id="359" r:id="rId10"/>
    <p:sldId id="291" r:id="rId11"/>
    <p:sldId id="301" r:id="rId12"/>
    <p:sldId id="305" r:id="rId13"/>
    <p:sldId id="319" r:id="rId14"/>
    <p:sldId id="320" r:id="rId15"/>
    <p:sldId id="321" r:id="rId16"/>
    <p:sldId id="307" r:id="rId17"/>
    <p:sldId id="306" r:id="rId18"/>
    <p:sldId id="309" r:id="rId19"/>
    <p:sldId id="310" r:id="rId20"/>
    <p:sldId id="343" r:id="rId21"/>
    <p:sldId id="323" r:id="rId22"/>
    <p:sldId id="364" r:id="rId23"/>
    <p:sldId id="365" r:id="rId24"/>
    <p:sldId id="366" r:id="rId25"/>
    <p:sldId id="328" r:id="rId26"/>
    <p:sldId id="330" r:id="rId27"/>
    <p:sldId id="315" r:id="rId28"/>
    <p:sldId id="342" r:id="rId29"/>
    <p:sldId id="344" r:id="rId30"/>
    <p:sldId id="275" r:id="rId31"/>
    <p:sldId id="345" r:id="rId32"/>
    <p:sldId id="335" r:id="rId33"/>
    <p:sldId id="333" r:id="rId34"/>
    <p:sldId id="332" r:id="rId35"/>
    <p:sldId id="360" r:id="rId36"/>
    <p:sldId id="362" r:id="rId37"/>
    <p:sldId id="327" r:id="rId38"/>
    <p:sldId id="326" r:id="rId39"/>
    <p:sldId id="352" r:id="rId4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71410217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175970685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234687377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218460341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0F67170-6060-45AA-83D1-283BCBCA34B1}" type="datetimeFigureOut">
              <a:rPr lang="sl-SI" smtClean="0"/>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379000273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50F67170-6060-45AA-83D1-283BCBCA34B1}"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111998140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0F67170-6060-45AA-83D1-283BCBCA34B1}" type="datetimeFigureOut">
              <a:rPr lang="sl-SI" smtClean="0"/>
              <a:t>30.3.2020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331513311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50F67170-6060-45AA-83D1-283BCBCA34B1}" type="datetimeFigureOut">
              <a:rPr lang="sl-SI" smtClean="0"/>
              <a:t>30.3.2020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28303538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0F67170-6060-45AA-83D1-283BCBCA34B1}" type="datetimeFigureOut">
              <a:rPr lang="sl-SI" smtClean="0"/>
              <a:t>30.3.2020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151784018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0F67170-6060-45AA-83D1-283BCBCA34B1}"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134808214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0F67170-6060-45AA-83D1-283BCBCA34B1}" type="datetimeFigureOut">
              <a:rPr lang="sl-SI" smtClean="0"/>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t>‹#›</a:t>
            </a:fld>
            <a:endParaRPr lang="sl-SI"/>
          </a:p>
        </p:txBody>
      </p:sp>
    </p:spTree>
    <p:extLst>
      <p:ext uri="{BB962C8B-B14F-4D97-AF65-F5344CB8AC3E}">
        <p14:creationId xmlns:p14="http://schemas.microsoft.com/office/powerpoint/2010/main" val="250963470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67170-6060-45AA-83D1-283BCBCA34B1}" type="datetimeFigureOut">
              <a:rPr lang="sl-SI" smtClean="0"/>
              <a:t>30.3.2020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707D-16C4-4D3E-ABC5-76DAF21BB104}" type="slidenum">
              <a:rPr lang="sl-SI" smtClean="0"/>
              <a:t>‹#›</a:t>
            </a:fld>
            <a:endParaRPr lang="sl-SI"/>
          </a:p>
        </p:txBody>
      </p:sp>
    </p:spTree>
    <p:extLst>
      <p:ext uri="{BB962C8B-B14F-4D97-AF65-F5344CB8AC3E}">
        <p14:creationId xmlns:p14="http://schemas.microsoft.com/office/powerpoint/2010/main" val="173524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9kj_vwleR6Q"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pic>
        <p:nvPicPr>
          <p:cNvPr id="2050" name="Picture 2" descr="F:\KORONA VIRUS\mo_6a3bb034-015b-4180-8228-2163bfce5f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413797"/>
            <a:ext cx="12235543" cy="7462157"/>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5301342" y="6211669"/>
            <a:ext cx="6607629" cy="307777"/>
          </a:xfrm>
          <a:prstGeom prst="rect">
            <a:avLst/>
          </a:prstGeom>
        </p:spPr>
        <p:txBody>
          <a:bodyPr wrap="square">
            <a:spAutoFit/>
          </a:bodyPr>
          <a:lstStyle/>
          <a:p>
            <a:r>
              <a:rPr lang="sl-SI" sz="1400" dirty="0"/>
              <a:t>https://www.google.com/search?q=morje&amp;tbm=isch&amp;ved=2ahUKEwj</a:t>
            </a:r>
          </a:p>
        </p:txBody>
      </p:sp>
      <p:sp>
        <p:nvSpPr>
          <p:cNvPr id="6" name="Pravokotnik 5"/>
          <p:cNvSpPr/>
          <p:nvPr/>
        </p:nvSpPr>
        <p:spPr>
          <a:xfrm>
            <a:off x="598714" y="562681"/>
            <a:ext cx="11201400" cy="5509200"/>
          </a:xfrm>
          <a:prstGeom prst="rect">
            <a:avLst/>
          </a:prstGeom>
        </p:spPr>
        <p:txBody>
          <a:bodyPr wrap="square">
            <a:spAutoFit/>
          </a:bodyPr>
          <a:lstStyle/>
          <a:p>
            <a:r>
              <a:rPr lang="sl-SI" sz="3200" b="1" dirty="0" smtClean="0">
                <a:latin typeface="Comic Sans MS" pitchFamily="66" charset="0"/>
              </a:rPr>
              <a:t>Pozdravljen/a!</a:t>
            </a: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Predstavitev je namenjena ponavljanju tistega, kar si se </a:t>
            </a:r>
            <a:r>
              <a:rPr lang="sl-SI" sz="3200" b="1" dirty="0" smtClean="0">
                <a:latin typeface="Comic Sans MS" pitchFamily="66" charset="0"/>
              </a:rPr>
              <a:t>pri urah NIT že </a:t>
            </a:r>
            <a:r>
              <a:rPr lang="sl-SI" sz="3200" b="1" dirty="0">
                <a:latin typeface="Comic Sans MS" pitchFamily="66" charset="0"/>
              </a:rPr>
              <a:t>naučil/a, spoznal/a pa boš tudi marsikaj  zanimivega o živalih in rastlinah, </a:t>
            </a:r>
            <a:r>
              <a:rPr lang="sl-SI" sz="3200" b="1" dirty="0" smtClean="0">
                <a:latin typeface="Comic Sans MS" pitchFamily="66" charset="0"/>
              </a:rPr>
              <a:t>ki </a:t>
            </a:r>
            <a:r>
              <a:rPr lang="sl-SI" sz="3200" b="1" dirty="0">
                <a:latin typeface="Comic Sans MS" pitchFamily="66" charset="0"/>
              </a:rPr>
              <a:t>živijo v vodi in na kopnem.</a:t>
            </a:r>
            <a:br>
              <a:rPr lang="sl-SI" sz="3200" b="1" dirty="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Vzemi si čas in uživaj ob lepotah našega </a:t>
            </a:r>
            <a:r>
              <a:rPr lang="sl-SI" sz="3200" b="1" dirty="0" smtClean="0">
                <a:latin typeface="Comic Sans MS" pitchFamily="66" charset="0"/>
              </a:rPr>
              <a:t>planeta. </a:t>
            </a:r>
          </a:p>
          <a:p>
            <a:r>
              <a:rPr lang="sl-SI" sz="3200" b="1" dirty="0">
                <a:latin typeface="Comic Sans MS" pitchFamily="66" charset="0"/>
              </a:rPr>
              <a:t>Čisto na koncu te čaka kratka </a:t>
            </a:r>
            <a:r>
              <a:rPr lang="sl-SI" sz="3200" b="1" dirty="0" smtClean="0">
                <a:latin typeface="Comic Sans MS" pitchFamily="66" charset="0"/>
              </a:rPr>
              <a:t>naloga, </a:t>
            </a:r>
            <a:endParaRPr lang="sl-SI" sz="3200" b="1" dirty="0">
              <a:latin typeface="Comic Sans MS" pitchFamily="66" charset="0"/>
            </a:endParaRPr>
          </a:p>
          <a:p>
            <a:r>
              <a:rPr lang="sl-SI" sz="3200" b="1" dirty="0" smtClean="0">
                <a:latin typeface="Comic Sans MS" pitchFamily="66" charset="0"/>
              </a:rPr>
              <a:t>drugih </a:t>
            </a:r>
            <a:r>
              <a:rPr lang="sl-SI" sz="3200" b="1" dirty="0">
                <a:latin typeface="Comic Sans MS" pitchFamily="66" charset="0"/>
              </a:rPr>
              <a:t>zadolžitev pri naravoslovju ta teden ne boš </a:t>
            </a:r>
            <a:r>
              <a:rPr lang="sl-SI" sz="3200" b="1" dirty="0" smtClean="0">
                <a:latin typeface="Comic Sans MS" pitchFamily="66" charset="0"/>
              </a:rPr>
              <a:t>imel/a. </a:t>
            </a:r>
            <a:endParaRPr lang="sl-SI" sz="3200" b="1" dirty="0">
              <a:latin typeface="Comic Sans MS" pitchFamily="66" charset="0"/>
            </a:endParaRPr>
          </a:p>
        </p:txBody>
      </p:sp>
    </p:spTree>
    <p:extLst>
      <p:ext uri="{BB962C8B-B14F-4D97-AF65-F5344CB8AC3E}">
        <p14:creationId xmlns:p14="http://schemas.microsoft.com/office/powerpoint/2010/main" val="190814079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64" y="-1"/>
            <a:ext cx="12391761" cy="694535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6095999" y="6118162"/>
            <a:ext cx="5921621" cy="369332"/>
          </a:xfrm>
          <a:prstGeom prst="rect">
            <a:avLst/>
          </a:prstGeom>
        </p:spPr>
        <p:txBody>
          <a:bodyPr wrap="none">
            <a:spAutoFit/>
          </a:bodyPr>
          <a:lstStyle/>
          <a:p>
            <a:r>
              <a:rPr lang="sl-SI" dirty="0"/>
              <a:t>https://www.google.com/search?q=voda&amp;source=lnms&amp;tbm</a:t>
            </a:r>
          </a:p>
        </p:txBody>
      </p:sp>
      <p:sp>
        <p:nvSpPr>
          <p:cNvPr id="5" name="Pravokotnik 4"/>
          <p:cNvSpPr/>
          <p:nvPr/>
        </p:nvSpPr>
        <p:spPr>
          <a:xfrm>
            <a:off x="685800" y="0"/>
            <a:ext cx="11582400" cy="6432530"/>
          </a:xfrm>
          <a:prstGeom prst="rect">
            <a:avLst/>
          </a:prstGeom>
        </p:spPr>
        <p:txBody>
          <a:bodyPr wrap="square">
            <a:spAutoFit/>
          </a:bodyPr>
          <a:lstStyle/>
          <a:p>
            <a:endParaRPr lang="sl-SI" sz="3200" b="1" dirty="0" smtClean="0">
              <a:latin typeface="Comic Sans MS" pitchFamily="66" charset="0"/>
            </a:endParaRPr>
          </a:p>
          <a:p>
            <a:r>
              <a:rPr lang="sl-SI" sz="3200" b="1" dirty="0" smtClean="0">
                <a:latin typeface="Comic Sans MS" pitchFamily="66" charset="0"/>
              </a:rPr>
              <a:t>Včasih tolikšne raznolikosti živih bitij ni bilo. </a:t>
            </a:r>
          </a:p>
          <a:p>
            <a:endParaRPr lang="sl-SI" sz="3200" b="1" dirty="0" smtClean="0">
              <a:latin typeface="Comic Sans MS" pitchFamily="66" charset="0"/>
            </a:endParaRPr>
          </a:p>
          <a:p>
            <a:r>
              <a:rPr lang="sl-SI" sz="3200" b="1" dirty="0" smtClean="0">
                <a:latin typeface="Comic Sans MS" pitchFamily="66" charset="0"/>
              </a:rPr>
              <a:t>V </a:t>
            </a:r>
            <a:r>
              <a:rPr lang="sl-SI" sz="3200" b="1" dirty="0">
                <a:latin typeface="Comic Sans MS" pitchFamily="66" charset="0"/>
              </a:rPr>
              <a:t>dolgi zgodovini ohlajanja planeta se je </a:t>
            </a:r>
            <a:endParaRPr lang="sl-SI" sz="3200" b="1" dirty="0" smtClean="0">
              <a:latin typeface="Comic Sans MS" panose="030F0702030302020204" pitchFamily="66" charset="0"/>
            </a:endParaRPr>
          </a:p>
          <a:p>
            <a:r>
              <a:rPr lang="sl-SI" sz="3200" b="1" dirty="0" smtClean="0">
                <a:latin typeface="Comic Sans MS" panose="030F0702030302020204" pitchFamily="66" charset="0"/>
              </a:rPr>
              <a:t>življenje na </a:t>
            </a:r>
            <a:r>
              <a:rPr lang="sl-SI" sz="3200" b="1" dirty="0">
                <a:latin typeface="Comic Sans MS" panose="030F0702030302020204" pitchFamily="66" charset="0"/>
              </a:rPr>
              <a:t>Zemlji  začelo v vodi. </a:t>
            </a:r>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r>
              <a:rPr lang="sl-SI" sz="3200" b="1" dirty="0" smtClean="0">
                <a:latin typeface="Comic Sans MS" panose="030F0702030302020204" pitchFamily="66" charset="0"/>
              </a:rPr>
              <a:t>Šele </a:t>
            </a:r>
            <a:r>
              <a:rPr lang="sl-SI" sz="3200" b="1" dirty="0">
                <a:latin typeface="Comic Sans MS" pitchFamily="66" charset="0"/>
              </a:rPr>
              <a:t>pozneje </a:t>
            </a:r>
            <a:r>
              <a:rPr lang="sl-SI" sz="3200" b="1" dirty="0" smtClean="0">
                <a:latin typeface="Comic Sans MS" pitchFamily="66" charset="0"/>
              </a:rPr>
              <a:t>so </a:t>
            </a:r>
            <a:r>
              <a:rPr lang="sl-SI" sz="3200" b="1" dirty="0">
                <a:latin typeface="Comic Sans MS" pitchFamily="66" charset="0"/>
              </a:rPr>
              <a:t>nekatera bitja prešla na kopno.</a:t>
            </a:r>
          </a:p>
          <a:p>
            <a:endParaRPr lang="sl-SI" sz="2800" dirty="0" smtClean="0">
              <a:latin typeface="Comic Sans MS" pitchFamily="66" charset="0"/>
            </a:endParaRPr>
          </a:p>
          <a:p>
            <a:endParaRPr lang="sl-SI" sz="3200" dirty="0" smtClean="0"/>
          </a:p>
        </p:txBody>
      </p:sp>
    </p:spTree>
    <p:extLst>
      <p:ext uri="{BB962C8B-B14F-4D97-AF65-F5344CB8AC3E}">
        <p14:creationId xmlns:p14="http://schemas.microsoft.com/office/powerpoint/2010/main" val="221405430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udisu_cist_zra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382056" cy="6941455"/>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6096000" y="6562636"/>
            <a:ext cx="6096000" cy="276999"/>
          </a:xfrm>
          <a:prstGeom prst="rect">
            <a:avLst/>
          </a:prstGeom>
        </p:spPr>
        <p:txBody>
          <a:bodyPr>
            <a:spAutoFit/>
          </a:bodyPr>
          <a:lstStyle/>
          <a:p>
            <a:r>
              <a:rPr lang="sl-SI" sz="1200" dirty="0"/>
              <a:t>https://</a:t>
            </a:r>
            <a:r>
              <a:rPr lang="sl-SI" sz="1200" dirty="0" smtClean="0"/>
              <a:t>www.google.com/search?q=čist+zrak&amp;source=lnms&amp;tbm=isch&amp;sa=X&amp;ved=2ahUKEwiw</a:t>
            </a:r>
            <a:endParaRPr lang="sl-SI" sz="1200" dirty="0"/>
          </a:p>
        </p:txBody>
      </p:sp>
      <p:sp>
        <p:nvSpPr>
          <p:cNvPr id="4" name="Pravokotnik 3"/>
          <p:cNvSpPr/>
          <p:nvPr/>
        </p:nvSpPr>
        <p:spPr>
          <a:xfrm>
            <a:off x="1267691" y="1651246"/>
            <a:ext cx="9476509" cy="3539430"/>
          </a:xfrm>
          <a:prstGeom prst="rect">
            <a:avLst/>
          </a:prstGeom>
        </p:spPr>
        <p:txBody>
          <a:bodyPr wrap="square">
            <a:spAutoFit/>
          </a:bodyPr>
          <a:lstStyle/>
          <a:p>
            <a:r>
              <a:rPr lang="sl-SI" sz="3200" b="1" dirty="0">
                <a:latin typeface="Comic Sans MS" pitchFamily="66" charset="0"/>
              </a:rPr>
              <a:t>Zrak, ki nas obdaja, ni imel vedno take sestave, kot jo ima danes. </a:t>
            </a:r>
            <a:endParaRPr lang="sl-SI" sz="3200" b="1" dirty="0" smtClean="0">
              <a:latin typeface="Comic Sans MS" pitchFamily="66" charset="0"/>
            </a:endParaRPr>
          </a:p>
          <a:p>
            <a:endParaRPr lang="sl-SI" sz="3200" b="1" dirty="0">
              <a:latin typeface="Comic Sans MS" pitchFamily="66" charset="0"/>
            </a:endParaRPr>
          </a:p>
          <a:p>
            <a:r>
              <a:rPr lang="sl-SI" sz="3200" b="1" dirty="0" smtClean="0">
                <a:latin typeface="Comic Sans MS" pitchFamily="66" charset="0"/>
              </a:rPr>
              <a:t>Prvotna </a:t>
            </a:r>
            <a:r>
              <a:rPr lang="sl-SI" sz="3200" b="1" dirty="0">
                <a:latin typeface="Comic Sans MS" pitchFamily="66" charset="0"/>
              </a:rPr>
              <a:t>Zemlja je bila popolnoma drugačna.</a:t>
            </a:r>
          </a:p>
          <a:p>
            <a:r>
              <a:rPr lang="sl-SI" sz="3200" b="1" dirty="0">
                <a:latin typeface="Comic Sans MS" pitchFamily="66" charset="0"/>
              </a:rPr>
              <a:t>Spremenili so jo nekateri organizmi z izdelovanjem </a:t>
            </a:r>
            <a:r>
              <a:rPr lang="sl-SI" sz="3200" b="1" dirty="0" smtClean="0">
                <a:latin typeface="Comic Sans MS" pitchFamily="66" charset="0"/>
              </a:rPr>
              <a:t>kisika</a:t>
            </a:r>
            <a:r>
              <a:rPr lang="sl-SI" sz="3200" b="1" dirty="0">
                <a:latin typeface="Comic Sans MS" pitchFamily="66" charset="0"/>
              </a:rPr>
              <a:t>.</a:t>
            </a:r>
          </a:p>
          <a:p>
            <a:r>
              <a:rPr lang="sl-SI" sz="3200" b="1" dirty="0">
                <a:latin typeface="Comic Sans MS" pitchFamily="66" charset="0"/>
              </a:rPr>
              <a:t> </a:t>
            </a:r>
          </a:p>
        </p:txBody>
      </p:sp>
    </p:spTree>
    <p:extLst>
      <p:ext uri="{BB962C8B-B14F-4D97-AF65-F5344CB8AC3E}">
        <p14:creationId xmlns:p14="http://schemas.microsoft.com/office/powerpoint/2010/main" val="242205004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descr="F:\KORONA VIRUS\tree-13aa50b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9099"/>
            <a:ext cx="12414233" cy="7755065"/>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413657" y="3951513"/>
            <a:ext cx="6531429" cy="1569660"/>
          </a:xfrm>
          <a:prstGeom prst="rect">
            <a:avLst/>
          </a:prstGeom>
        </p:spPr>
        <p:txBody>
          <a:bodyPr wrap="square">
            <a:spAutoFit/>
          </a:bodyPr>
          <a:lstStyle/>
          <a:p>
            <a:r>
              <a:rPr lang="sl-SI" sz="3200" b="1" dirty="0">
                <a:latin typeface="Comic Sans MS" pitchFamily="66" charset="0"/>
              </a:rPr>
              <a:t>Bi znal razložiti spodnjo misel?</a:t>
            </a:r>
          </a:p>
          <a:p>
            <a:endParaRPr lang="sl-SI" sz="3200" b="1" dirty="0">
              <a:latin typeface="Comic Sans MS" pitchFamily="66" charset="0"/>
            </a:endParaRPr>
          </a:p>
          <a:p>
            <a:r>
              <a:rPr lang="sl-SI" sz="3200" b="1" dirty="0" smtClean="0">
                <a:latin typeface="Comic Sans MS" pitchFamily="66" charset="0"/>
              </a:rPr>
              <a:t>Rastline </a:t>
            </a:r>
            <a:r>
              <a:rPr lang="sl-SI" sz="3200" b="1" dirty="0">
                <a:latin typeface="Comic Sans MS" pitchFamily="66" charset="0"/>
              </a:rPr>
              <a:t>so »pljuča« planeta.</a:t>
            </a:r>
          </a:p>
        </p:txBody>
      </p:sp>
      <p:sp>
        <p:nvSpPr>
          <p:cNvPr id="6" name="Pravokotnik 5"/>
          <p:cNvSpPr/>
          <p:nvPr/>
        </p:nvSpPr>
        <p:spPr>
          <a:xfrm>
            <a:off x="6732814" y="6464666"/>
            <a:ext cx="6096000" cy="276999"/>
          </a:xfrm>
          <a:prstGeom prst="rect">
            <a:avLst/>
          </a:prstGeom>
        </p:spPr>
        <p:txBody>
          <a:bodyPr>
            <a:spAutoFit/>
          </a:bodyPr>
          <a:lstStyle/>
          <a:p>
            <a:r>
              <a:rPr lang="sl-SI" sz="1200" dirty="0"/>
              <a:t>https://www.google.com/search?q=čist+zrak&amp;source=lnms&amp;tbm=isch&amp;sa=X&amp;ved</a:t>
            </a:r>
          </a:p>
        </p:txBody>
      </p:sp>
    </p:spTree>
    <p:extLst>
      <p:ext uri="{BB962C8B-B14F-4D97-AF65-F5344CB8AC3E}">
        <p14:creationId xmlns:p14="http://schemas.microsoft.com/office/powerpoint/2010/main" val="421451852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33236" y="571631"/>
            <a:ext cx="9257414" cy="999459"/>
          </a:xfrm>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dirty="0" smtClean="0"/>
              <a:t> </a:t>
            </a:r>
            <a:r>
              <a:rPr lang="sl-SI" sz="3600" b="1" dirty="0" smtClean="0">
                <a:latin typeface="Comic Sans MS" pitchFamily="66" charset="0"/>
              </a:rPr>
              <a:t>Spomni </a:t>
            </a:r>
            <a:r>
              <a:rPr lang="sl-SI" sz="3600" b="1" dirty="0">
                <a:latin typeface="Comic Sans MS" pitchFamily="66" charset="0"/>
              </a:rPr>
              <a:t>se </a:t>
            </a:r>
            <a:r>
              <a:rPr lang="sl-SI" sz="3600" b="1" dirty="0" smtClean="0">
                <a:latin typeface="Comic Sans MS" pitchFamily="66" charset="0"/>
              </a:rPr>
              <a:t>na fotosintezo:</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5539562" y="2099670"/>
            <a:ext cx="6652437" cy="2923877"/>
          </a:xfrm>
          <a:prstGeom prst="rect">
            <a:avLst/>
          </a:prstGeom>
        </p:spPr>
        <p:txBody>
          <a:bodyPr wrap="square">
            <a:spAutoFit/>
          </a:bodyPr>
          <a:lstStyle/>
          <a:p>
            <a:endParaRPr lang="sl-SI" sz="2400" dirty="0" smtClean="0">
              <a:latin typeface="Comic Sans MS" pitchFamily="66" charset="0"/>
            </a:endParaRPr>
          </a:p>
          <a:p>
            <a:r>
              <a:rPr lang="sl-SI" sz="3200" b="1" dirty="0" smtClean="0">
                <a:latin typeface="Comic Sans MS" pitchFamily="66" charset="0"/>
              </a:rPr>
              <a:t>V </a:t>
            </a:r>
            <a:r>
              <a:rPr lang="sl-SI" sz="3200" b="1" dirty="0">
                <a:latin typeface="Comic Sans MS" pitchFamily="66" charset="0"/>
              </a:rPr>
              <a:t>zelenih delih rastlin, v katerih je klorofil (zeleno barvilo), </a:t>
            </a:r>
            <a:endParaRPr lang="sl-SI" sz="3200" b="1" dirty="0" smtClean="0">
              <a:latin typeface="Comic Sans MS" pitchFamily="66" charset="0"/>
            </a:endParaRPr>
          </a:p>
          <a:p>
            <a:r>
              <a:rPr lang="sl-SI" sz="3200" b="1" dirty="0" smtClean="0">
                <a:latin typeface="Comic Sans MS" pitchFamily="66" charset="0"/>
              </a:rPr>
              <a:t>poteka </a:t>
            </a:r>
            <a:r>
              <a:rPr lang="sl-SI" sz="3200" b="1" dirty="0">
                <a:latin typeface="Comic Sans MS" pitchFamily="66" charset="0"/>
              </a:rPr>
              <a:t>zelo pomemben proces - izdelava hrane za rastlino. </a:t>
            </a:r>
            <a:endParaRPr lang="sl-SI" sz="3200" b="1" dirty="0" smtClean="0">
              <a:latin typeface="Comic Sans MS" pitchFamily="66" charset="0"/>
            </a:endParaRPr>
          </a:p>
          <a:p>
            <a:endParaRPr lang="sl-SI" sz="3200" b="1"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6809"/>
            <a:ext cx="5187263" cy="607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0409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5635255" y="312254"/>
            <a:ext cx="6347638" cy="6370975"/>
          </a:xfrm>
          <a:prstGeom prst="rect">
            <a:avLst/>
          </a:prstGeom>
        </p:spPr>
        <p:txBody>
          <a:bodyPr wrap="square">
            <a:spAutoFit/>
          </a:bodyPr>
          <a:lstStyle/>
          <a:p>
            <a:r>
              <a:rPr lang="sl-SI" sz="3200" b="1" dirty="0" smtClean="0">
                <a:latin typeface="Comic Sans MS" pitchFamily="66" charset="0"/>
              </a:rPr>
              <a:t>Za </a:t>
            </a:r>
            <a:r>
              <a:rPr lang="sl-SI" sz="3200" b="1" dirty="0">
                <a:latin typeface="Comic Sans MS" pitchFamily="66" charset="0"/>
              </a:rPr>
              <a:t>potek tega procesa </a:t>
            </a:r>
            <a:r>
              <a:rPr lang="sl-SI" sz="3200" b="1" dirty="0" smtClean="0">
                <a:latin typeface="Comic Sans MS" pitchFamily="66" charset="0"/>
              </a:rPr>
              <a:t>rastline potrebujejo:</a:t>
            </a:r>
          </a:p>
          <a:p>
            <a:pPr marL="457200" indent="-457200">
              <a:buFontTx/>
              <a:buChar char="-"/>
            </a:pPr>
            <a:r>
              <a:rPr lang="sl-SI" sz="3200" b="1" dirty="0" smtClean="0">
                <a:latin typeface="Comic Sans MS" pitchFamily="66" charset="0"/>
              </a:rPr>
              <a:t>vodo, </a:t>
            </a:r>
          </a:p>
          <a:p>
            <a:pPr marL="457200" indent="-457200">
              <a:buFontTx/>
              <a:buChar char="-"/>
            </a:pPr>
            <a:r>
              <a:rPr lang="sl-SI" sz="3200" b="1" dirty="0" smtClean="0">
                <a:latin typeface="Comic Sans MS" pitchFamily="66" charset="0"/>
              </a:rPr>
              <a:t>ogljikov dioksid, </a:t>
            </a:r>
          </a:p>
          <a:p>
            <a:pPr marL="457200" indent="-457200">
              <a:buFontTx/>
              <a:buChar char="-"/>
            </a:pPr>
            <a:r>
              <a:rPr lang="sl-SI" sz="3200" b="1" dirty="0" smtClean="0">
                <a:latin typeface="Comic Sans MS" pitchFamily="66" charset="0"/>
              </a:rPr>
              <a:t>sončno svetlobo. </a:t>
            </a:r>
          </a:p>
          <a:p>
            <a:pPr marL="457200" indent="-457200">
              <a:buFontTx/>
              <a:buChar char="-"/>
            </a:pPr>
            <a:endParaRPr lang="sl-SI" sz="3200" b="1" dirty="0">
              <a:latin typeface="Comic Sans MS" pitchFamily="66" charset="0"/>
            </a:endParaRPr>
          </a:p>
          <a:p>
            <a:r>
              <a:rPr lang="sl-SI" sz="3200" b="1" dirty="0">
                <a:latin typeface="Comic Sans MS" pitchFamily="66" charset="0"/>
              </a:rPr>
              <a:t>V</a:t>
            </a:r>
            <a:r>
              <a:rPr lang="sl-SI" sz="3200" b="1" dirty="0" smtClean="0">
                <a:latin typeface="Comic Sans MS" pitchFamily="66" charset="0"/>
              </a:rPr>
              <a:t>odo </a:t>
            </a:r>
            <a:r>
              <a:rPr lang="sl-SI" sz="3200" b="1" dirty="0">
                <a:latin typeface="Comic Sans MS" pitchFamily="66" charset="0"/>
              </a:rPr>
              <a:t>z raztopljenimi mineralnimi snovmi črpajo iz tal, ogljikov dioksid dobijo v liste iz zraka, sončno svetlobo pa prejmejo v svetlem delu dneva. </a:t>
            </a:r>
            <a:endParaRPr lang="sl-SI" sz="3200" b="1" dirty="0" smtClean="0">
              <a:latin typeface="Comic Sans MS" pitchFamily="66" charset="0"/>
            </a:endParaRPr>
          </a:p>
          <a:p>
            <a:endParaRPr lang="sl-SI" sz="2400"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2473"/>
            <a:ext cx="5156791" cy="603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5127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56410" y="1"/>
            <a:ext cx="10515600" cy="999459"/>
          </a:xfrm>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6453962" y="393403"/>
            <a:ext cx="5291469" cy="3785652"/>
          </a:xfrm>
          <a:prstGeom prst="rect">
            <a:avLst/>
          </a:prstGeom>
        </p:spPr>
        <p:txBody>
          <a:bodyPr wrap="square">
            <a:spAutoFit/>
          </a:bodyPr>
          <a:lstStyle/>
          <a:p>
            <a:endParaRPr lang="sl-SI" sz="2400" dirty="0" smtClean="0">
              <a:latin typeface="Comic Sans MS" pitchFamily="66" charset="0"/>
            </a:endParaRPr>
          </a:p>
          <a:p>
            <a:endParaRPr lang="sl-SI" sz="2400" dirty="0">
              <a:latin typeface="Comic Sans MS" pitchFamily="66" charset="0"/>
            </a:endParaRPr>
          </a:p>
          <a:p>
            <a:endParaRPr lang="sl-SI" sz="3200" b="1" dirty="0" smtClean="0">
              <a:latin typeface="Comic Sans MS" pitchFamily="66" charset="0"/>
            </a:endParaRPr>
          </a:p>
          <a:p>
            <a:endParaRPr lang="sl-SI" sz="3200" b="1" dirty="0">
              <a:latin typeface="Comic Sans MS" pitchFamily="66" charset="0"/>
            </a:endParaRPr>
          </a:p>
          <a:p>
            <a:r>
              <a:rPr lang="sl-SI" sz="3200" b="1" dirty="0" smtClean="0">
                <a:latin typeface="Comic Sans MS" pitchFamily="66" charset="0"/>
              </a:rPr>
              <a:t>Pri fotosintezi nastanejo </a:t>
            </a:r>
          </a:p>
          <a:p>
            <a:r>
              <a:rPr lang="sl-SI" sz="3200" b="1" dirty="0" smtClean="0">
                <a:latin typeface="Comic Sans MS" pitchFamily="66" charset="0"/>
              </a:rPr>
              <a:t>hranilne snovi za rastlino </a:t>
            </a:r>
          </a:p>
          <a:p>
            <a:r>
              <a:rPr lang="sl-SI" sz="3200" b="1" dirty="0" smtClean="0">
                <a:latin typeface="Comic Sans MS" pitchFamily="66" charset="0"/>
              </a:rPr>
              <a:t>in kisik, ki ga rastline </a:t>
            </a:r>
          </a:p>
          <a:p>
            <a:r>
              <a:rPr lang="sl-SI" sz="3200" b="1" dirty="0" smtClean="0">
                <a:latin typeface="Comic Sans MS" pitchFamily="66" charset="0"/>
              </a:rPr>
              <a:t>sprostijo v ozračje. </a:t>
            </a:r>
            <a:endParaRPr lang="sl-SI" sz="3200" b="1"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635"/>
            <a:ext cx="5996763" cy="701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1550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F:\KORONA VIRUS\b2817edf79750dc373157d782cce30ec_X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14" y="-1048865"/>
            <a:ext cx="12409714" cy="792378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
        <p:nvSpPr>
          <p:cNvPr id="3" name="Pravokotnik 2"/>
          <p:cNvSpPr/>
          <p:nvPr/>
        </p:nvSpPr>
        <p:spPr>
          <a:xfrm>
            <a:off x="2888673" y="4465222"/>
            <a:ext cx="9020298" cy="1938992"/>
          </a:xfrm>
          <a:prstGeom prst="rect">
            <a:avLst/>
          </a:prstGeom>
        </p:spPr>
        <p:txBody>
          <a:bodyPr wrap="square">
            <a:spAutoFit/>
          </a:bodyPr>
          <a:lstStyle/>
          <a:p>
            <a:endParaRPr lang="sl-SI" sz="4400" b="1" dirty="0" smtClean="0"/>
          </a:p>
          <a:p>
            <a:endParaRPr lang="sl-SI" sz="4400" b="1" dirty="0"/>
          </a:p>
          <a:p>
            <a:r>
              <a:rPr lang="sl-SI" sz="3200" b="1" dirty="0" smtClean="0">
                <a:latin typeface="Comic Sans MS" pitchFamily="66" charset="0"/>
              </a:rPr>
              <a:t>Zdaj </a:t>
            </a:r>
            <a:r>
              <a:rPr lang="sl-SI" sz="3200" b="1" dirty="0">
                <a:latin typeface="Comic Sans MS" pitchFamily="66" charset="0"/>
              </a:rPr>
              <a:t>vemo, zakaj so </a:t>
            </a:r>
            <a:r>
              <a:rPr lang="sl-SI" sz="3200" b="1" dirty="0" smtClean="0">
                <a:latin typeface="Comic Sans MS" pitchFamily="66" charset="0"/>
              </a:rPr>
              <a:t>rastline pljuča </a:t>
            </a:r>
            <a:r>
              <a:rPr lang="sl-SI" sz="3200" b="1" dirty="0">
                <a:latin typeface="Comic Sans MS" pitchFamily="66" charset="0"/>
              </a:rPr>
              <a:t>planeta.</a:t>
            </a:r>
          </a:p>
        </p:txBody>
      </p:sp>
    </p:spTree>
    <p:extLst>
      <p:ext uri="{BB962C8B-B14F-4D97-AF65-F5344CB8AC3E}">
        <p14:creationId xmlns:p14="http://schemas.microsoft.com/office/powerpoint/2010/main" val="1623511108"/>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098" name="Picture 2" descr="F:\KORONA VIRUS\Čist-zrak-Ionizator-Ionex-II-1024x6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5435"/>
            <a:ext cx="12475029" cy="8284199"/>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6945085" y="7024692"/>
            <a:ext cx="6096000" cy="276999"/>
          </a:xfrm>
          <a:prstGeom prst="rect">
            <a:avLst/>
          </a:prstGeom>
        </p:spPr>
        <p:txBody>
          <a:bodyPr>
            <a:spAutoFit/>
          </a:bodyPr>
          <a:lstStyle/>
          <a:p>
            <a:r>
              <a:rPr lang="sl-SI" sz="1200" dirty="0"/>
              <a:t>https://www.google.com/search?q=čist+zrak&amp;source=lnms&amp;tbm=isch&amp;sa=X&amp;ved</a:t>
            </a:r>
          </a:p>
        </p:txBody>
      </p:sp>
      <p:sp>
        <p:nvSpPr>
          <p:cNvPr id="5" name="PoljeZBesedilom 4"/>
          <p:cNvSpPr txBox="1"/>
          <p:nvPr/>
        </p:nvSpPr>
        <p:spPr>
          <a:xfrm>
            <a:off x="2604977" y="579223"/>
            <a:ext cx="7828677" cy="1077218"/>
          </a:xfrm>
          <a:prstGeom prst="rect">
            <a:avLst/>
          </a:prstGeom>
          <a:noFill/>
        </p:spPr>
        <p:txBody>
          <a:bodyPr wrap="square" rtlCol="0">
            <a:spAutoFit/>
          </a:bodyPr>
          <a:lstStyle/>
          <a:p>
            <a:r>
              <a:rPr lang="sl-SI" sz="3200" b="1" dirty="0" smtClean="0">
                <a:latin typeface="Comic Sans MS" pitchFamily="66" charset="0"/>
              </a:rPr>
              <a:t>Ker proizvajajo kisik. </a:t>
            </a:r>
          </a:p>
          <a:p>
            <a:r>
              <a:rPr lang="sl-SI" sz="3200" b="1" dirty="0" smtClean="0">
                <a:latin typeface="Comic Sans MS" pitchFamily="66" charset="0"/>
              </a:rPr>
              <a:t>Kisik pa potrebujemo vsa živa bitja. </a:t>
            </a:r>
            <a:endParaRPr lang="sl-SI" sz="3200" b="1" dirty="0">
              <a:latin typeface="Comic Sans MS" pitchFamily="66" charset="0"/>
            </a:endParaRPr>
          </a:p>
        </p:txBody>
      </p:sp>
      <p:sp>
        <p:nvSpPr>
          <p:cNvPr id="6" name="Pravokotnik 5"/>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Tree>
    <p:extLst>
      <p:ext uri="{BB962C8B-B14F-4D97-AF65-F5344CB8AC3E}">
        <p14:creationId xmlns:p14="http://schemas.microsoft.com/office/powerpoint/2010/main" val="207935270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9262" y="925550"/>
            <a:ext cx="10515600" cy="2211820"/>
          </a:xfrm>
        </p:spPr>
        <p:txBody>
          <a:bodyPr>
            <a:normAutofit fontScale="90000"/>
          </a:bodyPr>
          <a:lstStyle/>
          <a:p>
            <a:r>
              <a:rPr lang="sl-SI" sz="3200" b="1" dirty="0" smtClean="0">
                <a:latin typeface="Comic Sans MS" pitchFamily="66" charset="0"/>
              </a:rPr>
              <a:t/>
            </a:r>
            <a:br>
              <a:rPr lang="sl-SI" sz="3200" b="1" dirty="0" smtClean="0">
                <a:latin typeface="Comic Sans MS" pitchFamily="66" charset="0"/>
              </a:rPr>
            </a:br>
            <a:r>
              <a:rPr lang="sl-SI" sz="3600" b="1" dirty="0" smtClean="0">
                <a:latin typeface="Comic Sans MS" pitchFamily="66" charset="0"/>
              </a:rPr>
              <a:t>Potrebujemo ga za dihanje.</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Spomni se, da se pri fotosintezi porablja ogljikov dioksid in nastaja kisik.</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Pri dihanju se </a:t>
            </a:r>
            <a:r>
              <a:rPr lang="sl-SI" sz="3600" b="1" dirty="0" smtClean="0">
                <a:latin typeface="Comic Sans MS" pitchFamily="66" charset="0"/>
              </a:rPr>
              <a:t>kisik porablja, nastaja pa ogljikov dioksid.</a:t>
            </a:r>
            <a:br>
              <a:rPr lang="sl-SI" sz="3600" b="1" dirty="0" smtClean="0">
                <a:latin typeface="Comic Sans MS" pitchFamily="66" charset="0"/>
              </a:rPr>
            </a:br>
            <a:endParaRPr lang="sl-SI" sz="3600" b="1" dirty="0">
              <a:latin typeface="Comic Sans MS" pitchFamily="66" charset="0"/>
            </a:endParaRPr>
          </a:p>
        </p:txBody>
      </p:sp>
      <p:sp>
        <p:nvSpPr>
          <p:cNvPr id="3" name="Ograda vsebine 2"/>
          <p:cNvSpPr>
            <a:spLocks noGrp="1"/>
          </p:cNvSpPr>
          <p:nvPr>
            <p:ph idx="1"/>
          </p:nvPr>
        </p:nvSpPr>
        <p:spPr>
          <a:xfrm>
            <a:off x="6348844" y="6286499"/>
            <a:ext cx="5995556" cy="441181"/>
          </a:xfrm>
        </p:spPr>
        <p:txBody>
          <a:bodyPr>
            <a:normAutofit/>
          </a:bodyPr>
          <a:lstStyle/>
          <a:p>
            <a:pPr marL="0" indent="0">
              <a:buNone/>
            </a:pPr>
            <a:r>
              <a:rPr lang="sl-SI" sz="1050" dirty="0"/>
              <a:t>https://www.google.com/search?q=delež+kisika+v+zraku+in+v+vodi&amp;tbm=isch&amp;ved=2ahUKEwitlKCmib</a:t>
            </a:r>
          </a:p>
          <a:p>
            <a:endParaRPr lang="sl-SI" sz="1050" dirty="0"/>
          </a:p>
        </p:txBody>
      </p:sp>
      <p:pic>
        <p:nvPicPr>
          <p:cNvPr id="5122" name="Picture 2" descr="F:\KORONA VIRUS\index.jpg"/>
          <p:cNvPicPr>
            <a:picLocks noChangeAspect="1" noChangeArrowheads="1"/>
          </p:cNvPicPr>
          <p:nvPr/>
        </p:nvPicPr>
        <p:blipFill rotWithShape="1">
          <a:blip r:embed="rId2">
            <a:extLst>
              <a:ext uri="{28A0092B-C50C-407E-A947-70E740481C1C}">
                <a14:useLocalDpi xmlns:a14="http://schemas.microsoft.com/office/drawing/2010/main" val="0"/>
              </a:ext>
            </a:extLst>
          </a:blip>
          <a:srcRect l="4468" r="5062"/>
          <a:stretch/>
        </p:blipFill>
        <p:spPr bwMode="auto">
          <a:xfrm>
            <a:off x="3927764" y="3220286"/>
            <a:ext cx="7327098" cy="292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3037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80655" y="426027"/>
            <a:ext cx="10702636" cy="4094018"/>
          </a:xfrm>
        </p:spPr>
        <p:txBody>
          <a:bodyPr>
            <a:normAutofit fontScale="90000"/>
          </a:bodyPr>
          <a:lstStyle/>
          <a:p>
            <a:r>
              <a:rPr lang="sl-SI" dirty="0" smtClean="0"/>
              <a:t/>
            </a:r>
            <a:br>
              <a:rPr lang="sl-SI" dirty="0" smtClean="0"/>
            </a:br>
            <a:r>
              <a:rPr lang="sl-SI" dirty="0"/>
              <a:t/>
            </a:r>
            <a:br>
              <a:rPr lang="sl-SI" dirty="0"/>
            </a:br>
            <a:r>
              <a:rPr lang="sl-SI" sz="3600" b="1" dirty="0" smtClean="0">
                <a:latin typeface="Comic Sans MS" pitchFamily="66" charset="0"/>
              </a:rPr>
              <a:t>Živa bitja </a:t>
            </a:r>
            <a:r>
              <a:rPr lang="sl-SI" sz="3600" b="1" dirty="0" smtClean="0">
                <a:latin typeface="Comic Sans MS" pitchFamily="66" charset="0"/>
              </a:rPr>
              <a:t>sprejemamo </a:t>
            </a:r>
            <a:r>
              <a:rPr lang="sl-SI" sz="3600" b="1" dirty="0" smtClean="0">
                <a:latin typeface="Comic Sans MS" pitchFamily="66" charset="0"/>
              </a:rPr>
              <a:t>kisik </a:t>
            </a:r>
            <a:r>
              <a:rPr lang="sl-SI" sz="3600" b="1" dirty="0">
                <a:latin typeface="Comic Sans MS" pitchFamily="66" charset="0"/>
              </a:rPr>
              <a:t>iz vode ali iz zraka </a:t>
            </a: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na različne </a:t>
            </a:r>
            <a:r>
              <a:rPr lang="sl-SI" sz="3600" b="1" dirty="0">
                <a:latin typeface="Comic Sans MS" pitchFamily="66" charset="0"/>
              </a:rPr>
              <a:t>načine.</a:t>
            </a:r>
            <a:br>
              <a:rPr lang="sl-SI" sz="3600" b="1" dirty="0">
                <a:latin typeface="Comic Sans MS" pitchFamily="66" charset="0"/>
              </a:rPr>
            </a:br>
            <a:r>
              <a:rPr lang="sl-SI" dirty="0"/>
              <a:t/>
            </a:r>
            <a:br>
              <a:rPr lang="sl-SI" dirty="0"/>
            </a:br>
            <a:r>
              <a:rPr lang="sl-SI" dirty="0"/>
              <a:t/>
            </a:r>
            <a:br>
              <a:rPr lang="sl-SI" dirty="0"/>
            </a:br>
            <a:r>
              <a:rPr lang="sl-SI" sz="3600" b="1" dirty="0" smtClean="0">
                <a:latin typeface="Comic Sans MS" pitchFamily="66" charset="0"/>
              </a:rPr>
              <a:t>Delež kisika v zraku je večji od deleža kisika v vodi.</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Prikaz sestave zraka s </a:t>
            </a:r>
            <a:r>
              <a:rPr lang="sl-SI" sz="3600" b="1" dirty="0" err="1" smtClean="0">
                <a:latin typeface="Comic Sans MS" pitchFamily="66" charset="0"/>
              </a:rPr>
              <a:t>kolačniki</a:t>
            </a:r>
            <a:r>
              <a:rPr lang="sl-SI" sz="3600" b="1" dirty="0" smtClean="0">
                <a:latin typeface="Comic Sans MS" pitchFamily="66" charset="0"/>
              </a:rPr>
              <a:t> si lahko pogledaš v učbeniku na str. 62.</a:t>
            </a:r>
            <a:endParaRPr lang="sl-SI" sz="3600" b="1" dirty="0">
              <a:latin typeface="Comic Sans MS" pitchFamily="66" charset="0"/>
            </a:endParaRPr>
          </a:p>
        </p:txBody>
      </p:sp>
    </p:spTree>
    <p:extLst>
      <p:ext uri="{BB962C8B-B14F-4D97-AF65-F5344CB8AC3E}">
        <p14:creationId xmlns:p14="http://schemas.microsoft.com/office/powerpoint/2010/main" val="387303715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descr="F:\KORONA VIRUS\panari-japonsk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76" y="-315686"/>
            <a:ext cx="12430690" cy="7173685"/>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4963885" y="3503235"/>
            <a:ext cx="6803571" cy="2862322"/>
          </a:xfrm>
          <a:prstGeom prst="rect">
            <a:avLst/>
          </a:prstGeom>
        </p:spPr>
        <p:txBody>
          <a:bodyPr wrap="square">
            <a:spAutoFit/>
          </a:bodyPr>
          <a:lstStyle/>
          <a:p>
            <a:pPr algn="ctr"/>
            <a:r>
              <a:rPr lang="sl-SI" sz="6000" b="1" dirty="0" smtClean="0">
                <a:latin typeface="Comic Sans MS" pitchFamily="66" charset="0"/>
              </a:rPr>
              <a:t>ŽIVA BITJA IN ŽIVLJENJSKI PROSTOR</a:t>
            </a:r>
            <a:endParaRPr lang="sl-SI" sz="6000" b="1" dirty="0">
              <a:latin typeface="Comic Sans MS" pitchFamily="66" charset="0"/>
            </a:endParaRPr>
          </a:p>
        </p:txBody>
      </p:sp>
      <p:sp>
        <p:nvSpPr>
          <p:cNvPr id="7" name="Pravokotnik 6"/>
          <p:cNvSpPr/>
          <p:nvPr/>
        </p:nvSpPr>
        <p:spPr>
          <a:xfrm>
            <a:off x="5301342" y="6211669"/>
            <a:ext cx="6607629" cy="307777"/>
          </a:xfrm>
          <a:prstGeom prst="rect">
            <a:avLst/>
          </a:prstGeom>
        </p:spPr>
        <p:txBody>
          <a:bodyPr wrap="square">
            <a:spAutoFit/>
          </a:bodyPr>
          <a:lstStyle/>
          <a:p>
            <a:r>
              <a:rPr lang="sl-SI" sz="1400" dirty="0"/>
              <a:t>https://www.google.com/search?q=morje&amp;tbm=isch&amp;ved=2ahUKEwj</a:t>
            </a:r>
          </a:p>
        </p:txBody>
      </p:sp>
    </p:spTree>
    <p:extLst>
      <p:ext uri="{BB962C8B-B14F-4D97-AF65-F5344CB8AC3E}">
        <p14:creationId xmlns:p14="http://schemas.microsoft.com/office/powerpoint/2010/main" val="135281756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pPr marL="0" indent="0">
              <a:buNone/>
            </a:pPr>
            <a:r>
              <a:rPr lang="sl-SI" b="1" dirty="0">
                <a:latin typeface="Comic Sans MS" pitchFamily="66" charset="0"/>
              </a:rPr>
              <a:t>Kisik živa bitja prejemamo iz vode ali iz zraka na različne</a:t>
            </a:r>
            <a:br>
              <a:rPr lang="sl-SI" b="1" dirty="0">
                <a:latin typeface="Comic Sans MS" pitchFamily="66" charset="0"/>
              </a:rPr>
            </a:br>
            <a:r>
              <a:rPr lang="sl-SI" b="1" dirty="0">
                <a:latin typeface="Comic Sans MS" pitchFamily="66" charset="0"/>
              </a:rPr>
              <a:t>  načine.</a:t>
            </a:r>
            <a:br>
              <a:rPr lang="sl-SI" b="1" dirty="0">
                <a:latin typeface="Comic Sans MS" pitchFamily="66" charset="0"/>
              </a:rPr>
            </a:br>
            <a:endParaRPr lang="sl-SI" dirty="0"/>
          </a:p>
          <a:p>
            <a:endParaRPr lang="sl-SI" dirty="0"/>
          </a:p>
        </p:txBody>
      </p:sp>
      <p:pic>
        <p:nvPicPr>
          <p:cNvPr id="3074" name="Picture 2" descr="F:\KORONA VIRUS\zra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3" y="0"/>
            <a:ext cx="1404518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
        <p:nvSpPr>
          <p:cNvPr id="4" name="Pravokotnik 3"/>
          <p:cNvSpPr/>
          <p:nvPr/>
        </p:nvSpPr>
        <p:spPr>
          <a:xfrm>
            <a:off x="1290368" y="1268735"/>
            <a:ext cx="6865982" cy="707886"/>
          </a:xfrm>
          <a:prstGeom prst="rect">
            <a:avLst/>
          </a:prstGeom>
        </p:spPr>
        <p:txBody>
          <a:bodyPr wrap="none">
            <a:spAutoFit/>
          </a:bodyPr>
          <a:lstStyle/>
          <a:p>
            <a:r>
              <a:rPr lang="sl-SI" sz="4000" b="1" dirty="0">
                <a:latin typeface="Comic Sans MS" pitchFamily="66" charset="0"/>
              </a:rPr>
              <a:t>ŽIVA BITJA NA KOPNEM</a:t>
            </a:r>
            <a:endParaRPr lang="sl-SI" sz="4000" dirty="0"/>
          </a:p>
        </p:txBody>
      </p:sp>
      <p:sp>
        <p:nvSpPr>
          <p:cNvPr id="7" name="Pravokotnik 6"/>
          <p:cNvSpPr/>
          <p:nvPr/>
        </p:nvSpPr>
        <p:spPr>
          <a:xfrm>
            <a:off x="0" y="3113315"/>
            <a:ext cx="12943114" cy="584775"/>
          </a:xfrm>
          <a:prstGeom prst="rect">
            <a:avLst/>
          </a:prstGeom>
        </p:spPr>
        <p:txBody>
          <a:bodyPr wrap="square">
            <a:spAutoFit/>
          </a:bodyPr>
          <a:lstStyle/>
          <a:p>
            <a:r>
              <a:rPr lang="sl-SI" sz="3200" b="1" dirty="0" smtClean="0">
                <a:latin typeface="Comic Sans MS" pitchFamily="66" charset="0"/>
              </a:rPr>
              <a:t>  Ljudje</a:t>
            </a:r>
            <a:r>
              <a:rPr lang="sl-SI" sz="3200" b="1" dirty="0">
                <a:latin typeface="Comic Sans MS" pitchFamily="66" charset="0"/>
              </a:rPr>
              <a:t>, kopenske rastline in živali dobimo kisik iz zraka. </a:t>
            </a:r>
            <a:endParaRPr lang="sl-SI" sz="3200" dirty="0"/>
          </a:p>
        </p:txBody>
      </p:sp>
    </p:spTree>
    <p:extLst>
      <p:ext uri="{BB962C8B-B14F-4D97-AF65-F5344CB8AC3E}">
        <p14:creationId xmlns:p14="http://schemas.microsoft.com/office/powerpoint/2010/main" val="201436808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858982" y="924791"/>
            <a:ext cx="7110845" cy="4592782"/>
          </a:xfrm>
        </p:spPr>
        <p:txBody>
          <a:bodyPr>
            <a:normAutofit/>
          </a:bodyPr>
          <a:lstStyle/>
          <a:p>
            <a:pPr marL="0" indent="0">
              <a:buNone/>
            </a:pPr>
            <a:r>
              <a:rPr lang="sl-SI" sz="3200" b="1" dirty="0">
                <a:latin typeface="Comic Sans MS" pitchFamily="66" charset="0"/>
              </a:rPr>
              <a:t>Ljudje dihamo s pljuči. </a:t>
            </a:r>
            <a:endParaRPr lang="sl-SI" sz="3200" b="1" dirty="0" smtClean="0">
              <a:latin typeface="Comic Sans MS" pitchFamily="66" charset="0"/>
            </a:endParaRPr>
          </a:p>
          <a:p>
            <a:pPr marL="0" indent="0">
              <a:buNone/>
            </a:pPr>
            <a:r>
              <a:rPr lang="sl-SI" sz="3200" b="1" dirty="0" smtClean="0">
                <a:latin typeface="Comic Sans MS" pitchFamily="66" charset="0"/>
              </a:rPr>
              <a:t>Zrak </a:t>
            </a:r>
            <a:r>
              <a:rPr lang="sl-SI" sz="3200" b="1" dirty="0">
                <a:latin typeface="Comic Sans MS" pitchFamily="66" charset="0"/>
              </a:rPr>
              <a:t>vdihnemo skozi </a:t>
            </a:r>
            <a:r>
              <a:rPr lang="sl-SI" sz="3200" b="1" dirty="0" smtClean="0">
                <a:latin typeface="Comic Sans MS" pitchFamily="66" charset="0"/>
              </a:rPr>
              <a:t>nos</a:t>
            </a:r>
            <a:r>
              <a:rPr lang="sl-SI" sz="3200" b="1" dirty="0" smtClean="0">
                <a:latin typeface="Comic Sans MS" pitchFamily="66" charset="0"/>
              </a:rPr>
              <a:t> </a:t>
            </a:r>
            <a:r>
              <a:rPr lang="sl-SI" sz="3200" b="1" dirty="0">
                <a:latin typeface="Comic Sans MS" pitchFamily="66" charset="0"/>
              </a:rPr>
              <a:t>ali </a:t>
            </a:r>
            <a:r>
              <a:rPr lang="sl-SI" sz="3200" b="1" dirty="0" smtClean="0">
                <a:latin typeface="Comic Sans MS" pitchFamily="66" charset="0"/>
              </a:rPr>
              <a:t>usta</a:t>
            </a:r>
            <a:r>
              <a:rPr lang="sl-SI" sz="3200" b="1" dirty="0" smtClean="0">
                <a:latin typeface="Comic Sans MS" pitchFamily="66" charset="0"/>
              </a:rPr>
              <a:t>. </a:t>
            </a:r>
            <a:endParaRPr lang="sl-SI" sz="3200" b="1" dirty="0">
              <a:latin typeface="Comic Sans MS" pitchFamily="66" charset="0"/>
            </a:endParaRPr>
          </a:p>
          <a:p>
            <a:pPr marL="0" indent="0">
              <a:buNone/>
            </a:pPr>
            <a:endParaRPr lang="sl-SI" sz="3200" b="1" dirty="0" smtClean="0">
              <a:latin typeface="Comic Sans MS" pitchFamily="66" charset="0"/>
            </a:endParaRPr>
          </a:p>
          <a:p>
            <a:pPr marL="0" indent="0">
              <a:buNone/>
            </a:pPr>
            <a:endParaRPr lang="sl-SI" sz="3200" b="1" dirty="0">
              <a:latin typeface="Comic Sans MS" pitchFamily="66" charset="0"/>
            </a:endParaRPr>
          </a:p>
          <a:p>
            <a:pPr marL="0" indent="0">
              <a:buNone/>
            </a:pPr>
            <a:r>
              <a:rPr lang="sl-SI" sz="3200" b="1" dirty="0" smtClean="0">
                <a:latin typeface="Comic Sans MS" pitchFamily="66" charset="0"/>
              </a:rPr>
              <a:t>Bolj </a:t>
            </a:r>
            <a:r>
              <a:rPr lang="sl-SI" sz="3200" b="1" dirty="0">
                <a:latin typeface="Comic Sans MS" pitchFamily="66" charset="0"/>
              </a:rPr>
              <a:t>zdravo je dihanje skozi nos, ker dlačice v nosu zadržijo prašne delce iz zraka. V nosu se zrak segreje in ovlaži. Zrak gre nato po sapniku v pljuča. </a:t>
            </a:r>
          </a:p>
          <a:p>
            <a:pPr marL="0" indent="0">
              <a:buNone/>
            </a:pPr>
            <a:endParaRPr lang="sl-SI" sz="3200" b="1" dirty="0"/>
          </a:p>
        </p:txBody>
      </p:sp>
      <p:sp>
        <p:nvSpPr>
          <p:cNvPr id="4" name="Pravokotnik 3"/>
          <p:cNvSpPr/>
          <p:nvPr/>
        </p:nvSpPr>
        <p:spPr>
          <a:xfrm>
            <a:off x="5988628" y="5994508"/>
            <a:ext cx="6096000" cy="276999"/>
          </a:xfrm>
          <a:prstGeom prst="rect">
            <a:avLst/>
          </a:prstGeom>
        </p:spPr>
        <p:txBody>
          <a:bodyPr>
            <a:spAutoFit/>
          </a:bodyPr>
          <a:lstStyle/>
          <a:p>
            <a:r>
              <a:rPr lang="sl-SI" sz="1200" b="1" dirty="0">
                <a:latin typeface="Comic Sans MS" pitchFamily="66" charset="0"/>
              </a:rPr>
              <a:t>https://www.google.com/search?q=dihanje+ljudi&amp;source=lnms&amp;tbm=isch&amp;sa=</a:t>
            </a:r>
            <a:endParaRPr lang="sl-SI" sz="1200" b="1" dirty="0">
              <a:latin typeface="Comic Sans MS" pitchFamily="66" charset="0"/>
            </a:endParaRPr>
          </a:p>
        </p:txBody>
      </p:sp>
      <p:pic>
        <p:nvPicPr>
          <p:cNvPr id="1026" name="Picture 2" descr="F:\KORONA VIRUS\0303_dihanje_clove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072" y="644236"/>
            <a:ext cx="4976082" cy="315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7774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F:\KORONA VIRUS\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86" y="1433944"/>
            <a:ext cx="6797475" cy="5091545"/>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582020" y="533748"/>
            <a:ext cx="8465779" cy="584775"/>
          </a:xfrm>
          <a:prstGeom prst="rect">
            <a:avLst/>
          </a:prstGeom>
        </p:spPr>
        <p:txBody>
          <a:bodyPr wrap="none">
            <a:spAutoFit/>
          </a:bodyPr>
          <a:lstStyle/>
          <a:p>
            <a:r>
              <a:rPr lang="sl-SI" sz="3200" b="1" dirty="0">
                <a:latin typeface="Comic Sans MS" pitchFamily="66" charset="0"/>
              </a:rPr>
              <a:t>Tudi mnoge kopenske živali dihajo  pljuči.</a:t>
            </a:r>
            <a:endParaRPr lang="sl-SI" sz="3200" dirty="0"/>
          </a:p>
        </p:txBody>
      </p:sp>
      <p:sp>
        <p:nvSpPr>
          <p:cNvPr id="11" name="Ograda vsebine 3"/>
          <p:cNvSpPr>
            <a:spLocks noGrp="1"/>
          </p:cNvSpPr>
          <p:nvPr>
            <p:ph idx="1"/>
          </p:nvPr>
        </p:nvSpPr>
        <p:spPr>
          <a:xfrm>
            <a:off x="6608618" y="6525490"/>
            <a:ext cx="5379027" cy="424732"/>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12" name="Picture 3" descr="F:\KORONA VIRUS\lon.jpg"/>
          <p:cNvPicPr>
            <a:picLocks noChangeAspect="1" noChangeArrowheads="1"/>
          </p:cNvPicPr>
          <p:nvPr/>
        </p:nvPicPr>
        <p:blipFill rotWithShape="1">
          <a:blip r:embed="rId3">
            <a:extLst>
              <a:ext uri="{28A0092B-C50C-407E-A947-70E740481C1C}">
                <a14:useLocalDpi xmlns:a14="http://schemas.microsoft.com/office/drawing/2010/main" val="0"/>
              </a:ext>
            </a:extLst>
          </a:blip>
          <a:srcRect r="15647"/>
          <a:stretch/>
        </p:blipFill>
        <p:spPr bwMode="auto">
          <a:xfrm rot="207879">
            <a:off x="7605302" y="1460279"/>
            <a:ext cx="3773338" cy="25134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KORONA VIRUS\morskie-svinki-v-dikoj-prirode-obraz-zhizni-povedenie-i-sreda-obitaniya.jpg"/>
          <p:cNvPicPr>
            <a:picLocks noChangeAspect="1" noChangeArrowheads="1"/>
          </p:cNvPicPr>
          <p:nvPr/>
        </p:nvPicPr>
        <p:blipFill rotWithShape="1">
          <a:blip r:embed="rId4">
            <a:extLst>
              <a:ext uri="{28A0092B-C50C-407E-A947-70E740481C1C}">
                <a14:useLocalDpi xmlns:a14="http://schemas.microsoft.com/office/drawing/2010/main" val="0"/>
              </a:ext>
            </a:extLst>
          </a:blip>
          <a:srcRect l="10008" t="15166" r="12898" b="14698"/>
          <a:stretch/>
        </p:blipFill>
        <p:spPr bwMode="auto">
          <a:xfrm rot="194713">
            <a:off x="8425245" y="4172697"/>
            <a:ext cx="3144442" cy="214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975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idx="1"/>
          </p:nvPr>
        </p:nvSpPr>
        <p:spPr>
          <a:xfrm>
            <a:off x="6217548" y="6489451"/>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sp>
        <p:nvSpPr>
          <p:cNvPr id="3" name="Naslov 2"/>
          <p:cNvSpPr>
            <a:spLocks noGrp="1"/>
          </p:cNvSpPr>
          <p:nvPr>
            <p:ph type="title"/>
          </p:nvPr>
        </p:nvSpPr>
        <p:spPr/>
        <p:txBody>
          <a:bodyPr/>
          <a:lstStyle/>
          <a:p>
            <a:endParaRPr lang="sl-SI"/>
          </a:p>
        </p:txBody>
      </p:sp>
      <p:pic>
        <p:nvPicPr>
          <p:cNvPr id="12" name="Picture 2" descr="F:\KORONA VIRUS\o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2234">
            <a:off x="7282093" y="2326525"/>
            <a:ext cx="4691346" cy="3121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KORONA VIRUS\aa305dc5b43e762aa8ffcd27e0ef40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9126">
            <a:off x="387799" y="850429"/>
            <a:ext cx="4222997" cy="3270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F:\KORONA VIRUS\6eef03cbc914031479838ad31da2070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1272">
            <a:off x="4693768" y="351669"/>
            <a:ext cx="2398531" cy="587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70378"/>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9032" y="53548"/>
            <a:ext cx="10515600" cy="1325563"/>
          </a:xfrm>
        </p:spPr>
        <p:txBody>
          <a:bodyPr>
            <a:normAutofit/>
          </a:bodyPr>
          <a:lstStyle/>
          <a:p>
            <a:r>
              <a:rPr lang="sl-SI" sz="3200" b="1" dirty="0" smtClean="0">
                <a:latin typeface="Comic Sans MS" pitchFamily="66" charset="0"/>
              </a:rPr>
              <a:t>Tudi kače …</a:t>
            </a:r>
            <a:endParaRPr lang="sl-SI" sz="3200" b="1" dirty="0">
              <a:latin typeface="Comic Sans MS" pitchFamily="66" charset="0"/>
            </a:endParaRPr>
          </a:p>
        </p:txBody>
      </p:sp>
      <p:sp>
        <p:nvSpPr>
          <p:cNvPr id="4" name="Ograda vsebine 3"/>
          <p:cNvSpPr>
            <a:spLocks noGrp="1"/>
          </p:cNvSpPr>
          <p:nvPr>
            <p:ph idx="1"/>
          </p:nvPr>
        </p:nvSpPr>
        <p:spPr>
          <a:xfrm>
            <a:off x="6217548" y="6489451"/>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5" name="Picture 3" descr="F:\KORONA VIRU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976" y="1336145"/>
            <a:ext cx="7112438" cy="467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9613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KORONA VIRU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5" y="-1103515"/>
            <a:ext cx="12401239" cy="825246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4776355" y="474906"/>
            <a:ext cx="6892636"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smtClean="0">
                <a:solidFill>
                  <a:schemeClr val="bg1"/>
                </a:solidFill>
                <a:latin typeface="Comic Sans MS" pitchFamily="66" charset="0"/>
              </a:rPr>
              <a:t>Deževnik prejema kisik skozi kožo, zato mora biti koža stalno vlažna. </a:t>
            </a:r>
            <a:r>
              <a:rPr lang="sl-SI" sz="3200" b="1" dirty="0" smtClean="0">
                <a:latin typeface="Comic Sans MS" pitchFamily="66" charset="0"/>
              </a:rPr>
              <a:t/>
            </a:r>
            <a:br>
              <a:rPr lang="sl-SI" sz="3200" b="1" dirty="0" smtClean="0">
                <a:latin typeface="Comic Sans MS" pitchFamily="66" charset="0"/>
              </a:rPr>
            </a:br>
            <a:endParaRPr lang="sl-SI" sz="3200" b="1" dirty="0">
              <a:latin typeface="Comic Sans MS" pitchFamily="66" charset="0"/>
            </a:endParaRPr>
          </a:p>
        </p:txBody>
      </p:sp>
      <p:sp>
        <p:nvSpPr>
          <p:cNvPr id="10" name="Ograda vsebine 2"/>
          <p:cNvSpPr txBox="1">
            <a:spLocks/>
          </p:cNvSpPr>
          <p:nvPr/>
        </p:nvSpPr>
        <p:spPr>
          <a:xfrm>
            <a:off x="6379029" y="6266996"/>
            <a:ext cx="5940945" cy="494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200" smtClean="0"/>
              <a:t>https://www.google.com/search?q=življenjski+prostor&amp;source=lnms&amp;tbm=isch&amp;sa=</a:t>
            </a:r>
          </a:p>
          <a:p>
            <a:endParaRPr lang="sl-SI" dirty="0"/>
          </a:p>
        </p:txBody>
      </p:sp>
    </p:spTree>
    <p:extLst>
      <p:ext uri="{BB962C8B-B14F-4D97-AF65-F5344CB8AC3E}">
        <p14:creationId xmlns:p14="http://schemas.microsoft.com/office/powerpoint/2010/main" val="13049034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3737" y="292388"/>
            <a:ext cx="10515600" cy="1325563"/>
          </a:xfrm>
        </p:spPr>
        <p:txBody>
          <a:bodyPr>
            <a:normAutofit/>
          </a:bodyPr>
          <a:lstStyle/>
          <a:p>
            <a:endParaRPr lang="sl-SI" sz="3200" b="1" dirty="0">
              <a:solidFill>
                <a:schemeClr val="accent6">
                  <a:lumMod val="20000"/>
                  <a:lumOff val="80000"/>
                </a:schemeClr>
              </a:solidFill>
              <a:latin typeface="Comic Sans MS" pitchFamily="66" charset="0"/>
            </a:endParaRPr>
          </a:p>
        </p:txBody>
      </p:sp>
      <p:pic>
        <p:nvPicPr>
          <p:cNvPr id="12290" name="Picture 2" descr="F:\KORONA VIRUS\112098_12034_zaba1_show_ma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18" y="-230068"/>
            <a:ext cx="12593782" cy="7088068"/>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6196445" y="6223108"/>
            <a:ext cx="6096000" cy="276999"/>
          </a:xfrm>
          <a:prstGeom prst="rect">
            <a:avLst/>
          </a:prstGeom>
        </p:spPr>
        <p:txBody>
          <a:bodyPr>
            <a:spAutoFit/>
          </a:bodyPr>
          <a:lstStyle/>
          <a:p>
            <a:r>
              <a:rPr lang="sl-SI" sz="1200" dirty="0"/>
              <a:t>https://www.google.com/search?q=življenjski+prostor&amp;source=lnms&amp;tbm=isch&amp;sa=</a:t>
            </a:r>
          </a:p>
        </p:txBody>
      </p:sp>
      <p:sp>
        <p:nvSpPr>
          <p:cNvPr id="3" name="Pravokotnik 2"/>
          <p:cNvSpPr/>
          <p:nvPr/>
        </p:nvSpPr>
        <p:spPr>
          <a:xfrm>
            <a:off x="689264" y="4747599"/>
            <a:ext cx="8340436" cy="1077218"/>
          </a:xfrm>
          <a:prstGeom prst="rect">
            <a:avLst/>
          </a:prstGeom>
        </p:spPr>
        <p:txBody>
          <a:bodyPr wrap="square">
            <a:spAutoFit/>
          </a:bodyPr>
          <a:lstStyle/>
          <a:p>
            <a:r>
              <a:rPr lang="sl-SI" sz="3200" b="1" dirty="0">
                <a:solidFill>
                  <a:schemeClr val="bg1">
                    <a:lumMod val="85000"/>
                  </a:schemeClr>
                </a:solidFill>
                <a:latin typeface="Comic Sans MS" pitchFamily="66" charset="0"/>
              </a:rPr>
              <a:t>Žabe dihajo s pljuči, del kisika pa sprejemajo tudi skozi kožo. </a:t>
            </a:r>
            <a:endParaRPr lang="sl-SI" sz="3200" dirty="0">
              <a:solidFill>
                <a:schemeClr val="bg1">
                  <a:lumMod val="85000"/>
                </a:schemeClr>
              </a:solidFill>
            </a:endParaRPr>
          </a:p>
        </p:txBody>
      </p:sp>
    </p:spTree>
    <p:extLst>
      <p:ext uri="{BB962C8B-B14F-4D97-AF65-F5344CB8AC3E}">
        <p14:creationId xmlns:p14="http://schemas.microsoft.com/office/powerpoint/2010/main" val="186158885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4073" y="768927"/>
            <a:ext cx="10969336" cy="4215680"/>
          </a:xfrm>
        </p:spPr>
        <p:txBody>
          <a:bodyPr>
            <a:normAutofit fontScale="90000"/>
          </a:bodyPr>
          <a:lstStyle/>
          <a:p>
            <a:r>
              <a:rPr lang="sl-SI" b="1" dirty="0" smtClean="0">
                <a:latin typeface="Comic Sans MS" panose="030F0702030302020204" pitchFamily="66" charset="0"/>
              </a:rPr>
              <a:t/>
            </a:r>
            <a:br>
              <a:rPr lang="sl-SI" b="1" dirty="0" smtClean="0">
                <a:latin typeface="Comic Sans MS" panose="030F0702030302020204" pitchFamily="66" charset="0"/>
              </a:rPr>
            </a:br>
            <a:r>
              <a:rPr lang="sl-SI" b="1" dirty="0">
                <a:latin typeface="Comic Sans MS" panose="030F0702030302020204" pitchFamily="66" charset="0"/>
              </a:rPr>
              <a:t/>
            </a:r>
            <a:br>
              <a:rPr lang="sl-SI" b="1" dirty="0">
                <a:latin typeface="Comic Sans MS" panose="030F0702030302020204" pitchFamily="66" charset="0"/>
              </a:rPr>
            </a:br>
            <a:r>
              <a:rPr lang="sl-SI" b="1" dirty="0" smtClean="0">
                <a:latin typeface="Comic Sans MS" panose="030F0702030302020204" pitchFamily="66" charset="0"/>
              </a:rPr>
              <a:t/>
            </a:r>
            <a:br>
              <a:rPr lang="sl-SI" b="1" dirty="0" smtClean="0">
                <a:latin typeface="Comic Sans MS" panose="030F0702030302020204" pitchFamily="66" charset="0"/>
              </a:rPr>
            </a:br>
            <a:r>
              <a:rPr lang="sl-SI" b="1" dirty="0">
                <a:latin typeface="Comic Sans MS" panose="030F0702030302020204" pitchFamily="66" charset="0"/>
              </a:rPr>
              <a:t/>
            </a:r>
            <a:br>
              <a:rPr lang="sl-SI" b="1" dirty="0">
                <a:latin typeface="Comic Sans MS" panose="030F0702030302020204" pitchFamily="66" charset="0"/>
              </a:rPr>
            </a:br>
            <a:r>
              <a:rPr lang="sl-SI" sz="3600" b="1" dirty="0" smtClean="0">
                <a:latin typeface="Comic Sans MS" panose="030F0702030302020204" pitchFamily="66" charset="0"/>
              </a:rPr>
              <a:t>Spomni se, da dihajo</a:t>
            </a:r>
            <a:br>
              <a:rPr lang="sl-SI" sz="3600" b="1" dirty="0" smtClean="0">
                <a:latin typeface="Comic Sans MS" panose="030F0702030302020204" pitchFamily="66" charset="0"/>
              </a:rPr>
            </a:br>
            <a:r>
              <a:rPr lang="sl-SI" sz="3600" b="1" dirty="0" smtClean="0">
                <a:latin typeface="Comic Sans MS" panose="030F0702030302020204" pitchFamily="66" charset="0"/>
              </a:rPr>
              <a:t>tudi rastline.</a:t>
            </a:r>
            <a:r>
              <a:rPr lang="sl-SI" sz="3600" b="1" dirty="0">
                <a:latin typeface="Comic Sans MS" panose="030F0702030302020204" pitchFamily="66" charset="0"/>
              </a:rPr>
              <a:t/>
            </a:r>
            <a:br>
              <a:rPr lang="sl-SI" sz="3600" b="1" dirty="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itchFamily="66" charset="0"/>
                <a:cs typeface="Arial" pitchFamily="34" charset="0"/>
              </a:rPr>
              <a:t>Kopenske rastline </a:t>
            </a:r>
            <a:r>
              <a:rPr lang="sl-SI" sz="3600" b="1" dirty="0">
                <a:latin typeface="Comic Sans MS" pitchFamily="66" charset="0"/>
                <a:cs typeface="Arial" pitchFamily="34" charset="0"/>
              </a:rPr>
              <a:t>dobijo </a:t>
            </a:r>
            <a:r>
              <a:rPr lang="sl-SI" sz="3600" b="1" dirty="0" smtClean="0">
                <a:latin typeface="Comic Sans MS" pitchFamily="66" charset="0"/>
                <a:cs typeface="Arial" pitchFamily="34" charset="0"/>
              </a:rPr>
              <a:t>kisik skozi </a:t>
            </a:r>
            <a:r>
              <a:rPr lang="sl-SI" sz="3600" b="1" dirty="0">
                <a:latin typeface="Comic Sans MS" pitchFamily="66" charset="0"/>
                <a:cs typeface="Arial" pitchFamily="34" charset="0"/>
              </a:rPr>
              <a:t>majhne odprtine v </a:t>
            </a:r>
            <a:r>
              <a:rPr lang="sl-SI" sz="3600" b="1" dirty="0" smtClean="0">
                <a:latin typeface="Comic Sans MS" pitchFamily="66" charset="0"/>
                <a:cs typeface="Arial" pitchFamily="34" charset="0"/>
              </a:rPr>
              <a:t>listih (listne reže). </a:t>
            </a:r>
            <a:br>
              <a:rPr lang="sl-SI" sz="3600" b="1" dirty="0" smtClean="0">
                <a:latin typeface="Comic Sans MS" pitchFamily="66" charset="0"/>
                <a:cs typeface="Arial" pitchFamily="34" charset="0"/>
              </a:rPr>
            </a:br>
            <a:r>
              <a:rPr lang="sl-SI" sz="3600" b="1" dirty="0">
                <a:latin typeface="Comic Sans MS" pitchFamily="66" charset="0"/>
                <a:cs typeface="Arial" pitchFamily="34" charset="0"/>
              </a:rPr>
              <a:t/>
            </a:r>
            <a:br>
              <a:rPr lang="sl-SI" sz="3600" b="1" dirty="0">
                <a:latin typeface="Comic Sans MS" pitchFamily="66" charset="0"/>
                <a:cs typeface="Arial" pitchFamily="34" charset="0"/>
              </a:rPr>
            </a:br>
            <a:r>
              <a:rPr lang="sl-SI" sz="3600" b="1" dirty="0" smtClean="0">
                <a:latin typeface="Comic Sans MS" pitchFamily="66" charset="0"/>
                <a:cs typeface="Arial" pitchFamily="34" charset="0"/>
              </a:rPr>
              <a:t>Rastline </a:t>
            </a:r>
            <a:r>
              <a:rPr lang="sl-SI" sz="3600" b="1" dirty="0">
                <a:latin typeface="Comic Sans MS" pitchFamily="66" charset="0"/>
                <a:cs typeface="Arial" pitchFamily="34" charset="0"/>
              </a:rPr>
              <a:t>za </a:t>
            </a:r>
            <a:r>
              <a:rPr lang="sl-SI" sz="3600" b="1" dirty="0" smtClean="0">
                <a:latin typeface="Comic Sans MS" pitchFamily="66" charset="0"/>
                <a:cs typeface="Arial" pitchFamily="34" charset="0"/>
              </a:rPr>
              <a:t>dihanje </a:t>
            </a:r>
            <a:r>
              <a:rPr lang="sl-SI" sz="3600" b="1" dirty="0">
                <a:latin typeface="Comic Sans MS" pitchFamily="66" charset="0"/>
                <a:cs typeface="Arial" pitchFamily="34" charset="0"/>
              </a:rPr>
              <a:t>porabijo veliko manj kisika, kot ga </a:t>
            </a:r>
            <a:r>
              <a:rPr lang="sl-SI" sz="3600" b="1" dirty="0" smtClean="0">
                <a:latin typeface="Comic Sans MS" pitchFamily="66" charset="0"/>
                <a:cs typeface="Arial" pitchFamily="34" charset="0"/>
              </a:rPr>
              <a:t> </a:t>
            </a:r>
            <a:r>
              <a:rPr lang="sl-SI" sz="3600" b="1" dirty="0">
                <a:latin typeface="Comic Sans MS" pitchFamily="66" charset="0"/>
                <a:cs typeface="Arial" pitchFamily="34" charset="0"/>
              </a:rPr>
              <a:t>proizvedejo pri fotosintezi. </a:t>
            </a:r>
            <a:r>
              <a:rPr lang="sl-SI" sz="3600" b="1" dirty="0" smtClean="0">
                <a:latin typeface="Comic Sans MS" pitchFamily="66" charset="0"/>
                <a:cs typeface="Arial" pitchFamily="34" charset="0"/>
              </a:rPr>
              <a:t/>
            </a:r>
            <a:br>
              <a:rPr lang="sl-SI" sz="3600" b="1" dirty="0" smtClean="0">
                <a:latin typeface="Comic Sans MS" pitchFamily="66" charset="0"/>
                <a:cs typeface="Arial" pitchFamily="34" charset="0"/>
              </a:rPr>
            </a:br>
            <a:r>
              <a:rPr lang="sl-SI" b="1" dirty="0" smtClean="0">
                <a:solidFill>
                  <a:srgbClr val="FFFF00"/>
                </a:solidFill>
                <a:latin typeface="Comic Sans MS" panose="030F0702030302020204" pitchFamily="66" charset="0"/>
              </a:rPr>
              <a:t>							   </a:t>
            </a:r>
            <a:r>
              <a:rPr lang="sl-SI" sz="1300" b="1" dirty="0" smtClean="0">
                <a:latin typeface="Comic Sans MS" panose="030F0702030302020204" pitchFamily="66" charset="0"/>
              </a:rPr>
              <a:t>https</a:t>
            </a:r>
            <a:r>
              <a:rPr lang="sl-SI" sz="1300" b="1" dirty="0">
                <a:latin typeface="Comic Sans MS" panose="030F0702030302020204" pitchFamily="66" charset="0"/>
              </a:rPr>
              <a:t>://eucbeniki.sio.si/nit5/1394/index1.html</a:t>
            </a:r>
            <a:r>
              <a:rPr lang="sl-SI" b="1" dirty="0">
                <a:solidFill>
                  <a:srgbClr val="FFFF00"/>
                </a:solidFill>
                <a:latin typeface="Comic Sans MS" panose="030F0702030302020204" pitchFamily="66" charset="0"/>
              </a:rPr>
              <a:t/>
            </a:r>
            <a:br>
              <a:rPr lang="sl-SI" b="1" dirty="0">
                <a:solidFill>
                  <a:srgbClr val="FFFF00"/>
                </a:solidFill>
                <a:latin typeface="Comic Sans MS" panose="030F0702030302020204" pitchFamily="66" charset="0"/>
              </a:rPr>
            </a:br>
            <a:endParaRPr lang="sl-SI" dirty="0"/>
          </a:p>
        </p:txBody>
      </p:sp>
      <p:pic>
        <p:nvPicPr>
          <p:cNvPr id="1026" name="Picture 2" descr="F:\KORONA VIRUS\6c6573746e655f7265c5be655f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490" y="277956"/>
            <a:ext cx="3872345" cy="290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0910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F:\KORONA VIRUS\111455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047" y="-370114"/>
            <a:ext cx="12747619" cy="849156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293914" y="2079562"/>
            <a:ext cx="5846658" cy="2554545"/>
          </a:xfrm>
          <a:prstGeom prst="rect">
            <a:avLst/>
          </a:prstGeom>
        </p:spPr>
        <p:txBody>
          <a:bodyPr wrap="square">
            <a:spAutoFit/>
          </a:bodyPr>
          <a:lstStyle/>
          <a:p>
            <a:endParaRPr lang="sl-SI" sz="4000" b="1" dirty="0" smtClean="0">
              <a:solidFill>
                <a:schemeClr val="accent3">
                  <a:lumMod val="20000"/>
                  <a:lumOff val="80000"/>
                </a:schemeClr>
              </a:solidFill>
              <a:latin typeface="Comic Sans MS" pitchFamily="66" charset="0"/>
            </a:endParaRPr>
          </a:p>
          <a:p>
            <a:endParaRPr lang="sl-SI" sz="4000" b="1" dirty="0">
              <a:solidFill>
                <a:schemeClr val="accent3">
                  <a:lumMod val="20000"/>
                  <a:lumOff val="80000"/>
                </a:schemeClr>
              </a:solidFill>
              <a:latin typeface="Comic Sans MS" pitchFamily="66" charset="0"/>
            </a:endParaRPr>
          </a:p>
          <a:p>
            <a:endParaRPr lang="sl-SI" sz="4000" b="1" dirty="0" smtClean="0">
              <a:solidFill>
                <a:schemeClr val="accent3">
                  <a:lumMod val="20000"/>
                  <a:lumOff val="80000"/>
                </a:schemeClr>
              </a:solidFill>
              <a:latin typeface="Comic Sans MS" pitchFamily="66" charset="0"/>
            </a:endParaRPr>
          </a:p>
          <a:p>
            <a:r>
              <a:rPr lang="sl-SI" sz="4000" b="1" dirty="0" smtClean="0">
                <a:solidFill>
                  <a:schemeClr val="accent3">
                    <a:lumMod val="20000"/>
                    <a:lumOff val="80000"/>
                  </a:schemeClr>
                </a:solidFill>
                <a:latin typeface="Comic Sans MS" pitchFamily="66" charset="0"/>
              </a:rPr>
              <a:t>ŽIVA </a:t>
            </a:r>
            <a:r>
              <a:rPr lang="sl-SI" sz="4000" b="1" dirty="0">
                <a:solidFill>
                  <a:schemeClr val="accent3">
                    <a:lumMod val="20000"/>
                    <a:lumOff val="80000"/>
                  </a:schemeClr>
                </a:solidFill>
                <a:latin typeface="Comic Sans MS" pitchFamily="66" charset="0"/>
              </a:rPr>
              <a:t>BITJA V VODI</a:t>
            </a:r>
            <a:endParaRPr lang="sl-SI" sz="4000" dirty="0"/>
          </a:p>
        </p:txBody>
      </p:sp>
      <p:sp>
        <p:nvSpPr>
          <p:cNvPr id="5" name="Pravokotnik 4"/>
          <p:cNvSpPr/>
          <p:nvPr/>
        </p:nvSpPr>
        <p:spPr>
          <a:xfrm>
            <a:off x="3026228" y="4634107"/>
            <a:ext cx="8186057" cy="1077218"/>
          </a:xfrm>
          <a:prstGeom prst="rect">
            <a:avLst/>
          </a:prstGeom>
        </p:spPr>
        <p:txBody>
          <a:bodyPr wrap="square">
            <a:spAutoFit/>
          </a:bodyPr>
          <a:lstStyle/>
          <a:p>
            <a:r>
              <a:rPr lang="sl-SI" sz="3200" b="1" dirty="0">
                <a:solidFill>
                  <a:schemeClr val="accent3">
                    <a:lumMod val="20000"/>
                    <a:lumOff val="80000"/>
                  </a:schemeClr>
                </a:solidFill>
                <a:latin typeface="Comic Sans MS" pitchFamily="66" charset="0"/>
              </a:rPr>
              <a:t>Vodne rastline in živali prejemajo kisik iz vode, </a:t>
            </a:r>
            <a:r>
              <a:rPr lang="sl-SI" sz="3200" b="1" dirty="0" smtClean="0">
                <a:solidFill>
                  <a:schemeClr val="accent3">
                    <a:lumMod val="20000"/>
                    <a:lumOff val="80000"/>
                  </a:schemeClr>
                </a:solidFill>
                <a:latin typeface="Comic Sans MS" pitchFamily="66" charset="0"/>
              </a:rPr>
              <a:t>izjemoma </a:t>
            </a:r>
            <a:r>
              <a:rPr lang="sl-SI" sz="3200" b="1" dirty="0">
                <a:solidFill>
                  <a:schemeClr val="accent3">
                    <a:lumMod val="20000"/>
                    <a:lumOff val="80000"/>
                  </a:schemeClr>
                </a:solidFill>
                <a:latin typeface="Comic Sans MS" pitchFamily="66" charset="0"/>
              </a:rPr>
              <a:t>pa tudi iz </a:t>
            </a:r>
            <a:r>
              <a:rPr lang="sl-SI" sz="3200" b="1" dirty="0" smtClean="0">
                <a:solidFill>
                  <a:schemeClr val="accent3">
                    <a:lumMod val="20000"/>
                    <a:lumOff val="80000"/>
                  </a:schemeClr>
                </a:solidFill>
                <a:latin typeface="Comic Sans MS" pitchFamily="66" charset="0"/>
              </a:rPr>
              <a:t>zraka.</a:t>
            </a:r>
            <a:endParaRPr lang="sl-SI" sz="3200" b="1" dirty="0">
              <a:solidFill>
                <a:schemeClr val="accent3">
                  <a:lumMod val="20000"/>
                  <a:lumOff val="80000"/>
                </a:schemeClr>
              </a:solidFill>
              <a:latin typeface="Comic Sans MS" pitchFamily="66" charset="0"/>
            </a:endParaRPr>
          </a:p>
        </p:txBody>
      </p:sp>
    </p:spTree>
    <p:extLst>
      <p:ext uri="{BB962C8B-B14F-4D97-AF65-F5344CB8AC3E}">
        <p14:creationId xmlns:p14="http://schemas.microsoft.com/office/powerpoint/2010/main" val="284982845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endParaRPr lang="sl-SI" dirty="0"/>
          </a:p>
        </p:txBody>
      </p:sp>
      <p:pic>
        <p:nvPicPr>
          <p:cNvPr id="4098" name="Picture 2" descr="F:\KORONA VIRUS\102368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86" y="-283790"/>
            <a:ext cx="12355286" cy="8231712"/>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5758543" y="6491292"/>
            <a:ext cx="6096000" cy="276999"/>
          </a:xfrm>
          <a:prstGeom prst="rect">
            <a:avLst/>
          </a:prstGeom>
        </p:spPr>
        <p:txBody>
          <a:bodyPr>
            <a:spAutoFit/>
          </a:bodyPr>
          <a:lstStyle/>
          <a:p>
            <a:r>
              <a:rPr lang="sl-SI" sz="1200" dirty="0"/>
              <a:t>https://www.google.com/search?q=življenjski+prostor&amp;source=lnms&amp;tbm=isch&amp;sa=</a:t>
            </a:r>
          </a:p>
        </p:txBody>
      </p:sp>
      <p:sp>
        <p:nvSpPr>
          <p:cNvPr id="4" name="Pravokotnik 3"/>
          <p:cNvSpPr/>
          <p:nvPr/>
        </p:nvSpPr>
        <p:spPr>
          <a:xfrm>
            <a:off x="561110" y="187532"/>
            <a:ext cx="10037618" cy="1077218"/>
          </a:xfrm>
          <a:prstGeom prst="rect">
            <a:avLst/>
          </a:prstGeom>
        </p:spPr>
        <p:txBody>
          <a:bodyPr wrap="square">
            <a:spAutoFit/>
          </a:bodyPr>
          <a:lstStyle/>
          <a:p>
            <a:r>
              <a:rPr lang="sl-SI" sz="3200" b="1" dirty="0">
                <a:latin typeface="Comic Sans MS" pitchFamily="66" charset="0"/>
              </a:rPr>
              <a:t>Številne vodne živali </a:t>
            </a:r>
            <a:endParaRPr lang="sl-SI" sz="3200" b="1" dirty="0" smtClean="0">
              <a:latin typeface="Comic Sans MS" pitchFamily="66" charset="0"/>
            </a:endParaRPr>
          </a:p>
          <a:p>
            <a:r>
              <a:rPr lang="sl-SI" sz="3200" b="1" dirty="0" smtClean="0">
                <a:latin typeface="Comic Sans MS" pitchFamily="66" charset="0"/>
              </a:rPr>
              <a:t>dihajo </a:t>
            </a:r>
            <a:r>
              <a:rPr lang="sl-SI" sz="3200" b="1" dirty="0">
                <a:latin typeface="Comic Sans MS" pitchFamily="66" charset="0"/>
              </a:rPr>
              <a:t>s </a:t>
            </a:r>
            <a:r>
              <a:rPr lang="sl-SI" sz="3200" b="1" dirty="0" smtClean="0">
                <a:latin typeface="Comic Sans MS" pitchFamily="66" charset="0"/>
              </a:rPr>
              <a:t>škrgami.</a:t>
            </a:r>
          </a:p>
        </p:txBody>
      </p:sp>
    </p:spTree>
    <p:extLst>
      <p:ext uri="{BB962C8B-B14F-4D97-AF65-F5344CB8AC3E}">
        <p14:creationId xmlns:p14="http://schemas.microsoft.com/office/powerpoint/2010/main" val="347249941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b="1" dirty="0" smtClean="0">
                <a:latin typeface="Comic Sans MS" pitchFamily="66" charset="0"/>
              </a:rPr>
              <a:t>Danes naj bi na </a:t>
            </a:r>
            <a:r>
              <a:rPr lang="sl-SI" sz="3200" b="1" dirty="0">
                <a:latin typeface="Comic Sans MS" pitchFamily="66" charset="0"/>
              </a:rPr>
              <a:t>planetu Zemlja </a:t>
            </a:r>
            <a:r>
              <a:rPr lang="sl-SI" sz="3200" b="1" dirty="0" smtClean="0">
                <a:latin typeface="Comic Sans MS" pitchFamily="66" charset="0"/>
              </a:rPr>
              <a:t>obstajalo </a:t>
            </a:r>
            <a:r>
              <a:rPr lang="sl-SI" sz="3200" b="1" dirty="0">
                <a:latin typeface="Comic Sans MS" pitchFamily="66" charset="0"/>
              </a:rPr>
              <a:t>približno 9 milijonov različnih vrst rastlin in živali. </a:t>
            </a:r>
            <a:r>
              <a:rPr lang="sl-SI" sz="3200" b="1" dirty="0" smtClean="0">
                <a:latin typeface="Comic Sans MS" pitchFamily="66" charset="0"/>
              </a:rPr>
              <a:t/>
            </a:r>
            <a:br>
              <a:rPr lang="sl-SI" sz="3200" b="1" dirty="0" smtClean="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smtClean="0">
                <a:latin typeface="Comic Sans MS" pitchFamily="66" charset="0"/>
              </a:rPr>
              <a:t>Vsa ta živa bitja živijo v najrazličnejših življenjskih prostorih in vsako od njih je enkratno in neponovljivo. </a:t>
            </a:r>
            <a:endParaRPr lang="sl-SI" sz="3200" b="1" dirty="0">
              <a:latin typeface="Comic Sans MS" pitchFamily="66" charset="0"/>
            </a:endParaRPr>
          </a:p>
        </p:txBody>
      </p:sp>
      <p:sp>
        <p:nvSpPr>
          <p:cNvPr id="4" name="Pravokotnik 3"/>
          <p:cNvSpPr/>
          <p:nvPr/>
        </p:nvSpPr>
        <p:spPr>
          <a:xfrm>
            <a:off x="6547884" y="6278479"/>
            <a:ext cx="5455468" cy="369332"/>
          </a:xfrm>
          <a:prstGeom prst="rect">
            <a:avLst/>
          </a:prstGeom>
        </p:spPr>
        <p:txBody>
          <a:bodyPr wrap="none">
            <a:spAutoFit/>
          </a:bodyPr>
          <a:lstStyle/>
          <a:p>
            <a:r>
              <a:rPr lang="sl-SI" dirty="0"/>
              <a:t>https://4d.rtvslo.si/arhiv/ugriznimo-znanost/174406417</a:t>
            </a:r>
          </a:p>
        </p:txBody>
      </p:sp>
    </p:spTree>
    <p:extLst>
      <p:ext uri="{BB962C8B-B14F-4D97-AF65-F5344CB8AC3E}">
        <p14:creationId xmlns:p14="http://schemas.microsoft.com/office/powerpoint/2010/main" val="175141096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2513" y="449612"/>
            <a:ext cx="11038115" cy="2262415"/>
          </a:xfrm>
        </p:spPr>
        <p:txBody>
          <a:bodyPr>
            <a:normAutofit fontScale="90000"/>
          </a:bodyPr>
          <a:lstStyle/>
          <a:p>
            <a:r>
              <a:rPr lang="sl-SI" sz="3200" b="1" dirty="0" smtClean="0">
                <a:latin typeface="Comic Sans MS" pitchFamily="66" charset="0"/>
              </a:rPr>
              <a:t>  Ne </a:t>
            </a:r>
            <a:r>
              <a:rPr lang="sl-SI" sz="3200" b="1" dirty="0">
                <a:latin typeface="Comic Sans MS" pitchFamily="66" charset="0"/>
              </a:rPr>
              <a:t>le ribe, tudi raki, školjke, …</a:t>
            </a:r>
            <a:br>
              <a:rPr lang="sl-SI" sz="3200" b="1" dirty="0">
                <a:latin typeface="Comic Sans MS" pitchFamily="66" charset="0"/>
              </a:rPr>
            </a:br>
            <a:r>
              <a:rPr lang="sl-SI" sz="3200" dirty="0"/>
              <a:t/>
            </a:r>
            <a:br>
              <a:rPr lang="sl-SI" sz="3200" dirty="0"/>
            </a:br>
            <a:r>
              <a:rPr lang="sl-SI" sz="3200" b="1" dirty="0" smtClean="0">
                <a:latin typeface="Comic Sans MS" pitchFamily="66" charset="0"/>
              </a:rPr>
              <a:t/>
            </a:r>
            <a:br>
              <a:rPr lang="sl-SI" sz="3200" b="1" dirty="0" smtClean="0">
                <a:latin typeface="Comic Sans MS" pitchFamily="66" charset="0"/>
              </a:rPr>
            </a:br>
            <a:r>
              <a:rPr lang="sl-SI" sz="3200" b="1" dirty="0">
                <a:latin typeface="Comic Sans MS" pitchFamily="66" charset="0"/>
              </a:rPr>
              <a:t/>
            </a:r>
            <a:br>
              <a:rPr lang="sl-SI" sz="3200" b="1" dirty="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  </a:t>
            </a:r>
            <a:endParaRPr lang="sl-SI" sz="3600" b="1" dirty="0">
              <a:latin typeface="Comic Sans MS" pitchFamily="66" charset="0"/>
            </a:endParaRPr>
          </a:p>
        </p:txBody>
      </p:sp>
      <p:sp>
        <p:nvSpPr>
          <p:cNvPr id="3" name="Pravokotnik 2"/>
          <p:cNvSpPr/>
          <p:nvPr/>
        </p:nvSpPr>
        <p:spPr>
          <a:xfrm>
            <a:off x="2732314" y="2236849"/>
            <a:ext cx="6096000" cy="1569660"/>
          </a:xfrm>
          <a:prstGeom prst="rect">
            <a:avLst/>
          </a:prstGeom>
        </p:spPr>
        <p:txBody>
          <a:bodyPr>
            <a:spAutoFit/>
          </a:bodyPr>
          <a:lstStyle/>
          <a:p>
            <a:r>
              <a:rPr lang="sl-SI" sz="9600" b="1" dirty="0">
                <a:latin typeface="Comic Sans MS" panose="030F0702030302020204" pitchFamily="66" charset="0"/>
              </a:rPr>
              <a:t> </a:t>
            </a:r>
          </a:p>
        </p:txBody>
      </p:sp>
      <p:pic>
        <p:nvPicPr>
          <p:cNvPr id="4" name="Picture 4" descr="F:\KORONA VIRUS\krab-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0175">
            <a:off x="4138092" y="799141"/>
            <a:ext cx="4781226" cy="2719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F:\KORONA VIRU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4237">
            <a:off x="3326132" y="3767947"/>
            <a:ext cx="4575887" cy="2498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F:\KORONA VIRU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3255">
            <a:off x="446771" y="1849768"/>
            <a:ext cx="3292718" cy="2191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KORONA VIRUS\images.jpg"/>
          <p:cNvPicPr>
            <a:picLocks noChangeAspect="1" noChangeArrowheads="1"/>
          </p:cNvPicPr>
          <p:nvPr/>
        </p:nvPicPr>
        <p:blipFill rotWithShape="1">
          <a:blip r:embed="rId5">
            <a:extLst>
              <a:ext uri="{28A0092B-C50C-407E-A947-70E740481C1C}">
                <a14:useLocalDpi xmlns:a14="http://schemas.microsoft.com/office/drawing/2010/main" val="0"/>
              </a:ext>
            </a:extLst>
          </a:blip>
          <a:srcRect b="6657"/>
          <a:stretch/>
        </p:blipFill>
        <p:spPr bwMode="auto">
          <a:xfrm rot="447002">
            <a:off x="9179323" y="1809757"/>
            <a:ext cx="2657061" cy="3993503"/>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7"/>
          <p:cNvSpPr/>
          <p:nvPr/>
        </p:nvSpPr>
        <p:spPr>
          <a:xfrm>
            <a:off x="6607628" y="6262692"/>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426061303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607628" y="6262692"/>
            <a:ext cx="6096000" cy="276999"/>
          </a:xfrm>
          <a:prstGeom prst="rect">
            <a:avLst/>
          </a:prstGeom>
        </p:spPr>
        <p:txBody>
          <a:bodyPr>
            <a:spAutoFit/>
          </a:bodyPr>
          <a:lstStyle/>
          <a:p>
            <a:r>
              <a:rPr lang="sl-SI" sz="1200" dirty="0"/>
              <a:t>https://www.google.com/search?q=življenjski+prostor&amp;source=lnms&amp;tbm=isch&amp;sa=</a:t>
            </a:r>
          </a:p>
        </p:txBody>
      </p:sp>
      <p:sp>
        <p:nvSpPr>
          <p:cNvPr id="4" name="Pravokotnik 3"/>
          <p:cNvSpPr/>
          <p:nvPr/>
        </p:nvSpPr>
        <p:spPr>
          <a:xfrm>
            <a:off x="6307282" y="1417719"/>
            <a:ext cx="5884719" cy="2554545"/>
          </a:xfrm>
          <a:prstGeom prst="rect">
            <a:avLst/>
          </a:prstGeom>
        </p:spPr>
        <p:txBody>
          <a:bodyPr wrap="square">
            <a:spAutoFit/>
          </a:bodyPr>
          <a:lstStyle/>
          <a:p>
            <a:r>
              <a:rPr lang="sl-SI" sz="3200" b="1" dirty="0">
                <a:latin typeface="Comic Sans MS" pitchFamily="66" charset="0"/>
              </a:rPr>
              <a:t>Do škrg prehaja sveža voda, bogata s kisikom zaradi plavanja ali posebnih dihalnih gibov vodnih živali</a:t>
            </a:r>
            <a:r>
              <a:rPr lang="sl-SI" sz="3200" b="1" dirty="0" smtClean="0">
                <a:latin typeface="Comic Sans MS" pitchFamily="66" charset="0"/>
              </a:rPr>
              <a:t>. </a:t>
            </a:r>
            <a:r>
              <a:rPr lang="sl-SI" sz="3200" b="1" dirty="0">
                <a:latin typeface="Comic Sans MS" pitchFamily="66" charset="0"/>
              </a:rPr>
              <a:t/>
            </a:r>
            <a:br>
              <a:rPr lang="sl-SI" sz="3200" b="1" dirty="0">
                <a:latin typeface="Comic Sans MS" pitchFamily="66" charset="0"/>
              </a:rPr>
            </a:br>
            <a:endParaRPr lang="sl-SI" sz="3200" b="1" dirty="0">
              <a:latin typeface="Comic Sans MS" pitchFamily="66" charset="0"/>
            </a:endParaRPr>
          </a:p>
        </p:txBody>
      </p:sp>
      <p:sp>
        <p:nvSpPr>
          <p:cNvPr id="5" name="Pravokotnik 4"/>
          <p:cNvSpPr/>
          <p:nvPr/>
        </p:nvSpPr>
        <p:spPr>
          <a:xfrm>
            <a:off x="6607628" y="6493409"/>
            <a:ext cx="3262432" cy="261610"/>
          </a:xfrm>
          <a:prstGeom prst="rect">
            <a:avLst/>
          </a:prstGeom>
        </p:spPr>
        <p:txBody>
          <a:bodyPr wrap="none">
            <a:spAutoFit/>
          </a:bodyPr>
          <a:lstStyle/>
          <a:p>
            <a:r>
              <a:rPr lang="sl-SI" sz="1100" dirty="0">
                <a:latin typeface="Comic Sans MS" panose="030F0702030302020204" pitchFamily="66" charset="0"/>
              </a:rPr>
              <a:t>https://eucbeniki.sio.si/nit5/1394/index1.html</a:t>
            </a:r>
            <a:endParaRPr lang="sl-SI" sz="1100" dirty="0"/>
          </a:p>
        </p:txBody>
      </p:sp>
      <p:pic>
        <p:nvPicPr>
          <p:cNvPr id="3074" name="Picture 2" descr="F:\KORONA VIRUS\710972_205-serzant_domen_sta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6245">
            <a:off x="711907" y="1215957"/>
            <a:ext cx="5354500" cy="409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17296"/>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194" name="Picture 2" descr="F:\KORONA VIRUS\delfini-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080"/>
            <a:ext cx="12192000" cy="7248164"/>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5624945" y="6410144"/>
            <a:ext cx="6096000" cy="276999"/>
          </a:xfrm>
          <a:prstGeom prst="rect">
            <a:avLst/>
          </a:prstGeom>
        </p:spPr>
        <p:txBody>
          <a:bodyPr>
            <a:spAutoFit/>
          </a:bodyPr>
          <a:lstStyle/>
          <a:p>
            <a:r>
              <a:rPr lang="sl-SI" sz="1200" dirty="0"/>
              <a:t>https://www.google.com/search?q=delfini&amp;tbm=isch&amp;ved=2ahUKEwjS3dvFtL</a:t>
            </a:r>
          </a:p>
        </p:txBody>
      </p:sp>
      <p:sp>
        <p:nvSpPr>
          <p:cNvPr id="3" name="Pravokotnik 2"/>
          <p:cNvSpPr/>
          <p:nvPr/>
        </p:nvSpPr>
        <p:spPr>
          <a:xfrm>
            <a:off x="685799" y="567173"/>
            <a:ext cx="11128663" cy="5509200"/>
          </a:xfrm>
          <a:prstGeom prst="rect">
            <a:avLst/>
          </a:prstGeom>
        </p:spPr>
        <p:txBody>
          <a:bodyPr wrap="square">
            <a:spAutoFit/>
          </a:bodyPr>
          <a:lstStyle/>
          <a:p>
            <a:r>
              <a:rPr lang="sl-SI" sz="3200" b="1" dirty="0">
                <a:latin typeface="Comic Sans MS" panose="030F0702030302020204" pitchFamily="66" charset="0"/>
              </a:rPr>
              <a:t>S čim pa dihajo delfini, </a:t>
            </a:r>
            <a:r>
              <a:rPr lang="sl-SI" sz="3200" b="1" dirty="0" smtClean="0">
                <a:latin typeface="Comic Sans MS" panose="030F0702030302020204" pitchFamily="66" charset="0"/>
              </a:rPr>
              <a:t>kiti, morske želve, …? </a:t>
            </a:r>
            <a:r>
              <a:rPr lang="sl-SI" sz="3200" b="1" dirty="0">
                <a:latin typeface="Comic Sans MS" panose="030F0702030302020204" pitchFamily="66" charset="0"/>
              </a:rPr>
              <a:t/>
            </a:r>
            <a:br>
              <a:rPr lang="sl-SI" sz="3200" b="1" dirty="0">
                <a:latin typeface="Comic Sans MS" panose="030F0702030302020204" pitchFamily="66" charset="0"/>
              </a:rPr>
            </a:br>
            <a:r>
              <a:rPr lang="sl-SI" sz="3200" b="1" dirty="0">
                <a:latin typeface="Comic Sans MS" panose="030F0702030302020204" pitchFamily="66" charset="0"/>
              </a:rPr>
              <a:t/>
            </a:r>
            <a:br>
              <a:rPr lang="sl-SI" sz="3200" b="1" dirty="0">
                <a:latin typeface="Comic Sans MS" panose="030F0702030302020204" pitchFamily="66" charset="0"/>
              </a:rPr>
            </a:br>
            <a:r>
              <a:rPr lang="sl-SI" sz="3200" b="1" dirty="0">
                <a:latin typeface="Comic Sans MS" panose="030F0702030302020204" pitchFamily="66" charset="0"/>
              </a:rPr>
              <a:t/>
            </a:r>
            <a:br>
              <a:rPr lang="sl-SI" sz="3200" b="1" dirty="0">
                <a:latin typeface="Comic Sans MS" panose="030F0702030302020204" pitchFamily="66" charset="0"/>
              </a:rPr>
            </a:br>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p:txBody>
      </p:sp>
    </p:spTree>
    <p:extLst>
      <p:ext uri="{BB962C8B-B14F-4D97-AF65-F5344CB8AC3E}">
        <p14:creationId xmlns:p14="http://schemas.microsoft.com/office/powerpoint/2010/main" val="94949139"/>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3573" y="389036"/>
            <a:ext cx="10515600" cy="1325563"/>
          </a:xfrm>
        </p:spPr>
        <p:txBody>
          <a:bodyPr>
            <a:noAutofit/>
          </a:bodyPr>
          <a:lstStyle/>
          <a:p>
            <a:r>
              <a:rPr lang="sl-SI" sz="3200" dirty="0">
                <a:latin typeface="Comic Sans MS" pitchFamily="66" charset="0"/>
              </a:rPr>
              <a:t>Te živali dihajo s pljuči, </a:t>
            </a:r>
            <a:r>
              <a:rPr lang="sl-SI" sz="3200" dirty="0" smtClean="0">
                <a:latin typeface="Comic Sans MS" pitchFamily="66" charset="0"/>
              </a:rPr>
              <a:t/>
            </a:r>
            <a:br>
              <a:rPr lang="sl-SI" sz="3200" dirty="0" smtClean="0">
                <a:latin typeface="Comic Sans MS" pitchFamily="66" charset="0"/>
              </a:rPr>
            </a:br>
            <a:r>
              <a:rPr lang="sl-SI" sz="3200" dirty="0" smtClean="0">
                <a:latin typeface="Comic Sans MS" pitchFamily="66" charset="0"/>
              </a:rPr>
              <a:t>zato </a:t>
            </a:r>
            <a:r>
              <a:rPr lang="sl-SI" sz="3200" dirty="0">
                <a:latin typeface="Comic Sans MS" pitchFamily="66" charset="0"/>
              </a:rPr>
              <a:t>morajo po zrak vedno </a:t>
            </a:r>
            <a:r>
              <a:rPr lang="sl-SI" sz="3200" dirty="0" smtClean="0">
                <a:latin typeface="Comic Sans MS" pitchFamily="66" charset="0"/>
              </a:rPr>
              <a:t>na </a:t>
            </a:r>
            <a:r>
              <a:rPr lang="sl-SI" sz="3200" dirty="0">
                <a:latin typeface="Comic Sans MS" pitchFamily="66" charset="0"/>
              </a:rPr>
              <a:t>površje. </a:t>
            </a:r>
            <a:br>
              <a:rPr lang="sl-SI" sz="3200" dirty="0">
                <a:latin typeface="Comic Sans MS" pitchFamily="66" charset="0"/>
              </a:rPr>
            </a:br>
            <a:r>
              <a:rPr lang="sl-SI" sz="3200" dirty="0">
                <a:latin typeface="Comic Sans MS" pitchFamily="66" charset="0"/>
              </a:rPr>
              <a:t/>
            </a:r>
            <a:br>
              <a:rPr lang="sl-SI" sz="3200" dirty="0">
                <a:latin typeface="Comic Sans MS" pitchFamily="66" charset="0"/>
              </a:rPr>
            </a:br>
            <a:endParaRPr lang="sl-SI" sz="3200" dirty="0">
              <a:latin typeface="Comic Sans MS" pitchFamily="66" charset="0"/>
            </a:endParaRPr>
          </a:p>
        </p:txBody>
      </p:sp>
      <p:sp>
        <p:nvSpPr>
          <p:cNvPr id="4" name="Pravokotnik 3"/>
          <p:cNvSpPr/>
          <p:nvPr/>
        </p:nvSpPr>
        <p:spPr>
          <a:xfrm>
            <a:off x="5624945" y="6410144"/>
            <a:ext cx="6096000" cy="276999"/>
          </a:xfrm>
          <a:prstGeom prst="rect">
            <a:avLst/>
          </a:prstGeom>
        </p:spPr>
        <p:txBody>
          <a:bodyPr>
            <a:spAutoFit/>
          </a:bodyPr>
          <a:lstStyle/>
          <a:p>
            <a:r>
              <a:rPr lang="sl-SI" sz="1200" dirty="0"/>
              <a:t>https://www.google.com/search?q=delfini&amp;tbm=isch&amp;ved=2ahUKEwjS3dvFtL</a:t>
            </a:r>
          </a:p>
        </p:txBody>
      </p:sp>
      <p:pic>
        <p:nvPicPr>
          <p:cNvPr id="9218" name="Picture 2" descr="F:\KORONA VIRUS\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4738">
            <a:off x="7612922" y="286716"/>
            <a:ext cx="2628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KORONA VIRUS\2121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7870">
            <a:off x="6756079" y="2342425"/>
            <a:ext cx="4875599" cy="366045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5624945" y="6271644"/>
            <a:ext cx="3857723" cy="276999"/>
          </a:xfrm>
          <a:prstGeom prst="rect">
            <a:avLst/>
          </a:prstGeom>
        </p:spPr>
        <p:txBody>
          <a:bodyPr wrap="none">
            <a:spAutoFit/>
          </a:bodyPr>
          <a:lstStyle/>
          <a:p>
            <a:r>
              <a:rPr lang="sl-SI" sz="1200" dirty="0"/>
              <a:t>https://www.google.com/search?q=morska+želva+diha&amp;hl</a:t>
            </a:r>
          </a:p>
        </p:txBody>
      </p:sp>
      <p:pic>
        <p:nvPicPr>
          <p:cNvPr id="9220" name="Picture 4" descr="F:\KORONA VIRUS\96B6270F-8D28-45A0-A45B-30DB873275BE_pj930030_z1.jpg"/>
          <p:cNvPicPr>
            <a:picLocks noChangeAspect="1" noChangeArrowheads="1"/>
          </p:cNvPicPr>
          <p:nvPr/>
        </p:nvPicPr>
        <p:blipFill rotWithShape="1">
          <a:blip r:embed="rId4">
            <a:extLst>
              <a:ext uri="{28A0092B-C50C-407E-A947-70E740481C1C}">
                <a14:useLocalDpi xmlns:a14="http://schemas.microsoft.com/office/drawing/2010/main" val="0"/>
              </a:ext>
            </a:extLst>
          </a:blip>
          <a:srcRect l="3231" t="1582" r="2310" b="1780"/>
          <a:stretch/>
        </p:blipFill>
        <p:spPr bwMode="auto">
          <a:xfrm rot="21190052">
            <a:off x="371099" y="1372050"/>
            <a:ext cx="5998465" cy="483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32705"/>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descr="F:\KORONA VIRUS\9ddbdced-629f-4acc-9346-2d38b9ce7c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086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7528897" y="7598164"/>
            <a:ext cx="7997536" cy="261610"/>
          </a:xfrm>
          <a:prstGeom prst="rect">
            <a:avLst/>
          </a:prstGeom>
        </p:spPr>
        <p:txBody>
          <a:bodyPr wrap="square">
            <a:spAutoFit/>
          </a:bodyPr>
          <a:lstStyle/>
          <a:p>
            <a:r>
              <a:rPr lang="sl-SI" sz="1100" dirty="0"/>
              <a:t>https://</a:t>
            </a:r>
            <a:r>
              <a:rPr lang="sl-SI" sz="1100" dirty="0" smtClean="0"/>
              <a:t>www.google.com/search?q=vodne+rastline+dihanje&amp;tbm</a:t>
            </a:r>
            <a:endParaRPr lang="sl-SI" sz="1100" dirty="0"/>
          </a:p>
        </p:txBody>
      </p:sp>
      <p:sp>
        <p:nvSpPr>
          <p:cNvPr id="3" name="Pravokotnik 2"/>
          <p:cNvSpPr/>
          <p:nvPr/>
        </p:nvSpPr>
        <p:spPr>
          <a:xfrm>
            <a:off x="458245" y="2658140"/>
            <a:ext cx="7145080" cy="1569660"/>
          </a:xfrm>
          <a:prstGeom prst="rect">
            <a:avLst/>
          </a:prstGeom>
        </p:spPr>
        <p:txBody>
          <a:bodyPr wrap="square">
            <a:spAutoFit/>
          </a:bodyPr>
          <a:lstStyle/>
          <a:p>
            <a:r>
              <a:rPr lang="sl-SI" sz="3200" b="1" dirty="0">
                <a:solidFill>
                  <a:schemeClr val="accent6">
                    <a:lumMod val="20000"/>
                    <a:lumOff val="80000"/>
                  </a:schemeClr>
                </a:solidFill>
                <a:latin typeface="Comic Sans MS" pitchFamily="66" charset="0"/>
              </a:rPr>
              <a:t>Drobne živali in rastline, ki živijo v vodi</a:t>
            </a:r>
            <a:r>
              <a:rPr lang="sl-SI" sz="3200" b="1" dirty="0" smtClean="0">
                <a:solidFill>
                  <a:schemeClr val="accent6">
                    <a:lumMod val="20000"/>
                    <a:lumOff val="80000"/>
                  </a:schemeClr>
                </a:solidFill>
                <a:latin typeface="Comic Sans MS" pitchFamily="66" charset="0"/>
              </a:rPr>
              <a:t>, </a:t>
            </a:r>
            <a:r>
              <a:rPr lang="sl-SI" sz="3200" b="1" dirty="0">
                <a:solidFill>
                  <a:schemeClr val="accent6">
                    <a:lumMod val="20000"/>
                    <a:lumOff val="80000"/>
                  </a:schemeClr>
                </a:solidFill>
                <a:latin typeface="Comic Sans MS" pitchFamily="66" charset="0"/>
              </a:rPr>
              <a:t>sprejemajo kisik iz vode skozi celotno površino telesa.</a:t>
            </a:r>
            <a:endParaRPr lang="sl-SI" sz="3200" dirty="0">
              <a:solidFill>
                <a:schemeClr val="accent6">
                  <a:lumMod val="20000"/>
                  <a:lumOff val="80000"/>
                </a:schemeClr>
              </a:solidFill>
            </a:endParaRPr>
          </a:p>
        </p:txBody>
      </p:sp>
      <p:sp>
        <p:nvSpPr>
          <p:cNvPr id="6" name="Pravokotnik 5"/>
          <p:cNvSpPr/>
          <p:nvPr/>
        </p:nvSpPr>
        <p:spPr>
          <a:xfrm>
            <a:off x="5844363" y="6412560"/>
            <a:ext cx="6096000" cy="276999"/>
          </a:xfrm>
          <a:prstGeom prst="rect">
            <a:avLst/>
          </a:prstGeom>
        </p:spPr>
        <p:txBody>
          <a:bodyPr>
            <a:spAutoFit/>
          </a:bodyPr>
          <a:lstStyle/>
          <a:p>
            <a:r>
              <a:rPr lang="sl-SI" sz="1200" dirty="0"/>
              <a:t>https://www.google.com/search?q=drobne+vodne+živali+ki+dihajo+s+celotno+površino</a:t>
            </a:r>
          </a:p>
        </p:txBody>
      </p:sp>
    </p:spTree>
    <p:extLst>
      <p:ext uri="{BB962C8B-B14F-4D97-AF65-F5344CB8AC3E}">
        <p14:creationId xmlns:p14="http://schemas.microsoft.com/office/powerpoint/2010/main" val="19713093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gallery_NAR20150618ZIGDSCN9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7247">
            <a:off x="7788203" y="468394"/>
            <a:ext cx="3908237" cy="28269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KORONA VIRUS\gallery_NAR20150618ZIGDSCN9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079">
            <a:off x="151902" y="4120884"/>
            <a:ext cx="3159659" cy="23592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KORONA VIRUS\ezIA2dCs-8Jsc4mznka_QefQNjLghNE7jlGcGd7840Q9Fd1qNUB_FjIk5MB2_N9_-OnO-CKD3cVUzFWGUBaNMYW2Q03_ln-v7fJVcnz0L0oiGb6pmaPfZccuyqWT0N2q018II6wAeRwGvZtoXYU_wXGNhKenjDRW47Pu6SrCV2q4vx2OrT9F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45785">
            <a:off x="1427918" y="332215"/>
            <a:ext cx="4519067" cy="3389300"/>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7"/>
          <p:cNvSpPr/>
          <p:nvPr/>
        </p:nvSpPr>
        <p:spPr>
          <a:xfrm>
            <a:off x="5949305" y="6431785"/>
            <a:ext cx="6096000" cy="276999"/>
          </a:xfrm>
          <a:prstGeom prst="rect">
            <a:avLst/>
          </a:prstGeom>
        </p:spPr>
        <p:txBody>
          <a:bodyPr>
            <a:spAutoFit/>
          </a:bodyPr>
          <a:lstStyle/>
          <a:p>
            <a:r>
              <a:rPr lang="sl-SI" sz="1200" dirty="0"/>
              <a:t>https://www.google.com/search?q=drobne+vodne+živali+ki+dihajo+s+celotno+površino</a:t>
            </a:r>
          </a:p>
        </p:txBody>
      </p:sp>
      <p:pic>
        <p:nvPicPr>
          <p:cNvPr id="1031" name="Picture 7" descr="F:\KORONA VIRUS\Aplysina_aerophoba_12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87" t="17082"/>
          <a:stretch/>
        </p:blipFill>
        <p:spPr bwMode="auto">
          <a:xfrm rot="21143606">
            <a:off x="5983224" y="3480889"/>
            <a:ext cx="3223958" cy="274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9585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dirty="0" smtClean="0"/>
              <a:t/>
            </a:r>
            <a:br>
              <a:rPr lang="sl-SI" dirty="0" smtClean="0"/>
            </a:br>
            <a:r>
              <a:rPr lang="sl-SI" sz="3600" dirty="0" smtClean="0">
                <a:latin typeface="Comic Sans MS" pitchFamily="66" charset="0"/>
              </a:rPr>
              <a:t>Dihanje rastlin in živali poteka na različne načine. </a:t>
            </a:r>
            <a:br>
              <a:rPr lang="sl-SI" sz="3600" dirty="0" smtClean="0">
                <a:latin typeface="Comic Sans MS" pitchFamily="66" charset="0"/>
              </a:rPr>
            </a:br>
            <a:r>
              <a:rPr lang="sl-SI" sz="3600" dirty="0">
                <a:latin typeface="Comic Sans MS" pitchFamily="66" charset="0"/>
              </a:rPr>
              <a:t/>
            </a:r>
            <a:br>
              <a:rPr lang="sl-SI" sz="3600" dirty="0">
                <a:latin typeface="Comic Sans MS" pitchFamily="66" charset="0"/>
              </a:rPr>
            </a:br>
            <a:r>
              <a:rPr lang="sl-SI" sz="3600" dirty="0" smtClean="0">
                <a:latin typeface="Comic Sans MS" pitchFamily="66" charset="0"/>
              </a:rPr>
              <a:t/>
            </a:r>
            <a:br>
              <a:rPr lang="sl-SI" sz="3600" dirty="0" smtClean="0">
                <a:latin typeface="Comic Sans MS" pitchFamily="66" charset="0"/>
              </a:rPr>
            </a:br>
            <a:r>
              <a:rPr lang="sl-SI" sz="3600" dirty="0" smtClean="0">
                <a:latin typeface="Comic Sans MS" pitchFamily="66" charset="0"/>
              </a:rPr>
              <a:t>Vsem živim bitjem pa je skupno to, da za dihanje potrebujejo kisik.</a:t>
            </a:r>
            <a:endParaRPr lang="sl-SI" sz="3600" dirty="0">
              <a:latin typeface="Comic Sans MS" pitchFamily="66" charset="0"/>
            </a:endParaRPr>
          </a:p>
        </p:txBody>
      </p:sp>
    </p:spTree>
    <p:extLst>
      <p:ext uri="{BB962C8B-B14F-4D97-AF65-F5344CB8AC3E}">
        <p14:creationId xmlns:p14="http://schemas.microsoft.com/office/powerpoint/2010/main" val="422429390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76" y="-301336"/>
            <a:ext cx="12874676" cy="7167080"/>
          </a:xfrm>
          <a:prstGeom prst="rect">
            <a:avLst/>
          </a:prstGeom>
        </p:spPr>
      </p:pic>
      <p:sp>
        <p:nvSpPr>
          <p:cNvPr id="2" name="Naslov 1"/>
          <p:cNvSpPr>
            <a:spLocks noGrp="1"/>
          </p:cNvSpPr>
          <p:nvPr>
            <p:ph type="title"/>
          </p:nvPr>
        </p:nvSpPr>
        <p:spPr/>
        <p:txBody>
          <a:bodyPr>
            <a:normAutofit/>
          </a:bodyPr>
          <a:lstStyle/>
          <a:p>
            <a:r>
              <a:rPr lang="sl-SI" dirty="0" smtClean="0"/>
              <a:t/>
            </a:r>
            <a:br>
              <a:rPr lang="sl-SI" dirty="0" smtClean="0"/>
            </a:br>
            <a:endParaRPr lang="sl-SI" dirty="0">
              <a:solidFill>
                <a:schemeClr val="bg1"/>
              </a:solidFill>
              <a:latin typeface="Comic Sans MS" panose="030F0702030302020204" pitchFamily="66" charset="0"/>
            </a:endParaRPr>
          </a:p>
        </p:txBody>
      </p:sp>
      <p:sp>
        <p:nvSpPr>
          <p:cNvPr id="6" name="Pravokotnik 5"/>
          <p:cNvSpPr/>
          <p:nvPr/>
        </p:nvSpPr>
        <p:spPr>
          <a:xfrm>
            <a:off x="9362724" y="6482283"/>
            <a:ext cx="2483372" cy="246221"/>
          </a:xfrm>
          <a:prstGeom prst="rect">
            <a:avLst/>
          </a:prstGeom>
        </p:spPr>
        <p:txBody>
          <a:bodyPr wrap="none">
            <a:spAutoFit/>
          </a:bodyPr>
          <a:lstStyle/>
          <a:p>
            <a:r>
              <a:rPr lang="sl-SI" sz="1000" b="1" dirty="0" smtClean="0"/>
              <a:t>https://insertmedia.bing.office.net/images</a:t>
            </a:r>
            <a:endParaRPr lang="sl-SI" sz="1000" dirty="0"/>
          </a:p>
        </p:txBody>
      </p:sp>
      <p:sp>
        <p:nvSpPr>
          <p:cNvPr id="7" name="Pravokotnik 6"/>
          <p:cNvSpPr/>
          <p:nvPr/>
        </p:nvSpPr>
        <p:spPr>
          <a:xfrm>
            <a:off x="290945" y="330091"/>
            <a:ext cx="11562202" cy="2554545"/>
          </a:xfrm>
          <a:prstGeom prst="rect">
            <a:avLst/>
          </a:prstGeom>
        </p:spPr>
        <p:txBody>
          <a:bodyPr wrap="square">
            <a:spAutoFit/>
          </a:bodyPr>
          <a:lstStyle/>
          <a:p>
            <a:r>
              <a:rPr lang="sl-SI" sz="3200" b="1" dirty="0" smtClean="0">
                <a:solidFill>
                  <a:schemeClr val="accent6">
                    <a:lumMod val="20000"/>
                    <a:lumOff val="80000"/>
                  </a:schemeClr>
                </a:solidFill>
                <a:latin typeface="Comic Sans MS" pitchFamily="66" charset="0"/>
              </a:rPr>
              <a:t>Prišel/prišla </a:t>
            </a:r>
            <a:r>
              <a:rPr lang="sl-SI" sz="3200" b="1" dirty="0">
                <a:solidFill>
                  <a:schemeClr val="accent6">
                    <a:lumMod val="20000"/>
                    <a:lumOff val="80000"/>
                  </a:schemeClr>
                </a:solidFill>
                <a:latin typeface="Comic Sans MS" pitchFamily="66" charset="0"/>
              </a:rPr>
              <a:t>si do konca današnje predstavitve</a:t>
            </a:r>
            <a:r>
              <a:rPr lang="sl-SI" sz="3200" b="1" dirty="0" smtClean="0">
                <a:solidFill>
                  <a:schemeClr val="accent6">
                    <a:lumMod val="20000"/>
                    <a:lumOff val="80000"/>
                  </a:schemeClr>
                </a:solidFill>
                <a:latin typeface="Comic Sans MS" pitchFamily="66" charset="0"/>
              </a:rPr>
              <a:t>. Upam, da si v njej užival/a in morda spoznal/a kaj novega o živih bitjih na našem planetu. </a:t>
            </a:r>
          </a:p>
          <a:p>
            <a:r>
              <a:rPr lang="sl-SI" sz="3200" b="1" dirty="0" smtClean="0">
                <a:solidFill>
                  <a:schemeClr val="accent6">
                    <a:lumMod val="20000"/>
                    <a:lumOff val="80000"/>
                  </a:schemeClr>
                </a:solidFill>
                <a:latin typeface="Comic Sans MS" pitchFamily="66" charset="0"/>
              </a:rPr>
              <a:t>					</a:t>
            </a:r>
            <a:r>
              <a:rPr lang="sl-SI" sz="3200" b="1" dirty="0" smtClean="0">
                <a:solidFill>
                  <a:schemeClr val="bg1"/>
                </a:solidFill>
                <a:latin typeface="Comic Sans MS" pitchFamily="66" charset="0"/>
              </a:rPr>
              <a:t>Na koncu še obljubljena naloga:</a:t>
            </a:r>
            <a:r>
              <a:rPr lang="sl-SI" sz="3200" b="1" dirty="0">
                <a:solidFill>
                  <a:schemeClr val="bg1"/>
                </a:solidFill>
                <a:latin typeface="Comic Sans MS" pitchFamily="66" charset="0"/>
              </a:rPr>
              <a:t/>
            </a:r>
            <a:br>
              <a:rPr lang="sl-SI" sz="3200" b="1" dirty="0">
                <a:solidFill>
                  <a:schemeClr val="bg1"/>
                </a:solidFill>
                <a:latin typeface="Comic Sans MS" pitchFamily="66" charset="0"/>
              </a:rPr>
            </a:br>
            <a:endParaRPr lang="sl-SI" sz="3200" dirty="0">
              <a:solidFill>
                <a:schemeClr val="bg1"/>
              </a:solidFill>
            </a:endParaRPr>
          </a:p>
        </p:txBody>
      </p:sp>
    </p:spTree>
    <p:extLst>
      <p:ext uri="{BB962C8B-B14F-4D97-AF65-F5344CB8AC3E}">
        <p14:creationId xmlns:p14="http://schemas.microsoft.com/office/powerpoint/2010/main" val="3394759153"/>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620039"/>
          </a:xfrm>
        </p:spPr>
        <p:txBody>
          <a:bodyPr>
            <a:normAutofit fontScale="90000"/>
          </a:bodyPr>
          <a:lstStyle/>
          <a:p>
            <a:pPr marL="0" indent="0"/>
            <a:r>
              <a:rPr lang="sl-SI" sz="3600" b="1" dirty="0" smtClean="0">
                <a:latin typeface="Comic Sans MS" pitchFamily="66" charset="0"/>
              </a:rPr>
              <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r>
              <a:rPr lang="sl-SI" sz="3600" b="1" dirty="0" smtClean="0">
                <a:latin typeface="Comic Sans MS" pitchFamily="66" charset="0"/>
              </a:rPr>
              <a:t>Preberi si vsebine v učbeniku, str. 62 in zapiši v zvezek: </a:t>
            </a:r>
            <a:br>
              <a:rPr lang="sl-SI" sz="3600" b="1" dirty="0" smtClean="0">
                <a:latin typeface="Comic Sans MS" pitchFamily="66" charset="0"/>
              </a:rPr>
            </a:br>
            <a:r>
              <a:rPr lang="sl-SI" dirty="0"/>
              <a:t/>
            </a:r>
            <a:br>
              <a:rPr lang="sl-SI" dirty="0"/>
            </a:br>
            <a:r>
              <a:rPr lang="sl-SI" sz="3600" b="1" dirty="0">
                <a:solidFill>
                  <a:srgbClr val="FF0000"/>
                </a:solidFill>
                <a:latin typeface="Comic Sans MS" pitchFamily="66" charset="0"/>
              </a:rPr>
              <a:t>ŽIVLJENJSKI PROSTOR </a:t>
            </a:r>
            <a:r>
              <a:rPr lang="sl-SI" sz="3600" b="1" dirty="0" smtClean="0">
                <a:solidFill>
                  <a:srgbClr val="FF0000"/>
                </a:solidFill>
                <a:latin typeface="Comic Sans MS" pitchFamily="66" charset="0"/>
              </a:rPr>
              <a:t/>
            </a:r>
            <a:br>
              <a:rPr lang="sl-SI" sz="3600" b="1" dirty="0" smtClean="0">
                <a:solidFill>
                  <a:srgbClr val="FF0000"/>
                </a:solidFill>
                <a:latin typeface="Comic Sans MS" pitchFamily="66" charset="0"/>
              </a:rPr>
            </a:br>
            <a:r>
              <a:rPr lang="sl-SI" sz="3600" b="1" dirty="0">
                <a:solidFill>
                  <a:srgbClr val="FF0000"/>
                </a:solidFill>
                <a:latin typeface="Comic Sans MS" pitchFamily="66" charset="0"/>
              </a:rPr>
              <a:t/>
            </a:r>
            <a:br>
              <a:rPr lang="sl-SI" sz="3600" b="1" dirty="0">
                <a:solidFill>
                  <a:srgbClr val="FF0000"/>
                </a:solidFill>
                <a:latin typeface="Comic Sans MS" pitchFamily="66" charset="0"/>
              </a:rPr>
            </a:br>
            <a:r>
              <a:rPr lang="sl-SI" sz="1800" b="1" cap="all" dirty="0" smtClean="0">
                <a:solidFill>
                  <a:srgbClr val="FF0000"/>
                </a:solidFill>
                <a:latin typeface="Comic Sans MS" pitchFamily="66" charset="0"/>
              </a:rPr>
              <a:t>Vsa </a:t>
            </a:r>
            <a:r>
              <a:rPr lang="sl-SI" sz="1800" b="1" cap="all" dirty="0">
                <a:solidFill>
                  <a:srgbClr val="FF0000"/>
                </a:solidFill>
                <a:latin typeface="Comic Sans MS" pitchFamily="66" charset="0"/>
              </a:rPr>
              <a:t>živa bitja potrebujejo kisik </a:t>
            </a:r>
            <a:r>
              <a:rPr lang="sl-SI" sz="1800" b="1" cap="all" dirty="0" smtClean="0">
                <a:solidFill>
                  <a:srgbClr val="FF0000"/>
                </a:solidFill>
                <a:latin typeface="Comic Sans MS" pitchFamily="66" charset="0"/>
              </a:rPr>
              <a:t/>
            </a:r>
            <a:br>
              <a:rPr lang="sl-SI" sz="1800" b="1" cap="all" dirty="0" smtClean="0">
                <a:solidFill>
                  <a:srgbClr val="FF0000"/>
                </a:solidFill>
                <a:latin typeface="Comic Sans MS" pitchFamily="66" charset="0"/>
              </a:rPr>
            </a:br>
            <a:r>
              <a:rPr lang="sl-SI" sz="3600" b="1" dirty="0">
                <a:solidFill>
                  <a:srgbClr val="FF0000"/>
                </a:solidFill>
                <a:latin typeface="Comic Sans MS" pitchFamily="66" charset="0"/>
              </a:rPr>
              <a:t/>
            </a:r>
            <a:br>
              <a:rPr lang="sl-SI" sz="3600" b="1" dirty="0">
                <a:solidFill>
                  <a:srgbClr val="FF0000"/>
                </a:solidFill>
                <a:latin typeface="Comic Sans MS" pitchFamily="66" charset="0"/>
              </a:rPr>
            </a:br>
            <a:r>
              <a:rPr lang="sl-SI" sz="3600" b="1" dirty="0" smtClean="0">
                <a:latin typeface="Comic Sans MS" pitchFamily="66" charset="0"/>
              </a:rPr>
              <a:t>1.</a:t>
            </a:r>
            <a:r>
              <a:rPr lang="sl-SI" sz="3600" b="1" dirty="0" smtClean="0">
                <a:solidFill>
                  <a:srgbClr val="FF0000"/>
                </a:solidFill>
                <a:latin typeface="Comic Sans MS" pitchFamily="66" charset="0"/>
              </a:rPr>
              <a:t> </a:t>
            </a:r>
            <a:r>
              <a:rPr lang="sl-SI" sz="3600" b="1" dirty="0" smtClean="0">
                <a:latin typeface="Comic Sans MS" pitchFamily="66" charset="0"/>
              </a:rPr>
              <a:t>Preriši </a:t>
            </a:r>
            <a:r>
              <a:rPr lang="sl-SI" sz="3600" b="1" dirty="0">
                <a:latin typeface="Comic Sans MS" pitchFamily="66" charset="0"/>
              </a:rPr>
              <a:t>grafa </a:t>
            </a:r>
            <a:r>
              <a:rPr lang="sl-SI" sz="3600" b="1" dirty="0" err="1" smtClean="0">
                <a:latin typeface="Comic Sans MS" pitchFamily="66" charset="0"/>
              </a:rPr>
              <a:t>kolačnika</a:t>
            </a:r>
            <a:r>
              <a:rPr lang="sl-SI" sz="3600" b="1" dirty="0" smtClean="0">
                <a:latin typeface="Comic Sans MS" pitchFamily="66" charset="0"/>
              </a:rPr>
              <a:t> (U, str. 62).</a:t>
            </a:r>
            <a:br>
              <a:rPr lang="sl-SI" sz="3600" b="1" dirty="0" smtClean="0">
                <a:latin typeface="Comic Sans MS" pitchFamily="66" charset="0"/>
              </a:rPr>
            </a:br>
            <a:r>
              <a:rPr lang="sl-SI" sz="3600" b="1" dirty="0" smtClean="0">
                <a:latin typeface="Comic Sans MS" pitchFamily="66" charset="0"/>
              </a:rPr>
              <a:t> </a:t>
            </a:r>
            <a:r>
              <a:rPr lang="sl-SI" sz="3600" b="1" dirty="0">
                <a:latin typeface="Comic Sans MS" pitchFamily="66" charset="0"/>
              </a:rPr>
              <a:t/>
            </a:r>
            <a:br>
              <a:rPr lang="sl-SI" sz="3600" b="1" dirty="0">
                <a:latin typeface="Comic Sans MS" pitchFamily="66" charset="0"/>
              </a:rPr>
            </a:br>
            <a:r>
              <a:rPr lang="sl-SI" sz="3600" b="1" dirty="0">
                <a:latin typeface="Comic Sans MS" pitchFamily="66" charset="0"/>
              </a:rPr>
              <a:t>Kisik potrebujejo za življenje tako vodne kakor kopenske živali in rastline. Kisik sprejemajo iz vode in zraka na različne načine. Mnoge vodne živali dihajo s škrgami, mnoge kopenske živali pa s pljuči</a:t>
            </a:r>
            <a:r>
              <a:rPr lang="sl-SI" sz="3600" b="1" dirty="0" smtClean="0">
                <a:latin typeface="Comic Sans MS" pitchFamily="66" charset="0"/>
              </a:rPr>
              <a:t>.</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Tree>
    <p:extLst>
      <p:ext uri="{BB962C8B-B14F-4D97-AF65-F5344CB8AC3E}">
        <p14:creationId xmlns:p14="http://schemas.microsoft.com/office/powerpoint/2010/main" val="18054153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7564321" y="3605645"/>
            <a:ext cx="2535901" cy="584775"/>
          </a:xfrm>
          <a:prstGeom prst="rect">
            <a:avLst/>
          </a:prstGeom>
          <a:solidFill>
            <a:schemeClr val="bg1"/>
          </a:solidFill>
          <a:ln>
            <a:solidFill>
              <a:schemeClr val="accent1"/>
            </a:solidFill>
          </a:ln>
        </p:spPr>
        <p:txBody>
          <a:bodyPr wrap="square">
            <a:spAutoFit/>
          </a:bodyPr>
          <a:lstStyle/>
          <a:p>
            <a:r>
              <a:rPr lang="sl-SI" sz="3200" dirty="0" smtClean="0">
                <a:solidFill>
                  <a:schemeClr val="accent2">
                    <a:lumMod val="60000"/>
                    <a:lumOff val="40000"/>
                  </a:schemeClr>
                </a:solidFill>
                <a:hlinkClick r:id="rId2"/>
              </a:rPr>
              <a:t>KLIKNI TUKAJ</a:t>
            </a:r>
            <a:endParaRPr lang="sl-SI" sz="3200" dirty="0">
              <a:solidFill>
                <a:schemeClr val="accent2">
                  <a:lumMod val="60000"/>
                  <a:lumOff val="40000"/>
                </a:schemeClr>
              </a:solidFill>
            </a:endParaRPr>
          </a:p>
        </p:txBody>
      </p:sp>
      <p:sp>
        <p:nvSpPr>
          <p:cNvPr id="8" name="Naslov 7"/>
          <p:cNvSpPr>
            <a:spLocks noGrp="1"/>
          </p:cNvSpPr>
          <p:nvPr>
            <p:ph type="title"/>
          </p:nvPr>
        </p:nvSpPr>
        <p:spPr>
          <a:xfrm>
            <a:off x="688452" y="836341"/>
            <a:ext cx="10515600" cy="3132986"/>
          </a:xfrm>
        </p:spPr>
        <p:txBody>
          <a:bodyPr>
            <a:noAutofit/>
          </a:bodyPr>
          <a:lstStyle/>
          <a:p>
            <a:pPr algn="ctr"/>
            <a:r>
              <a:rPr lang="sl-SI" sz="3200" b="1" dirty="0" smtClean="0">
                <a:latin typeface="Comic Sans MS" pitchFamily="66" charset="0"/>
              </a:rPr>
              <a:t>Če želiš, si na koncu lahko ogledaš še kratek filmček o življenju pod vodo.</a:t>
            </a:r>
            <a:br>
              <a:rPr lang="sl-SI" sz="3200" b="1" dirty="0" smtClean="0">
                <a:latin typeface="Comic Sans MS" pitchFamily="66" charset="0"/>
              </a:rPr>
            </a:br>
            <a:r>
              <a:rPr lang="sl-SI" sz="3200" b="1" dirty="0" smtClean="0">
                <a:solidFill>
                  <a:schemeClr val="bg1"/>
                </a:solidFill>
                <a:latin typeface="Comic Sans MS" panose="030F0702030302020204" pitchFamily="66" charset="0"/>
                <a:sym typeface="Wingdings" panose="05000000000000000000" pitchFamily="2" charset="2"/>
              </a:rPr>
              <a:t/>
            </a:r>
            <a:br>
              <a:rPr lang="sl-SI" sz="3200" b="1" dirty="0" smtClean="0">
                <a:solidFill>
                  <a:schemeClr val="bg1"/>
                </a:solidFill>
                <a:latin typeface="Comic Sans MS" panose="030F0702030302020204" pitchFamily="66" charset="0"/>
                <a:sym typeface="Wingdings" panose="05000000000000000000" pitchFamily="2" charset="2"/>
              </a:rPr>
            </a:br>
            <a:r>
              <a:rPr lang="sl-SI" sz="1600" b="1" dirty="0" smtClean="0">
                <a:solidFill>
                  <a:schemeClr val="bg1"/>
                </a:solidFill>
                <a:latin typeface="Comic Sans MS" panose="030F0702030302020204" pitchFamily="66" charset="0"/>
                <a:sym typeface="Wingdings" panose="05000000000000000000" pitchFamily="2" charset="2"/>
              </a:rPr>
              <a:t/>
            </a:r>
            <a:br>
              <a:rPr lang="sl-SI" sz="1600" b="1" dirty="0" smtClean="0">
                <a:solidFill>
                  <a:schemeClr val="bg1"/>
                </a:solidFill>
                <a:latin typeface="Comic Sans MS" panose="030F0702030302020204" pitchFamily="66" charset="0"/>
                <a:sym typeface="Wingdings" panose="05000000000000000000" pitchFamily="2" charset="2"/>
              </a:rPr>
            </a:br>
            <a:endParaRPr lang="sl-SI" sz="1600" b="1" dirty="0">
              <a:solidFill>
                <a:schemeClr val="bg1"/>
              </a:solidFill>
              <a:latin typeface="Comic Sans MS" panose="030F0702030302020204" pitchFamily="66" charset="0"/>
            </a:endParaRPr>
          </a:p>
        </p:txBody>
      </p:sp>
      <p:sp>
        <p:nvSpPr>
          <p:cNvPr id="2" name="Pravokotnik 1"/>
          <p:cNvSpPr/>
          <p:nvPr/>
        </p:nvSpPr>
        <p:spPr>
          <a:xfrm>
            <a:off x="6387757" y="5956361"/>
            <a:ext cx="4889031" cy="369332"/>
          </a:xfrm>
          <a:prstGeom prst="rect">
            <a:avLst/>
          </a:prstGeom>
        </p:spPr>
        <p:txBody>
          <a:bodyPr wrap="none">
            <a:spAutoFit/>
          </a:bodyPr>
          <a:lstStyle/>
          <a:p>
            <a:r>
              <a:rPr lang="sl-SI" dirty="0">
                <a:solidFill>
                  <a:schemeClr val="bg1"/>
                </a:solidFill>
              </a:rPr>
              <a:t>https://www.youtube.com/watch?v=9kj_vwleR6Q</a:t>
            </a:r>
          </a:p>
        </p:txBody>
      </p:sp>
      <p:sp>
        <p:nvSpPr>
          <p:cNvPr id="9" name="Pravokotnik 8"/>
          <p:cNvSpPr/>
          <p:nvPr/>
        </p:nvSpPr>
        <p:spPr>
          <a:xfrm>
            <a:off x="6186055" y="4364182"/>
            <a:ext cx="6853724" cy="400110"/>
          </a:xfrm>
          <a:prstGeom prst="rect">
            <a:avLst/>
          </a:prstGeom>
        </p:spPr>
        <p:txBody>
          <a:bodyPr wrap="square">
            <a:spAutoFit/>
          </a:bodyPr>
          <a:lstStyle/>
          <a:p>
            <a:r>
              <a:rPr lang="sl-SI" sz="2000" b="1" dirty="0"/>
              <a:t>https://www.youtube.com/watch?v=9kj_vwleR6Q</a:t>
            </a:r>
          </a:p>
        </p:txBody>
      </p:sp>
      <p:pic>
        <p:nvPicPr>
          <p:cNvPr id="9219" name="Picture 3" descr="F:\KORONA VIRU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07" y="3374686"/>
            <a:ext cx="5552586" cy="310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37277"/>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4" name="Ograda vsebine 3"/>
          <p:cNvSpPr>
            <a:spLocks noGrp="1"/>
          </p:cNvSpPr>
          <p:nvPr>
            <p:ph idx="1"/>
          </p:nvPr>
        </p:nvSpPr>
        <p:spPr>
          <a:xfrm>
            <a:off x="2482934" y="5133398"/>
            <a:ext cx="6761018" cy="258532"/>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5122" name="Picture 2" descr="F:\KORONA VIRUS\1200px-Lütt-Witt_Mo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10493"/>
            <a:ext cx="12192000" cy="8106833"/>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304800" y="6581001"/>
            <a:ext cx="6096000" cy="276999"/>
          </a:xfrm>
          <a:prstGeom prst="rect">
            <a:avLst/>
          </a:prstGeom>
        </p:spPr>
        <p:txBody>
          <a:bodyPr>
            <a:spAutoFit/>
          </a:bodyPr>
          <a:lstStyle/>
          <a:p>
            <a:r>
              <a:rPr lang="sl-SI" sz="1200" b="1" dirty="0"/>
              <a:t>https://www.google.com/search?q=življenjski+prostor&amp;source=lnms&amp;tbm=isch&amp;sa</a:t>
            </a:r>
            <a:r>
              <a:rPr lang="sl-SI" sz="1200" dirty="0"/>
              <a:t>=</a:t>
            </a:r>
          </a:p>
        </p:txBody>
      </p:sp>
      <p:sp>
        <p:nvSpPr>
          <p:cNvPr id="8" name="Pravokotnik 7"/>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261658651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descr="F:\KORONA VIRUS\ribe2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92352"/>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244734042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pic>
        <p:nvPicPr>
          <p:cNvPr id="4098" name="Picture 2" descr="F:\KORONA VIRUS\65425997_splosna_fp-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0089"/>
            <a:ext cx="12268198" cy="690809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3203246368"/>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5" name="Pravokotnik 4"/>
          <p:cNvSpPr/>
          <p:nvPr/>
        </p:nvSpPr>
        <p:spPr>
          <a:xfrm>
            <a:off x="134588" y="6457496"/>
            <a:ext cx="6096000" cy="276999"/>
          </a:xfrm>
          <a:prstGeom prst="rect">
            <a:avLst/>
          </a:prstGeom>
        </p:spPr>
        <p:txBody>
          <a:bodyPr>
            <a:spAutoFit/>
          </a:bodyPr>
          <a:lstStyle/>
          <a:p>
            <a:r>
              <a:rPr lang="sl-SI" sz="1200" dirty="0"/>
              <a:t>https://www.google.com/search?q=življenjski+prostor&amp;source=lnms&amp;tbm=isch&amp;sa=</a:t>
            </a:r>
          </a:p>
        </p:txBody>
      </p:sp>
      <p:pic>
        <p:nvPicPr>
          <p:cNvPr id="7170" name="Picture 2" descr="F:\KORONA VIRUS\Gorska_fotografija_Jost_Gantar_1440px-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18" y="1916690"/>
            <a:ext cx="6359237" cy="423949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KORONA VIRUS\o_kozorog 2_102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19009" y="98816"/>
            <a:ext cx="4615592" cy="3078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KORONA VIRUS\spokojni-mir-le-tu-pa-tam-se-oglasa-nocni-skov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201" y="3385239"/>
            <a:ext cx="4465675" cy="334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5535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1" name="Picture 3" descr="F:\KORONA VIRU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66"/>
            <a:ext cx="1219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4" name="Ograda vsebine 3"/>
          <p:cNvSpPr>
            <a:spLocks noGrp="1"/>
          </p:cNvSpPr>
          <p:nvPr>
            <p:ph idx="1"/>
          </p:nvPr>
        </p:nvSpPr>
        <p:spPr/>
        <p:txBody>
          <a:bodyPr/>
          <a:lstStyle/>
          <a:p>
            <a:endParaRPr lang="sl-SI" dirty="0"/>
          </a:p>
        </p:txBody>
      </p:sp>
      <p:sp>
        <p:nvSpPr>
          <p:cNvPr id="5" name="Pravokotnik 4"/>
          <p:cNvSpPr/>
          <p:nvPr/>
        </p:nvSpPr>
        <p:spPr>
          <a:xfrm>
            <a:off x="4332514" y="6220441"/>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86884234"/>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10" name="Ograda vsebine 3"/>
          <p:cNvSpPr>
            <a:spLocks noGrp="1"/>
          </p:cNvSpPr>
          <p:nvPr>
            <p:ph idx="1"/>
          </p:nvPr>
        </p:nvSpPr>
        <p:spPr>
          <a:xfrm>
            <a:off x="5254820" y="6320539"/>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8194" name="Picture 2" descr="F:\KORONA VIRUS\o_608573_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035"/>
            <a:ext cx="12386930" cy="8249889"/>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6714208" y="6604015"/>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val="1038619300"/>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601</Words>
  <Application>Microsoft Office PowerPoint</Application>
  <PresentationFormat>Po meri</PresentationFormat>
  <Paragraphs>136</Paragraphs>
  <Slides>39</Slides>
  <Notes>0</Notes>
  <HiddenSlides>0</HiddenSlides>
  <MMClips>0</MMClips>
  <ScaleCrop>false</ScaleCrop>
  <HeadingPairs>
    <vt:vector size="4" baseType="variant">
      <vt:variant>
        <vt:lpstr>Tema</vt:lpstr>
      </vt:variant>
      <vt:variant>
        <vt:i4>1</vt:i4>
      </vt:variant>
      <vt:variant>
        <vt:lpstr>Naslovi diapozitivov</vt:lpstr>
      </vt:variant>
      <vt:variant>
        <vt:i4>39</vt:i4>
      </vt:variant>
    </vt:vector>
  </HeadingPairs>
  <TitlesOfParts>
    <vt:vector size="40" baseType="lpstr">
      <vt:lpstr>Officeova tema</vt:lpstr>
      <vt:lpstr>PowerPointova predstavitev</vt:lpstr>
      <vt:lpstr>PowerPointova predstavitev</vt:lpstr>
      <vt:lpstr>       Danes naj bi na planetu Zemlja obstajalo približno 9 milijonov različnih vrst rastlin in živali.   Vsa ta živa bitja živijo v najrazličnejših življenjskih prostorih in vsako od njih je enkratno in neponovljivo.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Spomni se na fotosintezo:   </vt:lpstr>
      <vt:lpstr>PowerPointova predstavitev</vt:lpstr>
      <vt:lpstr>    </vt:lpstr>
      <vt:lpstr>PowerPointova predstavitev</vt:lpstr>
      <vt:lpstr>PowerPointova predstavitev</vt:lpstr>
      <vt:lpstr> Potrebujemo ga za dihanje.  Spomni se, da se pri fotosintezi porablja ogljikov dioksid in nastaja kisik.  Pri dihanju se kisik porablja, nastaja pa ogljikov dioksid. </vt:lpstr>
      <vt:lpstr>  Živa bitja sprejemamo kisik iz vode ali iz zraka  na različne načine.   Delež kisika v zraku je večji od deleža kisika v vodi.  Prikaz sestave zraka s kolačniki si lahko pogledaš v učbeniku na str. 62.</vt:lpstr>
      <vt:lpstr>PowerPointova predstavitev</vt:lpstr>
      <vt:lpstr>PowerPointova predstavitev</vt:lpstr>
      <vt:lpstr>PowerPointova predstavitev</vt:lpstr>
      <vt:lpstr>PowerPointova predstavitev</vt:lpstr>
      <vt:lpstr>Tudi kače …</vt:lpstr>
      <vt:lpstr>PowerPointova predstavitev</vt:lpstr>
      <vt:lpstr>PowerPointova predstavitev</vt:lpstr>
      <vt:lpstr>    Spomni se, da dihajo tudi rastline.    Kopenske rastline dobijo kisik skozi majhne odprtine v listih (listne reže).   Rastline za dihanje porabijo veliko manj kisika, kot ga  proizvedejo pri fotosintezi.            https://eucbeniki.sio.si/nit5/1394/index1.html </vt:lpstr>
      <vt:lpstr>PowerPointova predstavitev</vt:lpstr>
      <vt:lpstr>PowerPointova predstavitev</vt:lpstr>
      <vt:lpstr>  Ne le ribe, tudi raki, školjke, …       </vt:lpstr>
      <vt:lpstr>PowerPointova predstavitev</vt:lpstr>
      <vt:lpstr>PowerPointova predstavitev</vt:lpstr>
      <vt:lpstr>Te živali dihajo s pljuči,  zato morajo po zrak vedno na površje.   </vt:lpstr>
      <vt:lpstr>PowerPointova predstavitev</vt:lpstr>
      <vt:lpstr>PowerPointova predstavitev</vt:lpstr>
      <vt:lpstr>    Dihanje rastlin in živali poteka na različne načine.    Vsem živim bitjem pa je skupno to, da za dihanje potrebujejo kisik.</vt:lpstr>
      <vt:lpstr> </vt:lpstr>
      <vt:lpstr>  Preberi si vsebine v učbeniku, str. 62 in zapiši v zvezek:   ŽIVLJENJSKI PROSTOR   Vsa živa bitja potrebujejo kisik   1. Preriši grafa kolačnika (U, str. 62).   Kisik potrebujejo za življenje tako vodne kakor kopenske živali in rastline. Kisik sprejemajo iz vode in zraka na različne načine. Mnoge vodne živali dihajo s škrgami, mnoge kopenske živali pa s pljuči.  </vt:lpstr>
      <vt:lpstr>Če želiš, si na koncu lahko ogledaš še kratek filmček o življenju pod vodo.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ŽIVLJENSKI PROSTOR</dc:title>
  <dc:creator>compjuter</dc:creator>
  <cp:lastModifiedBy>Barbara</cp:lastModifiedBy>
  <cp:revision>152</cp:revision>
  <dcterms:created xsi:type="dcterms:W3CDTF">2020-03-25T10:00:19Z</dcterms:created>
  <dcterms:modified xsi:type="dcterms:W3CDTF">2020-03-30T07:50:30Z</dcterms:modified>
</cp:coreProperties>
</file>