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68" r:id="rId3"/>
    <p:sldId id="266" r:id="rId4"/>
    <p:sldId id="258" r:id="rId5"/>
    <p:sldId id="260" r:id="rId6"/>
    <p:sldId id="261" r:id="rId7"/>
    <p:sldId id="259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16" name="Ograda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9" name="Ograda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24" name="Ograd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Ograda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29" name="Ograda no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grada številke diapoz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Ograda besedil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1" name="Ograda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28" name="Ograda no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4824536"/>
          </a:xfrm>
        </p:spPr>
        <p:txBody>
          <a:bodyPr>
            <a:normAutofit/>
          </a:bodyPr>
          <a:lstStyle/>
          <a:p>
            <a:r>
              <a:rPr lang="sl-SI" sz="3500" dirty="0" smtClean="0">
                <a:latin typeface="Arial" pitchFamily="34" charset="0"/>
                <a:cs typeface="Arial" pitchFamily="34" charset="0"/>
              </a:rPr>
              <a:t>Pred nami je nova snov: NEENAČBE</a:t>
            </a:r>
          </a:p>
          <a:p>
            <a:endParaRPr lang="sl-SI" sz="3500" dirty="0" smtClean="0">
              <a:latin typeface="Arial" pitchFamily="34" charset="0"/>
              <a:cs typeface="Arial" pitchFamily="34" charset="0"/>
            </a:endParaRPr>
          </a:p>
          <a:p>
            <a:endParaRPr lang="sl-SI" sz="35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sz="3500" dirty="0" smtClean="0">
                <a:latin typeface="Arial" pitchFamily="34" charset="0"/>
                <a:cs typeface="Arial" pitchFamily="34" charset="0"/>
              </a:rPr>
              <a:t>Naloge v predstavitvi so namenjene </a:t>
            </a:r>
          </a:p>
          <a:p>
            <a:r>
              <a:rPr lang="sl-SI" sz="3500" dirty="0" smtClean="0">
                <a:latin typeface="Arial" pitchFamily="34" charset="0"/>
                <a:cs typeface="Arial" pitchFamily="34" charset="0"/>
              </a:rPr>
              <a:t>učenju matematike do konca tedna, </a:t>
            </a:r>
          </a:p>
          <a:p>
            <a:r>
              <a:rPr lang="sl-SI" sz="3500" dirty="0" smtClean="0">
                <a:latin typeface="Arial" pitchFamily="34" charset="0"/>
                <a:cs typeface="Arial" pitchFamily="34" charset="0"/>
              </a:rPr>
              <a:t>tako da kar počasi.</a:t>
            </a:r>
          </a:p>
          <a:p>
            <a:endParaRPr lang="sl-SI" sz="35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1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/>
          <a:lstStyle/>
          <a:p>
            <a:pPr>
              <a:buNone/>
            </a:pPr>
            <a:r>
              <a:rPr lang="sl-SI" sz="2000" dirty="0" smtClean="0">
                <a:latin typeface="Arial" pitchFamily="34" charset="0"/>
                <a:cs typeface="Arial" pitchFamily="34" charset="0"/>
              </a:rPr>
              <a:t>REŠITVE:</a:t>
            </a:r>
          </a:p>
          <a:p>
            <a:pPr>
              <a:buNone/>
            </a:pPr>
            <a:r>
              <a:rPr lang="sl-SI" sz="1400" b="1" dirty="0" smtClean="0">
                <a:latin typeface="Arial" pitchFamily="34" charset="0"/>
                <a:cs typeface="Arial" pitchFamily="34" charset="0"/>
              </a:rPr>
              <a:t>a &lt; 7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sl-SI" sz="1400" b="1" dirty="0" smtClean="0"/>
              <a:t>x + 2 &lt; 9</a:t>
            </a:r>
            <a:r>
              <a:rPr lang="sl-SI" sz="1400" dirty="0" smtClean="0"/>
              <a:t>			</a:t>
            </a:r>
            <a:r>
              <a:rPr lang="sl-SI" sz="1400" b="1" dirty="0" smtClean="0"/>
              <a:t>8 + a &lt; 11	</a:t>
            </a:r>
            <a:r>
              <a:rPr lang="sl-SI" sz="1400" dirty="0" smtClean="0"/>
              <a:t>	</a:t>
            </a: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0				 x = 0			 a = 0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1				 x = 1			 a = 1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2				 x = 2			 a = 2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3				 x = 3			</a:t>
            </a:r>
            <a:r>
              <a:rPr lang="sl-SI" sz="1400" b="1" dirty="0" smtClean="0">
                <a:latin typeface="Bradley Hand ITC" pitchFamily="66" charset="0"/>
              </a:rPr>
              <a:t> </a:t>
            </a:r>
            <a:r>
              <a:rPr lang="sl-SI" sz="1400" b="1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b="1" dirty="0" smtClean="0"/>
              <a:t> = {0, 1, 2}</a:t>
            </a: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4				 x = 4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5				 x = 5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a = 6				 x = 6</a:t>
            </a:r>
          </a:p>
          <a:p>
            <a:pPr>
              <a:buNone/>
            </a:pPr>
            <a:r>
              <a:rPr lang="sl-SI" sz="1400" b="1" dirty="0" smtClean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b="1" dirty="0" smtClean="0"/>
              <a:t> = {0, 1, 2, 3, 4, 5, 6}			</a:t>
            </a:r>
            <a:r>
              <a:rPr lang="sl-SI" sz="1400" b="1" dirty="0">
                <a:latin typeface="Monotype Corsiva" pitchFamily="66" charset="0"/>
                <a:cs typeface="Arial" pitchFamily="34" charset="0"/>
              </a:rPr>
              <a:t> R </a:t>
            </a:r>
            <a:r>
              <a:rPr lang="sl-SI" sz="1400" b="1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sl-SI" sz="1400" b="1" dirty="0" smtClean="0"/>
              <a:t>= {0, 1 , 2, 3, 4, 5, 6}</a:t>
            </a:r>
            <a:endParaRPr lang="sl-SI" sz="1400" dirty="0" smtClean="0"/>
          </a:p>
          <a:p>
            <a:pPr>
              <a:buNone/>
            </a:pPr>
            <a:endParaRPr lang="sl-SI" sz="1400" dirty="0" smtClean="0"/>
          </a:p>
          <a:p>
            <a:pPr>
              <a:buNone/>
            </a:pPr>
            <a:r>
              <a:rPr lang="sl-SI" sz="1400" b="1" dirty="0" smtClean="0">
                <a:latin typeface="Arial" pitchFamily="34" charset="0"/>
                <a:cs typeface="Arial" pitchFamily="34" charset="0"/>
              </a:rPr>
              <a:t>y ∙ 3 &lt; 10	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sl-SI" sz="1400" b="1" dirty="0" smtClean="0"/>
              <a:t>7 + b &lt; 12	</a:t>
            </a:r>
            <a:r>
              <a:rPr lang="sl-SI" sz="1400" dirty="0" smtClean="0"/>
              <a:t>		</a:t>
            </a:r>
            <a:r>
              <a:rPr lang="sl-SI" sz="1400" b="1" dirty="0" smtClean="0"/>
              <a:t>y &gt; 12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y = 0				 b = 0			y = 13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y = 1				 b = 1			y = 14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y = 2				 b = 2			y = 15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y = 3				 b = 3			y = 16</a:t>
            </a:r>
          </a:p>
          <a:p>
            <a:pPr>
              <a:buNone/>
            </a:pPr>
            <a:r>
              <a:rPr lang="sl-SI" sz="1400" b="1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b="1" dirty="0" smtClean="0"/>
              <a:t> = {0, 1, 2, 3}			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 b = 4 			…</a:t>
            </a:r>
          </a:p>
          <a:p>
            <a:pPr>
              <a:buNone/>
            </a:pPr>
            <a:r>
              <a:rPr lang="sl-SI" sz="14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sl-SI" sz="1400" b="1" dirty="0" smtClean="0">
                <a:latin typeface="Bradley Hand ITC" pitchFamily="66" charset="0"/>
              </a:rPr>
              <a:t> </a:t>
            </a:r>
            <a:r>
              <a:rPr lang="sl-SI" sz="1400" b="1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b="1" dirty="0" smtClean="0"/>
              <a:t> = {0, 1, 2, 3, 4}		</a:t>
            </a:r>
            <a:r>
              <a:rPr lang="sl-SI" sz="1400" b="1" dirty="0" smtClean="0">
                <a:latin typeface="Bradley Hand ITC" pitchFamily="66" charset="0"/>
              </a:rPr>
              <a:t> </a:t>
            </a:r>
            <a:r>
              <a:rPr lang="sl-SI" sz="1400" b="1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b="1" dirty="0" smtClean="0"/>
              <a:t> = {13, 14, 15, 16 …}</a:t>
            </a: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63688" y="6502545"/>
            <a:ext cx="8686800" cy="346869"/>
          </a:xfrm>
        </p:spPr>
        <p:txBody>
          <a:bodyPr>
            <a:normAutofit/>
          </a:bodyPr>
          <a:lstStyle/>
          <a:p>
            <a:r>
              <a:rPr lang="sl-SI" sz="800" dirty="0"/>
              <a:t>https://www.google.com/search?q=u%C4%8Denec&amp;bih=763&amp;biw=1600&amp;hl=sl&amp;tbm=isch&amp;source=iu&amp;ictx=1&amp;fir=bVGosNcDn16MvM%253A%252Chlg-K-</a:t>
            </a:r>
          </a:p>
        </p:txBody>
      </p:sp>
      <p:pic>
        <p:nvPicPr>
          <p:cNvPr id="1026" name="Picture 2" descr="F:\KORONA VIRUS\sola-nazaj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048000" cy="2981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krožen pravokotni oblaček 6"/>
          <p:cNvSpPr/>
          <p:nvPr/>
        </p:nvSpPr>
        <p:spPr>
          <a:xfrm>
            <a:off x="5364088" y="1880828"/>
            <a:ext cx="3312368" cy="972108"/>
          </a:xfrm>
          <a:prstGeom prst="wedgeRoundRectCallout">
            <a:avLst>
              <a:gd name="adj1" fmla="val -44495"/>
              <a:gd name="adj2" fmla="val 949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Od tod bo verjetno ime NEENAČBA!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8" name="Zaokrožen pravokotni oblaček 7"/>
          <p:cNvSpPr/>
          <p:nvPr/>
        </p:nvSpPr>
        <p:spPr>
          <a:xfrm>
            <a:off x="251520" y="908720"/>
            <a:ext cx="3312368" cy="1224136"/>
          </a:xfrm>
          <a:prstGeom prst="wedgeRoundRectCallout">
            <a:avLst>
              <a:gd name="adj1" fmla="val 41279"/>
              <a:gd name="adj2" fmla="val 15038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Mislim, da je neenačba matematični </a:t>
            </a:r>
            <a:r>
              <a:rPr lang="sl-SI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zapis</a:t>
            </a:r>
            <a:r>
              <a:rPr lang="sl-SI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sestavljen </a:t>
            </a:r>
            <a:r>
              <a:rPr lang="sl-SI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 dveh strani, ki med seboj NISTA ENAKI. </a:t>
            </a:r>
          </a:p>
        </p:txBody>
      </p:sp>
    </p:spTree>
    <p:extLst>
      <p:ext uri="{BB962C8B-B14F-4D97-AF65-F5344CB8AC3E}">
        <p14:creationId xmlns="" xmlns:p14="http://schemas.microsoft.com/office/powerpoint/2010/main" val="33750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404664"/>
            <a:ext cx="8686800" cy="56532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</a:t>
            </a:r>
            <a:endParaRPr lang="sl-SI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Poglejmo 1. nalogo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Neža ima v peresnici manj kot 5 barvic.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  Koliko barvic ima Neža?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  Ne moremo zagotovo</a:t>
            </a:r>
            <a:r>
              <a:rPr lang="sl-SI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povedati, koliko barvic ima.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  Lahko pa ugotavljamo, katere rešitve so možne. </a:t>
            </a:r>
          </a:p>
          <a:p>
            <a:pPr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Premislimo: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- lahko nima nobene barvice,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- lahko ima eno barvico,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- lahko ima dve barvici,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- lahko ima tri barvice,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- lahko ima štiri barvice.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   Ne more imeti pet barvic, ker pet ni manj kot pet.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To matematično zapišemo: </a:t>
            </a: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a &lt; 5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Ne vemo, koliko barvic ima Neža (a je neznanka),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vemo pa, da jih ima manj kot 5. </a:t>
            </a:r>
          </a:p>
          <a:p>
            <a:pPr>
              <a:buNone/>
            </a:pP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Katero število lahko vstavimo namesto neznanke, da </a:t>
            </a:r>
          </a:p>
          <a:p>
            <a:pPr>
              <a:buNone/>
            </a:pPr>
            <a:r>
              <a:rPr lang="sl-SI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o matematični zapis veljal?</a:t>
            </a:r>
          </a:p>
          <a:p>
            <a:pPr>
              <a:buNone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a &lt; 5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= 0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= 1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= 2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= 3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= 4</a:t>
            </a:r>
          </a:p>
          <a:p>
            <a:pPr>
              <a:buNone/>
            </a:pPr>
            <a:r>
              <a:rPr lang="sl-SI" sz="2400" dirty="0" smtClean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 = { 0, 1, 2, 3, 4 }    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Neža ima lahko 0, 1, 2, 3, ali 4 barvice.</a:t>
            </a:r>
          </a:p>
          <a:p>
            <a:pPr>
              <a:buNone/>
            </a:pPr>
            <a:r>
              <a:rPr lang="sl-SI" sz="1600" dirty="0" smtClean="0">
                <a:latin typeface="Arial" pitchFamily="34" charset="0"/>
                <a:cs typeface="Arial" pitchFamily="34" charset="0"/>
              </a:rPr>
              <a:t>Pazi: Če bi vpisali namesto a število 5, matematični zapis ne bi veljal, ker 5 &lt; 5 ne drži.</a:t>
            </a:r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krožen pravokotni oblaček 3"/>
          <p:cNvSpPr/>
          <p:nvPr/>
        </p:nvSpPr>
        <p:spPr>
          <a:xfrm>
            <a:off x="7380312" y="2437540"/>
            <a:ext cx="1501338" cy="2143140"/>
          </a:xfrm>
          <a:prstGeom prst="wedgeRoundRectCallout">
            <a:avLst>
              <a:gd name="adj1" fmla="val -139221"/>
              <a:gd name="adj2" fmla="val -527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V mislih preverimo:0 &lt; 5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1 &lt; 5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2 &lt; 5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3 &lt; 5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4 &lt; 5</a:t>
            </a: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5" name="Zaokrožen pravokotni oblaček 4"/>
          <p:cNvSpPr/>
          <p:nvPr/>
        </p:nvSpPr>
        <p:spPr>
          <a:xfrm>
            <a:off x="3779912" y="2924944"/>
            <a:ext cx="3092354" cy="2436872"/>
          </a:xfrm>
          <a:prstGeom prst="wedgeRoundRectCallout">
            <a:avLst>
              <a:gd name="adj1" fmla="val -79052"/>
              <a:gd name="adj2" fmla="val 428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3923928" y="3019995"/>
            <a:ext cx="3092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>
                <a:latin typeface="Arial" pitchFamily="34" charset="0"/>
                <a:cs typeface="Arial" pitchFamily="34" charset="0"/>
              </a:rPr>
              <a:t>Na koncu napišemo vse možne rešitve skupaj v množico rešitev. Množico rešitev označimo z veliko pisano črko </a:t>
            </a:r>
            <a:r>
              <a:rPr lang="sl-SI" sz="2000" b="1" dirty="0">
                <a:latin typeface="Monotype Corsiva" pitchFamily="66" charset="0"/>
                <a:cs typeface="Arial" pitchFamily="34" charset="0"/>
              </a:rPr>
              <a:t>R </a:t>
            </a:r>
            <a:r>
              <a:rPr lang="sl-SI" sz="2000" b="1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sl-SI" sz="2000" dirty="0" smtClean="0">
                <a:latin typeface="Arial" pitchFamily="34" charset="0"/>
                <a:cs typeface="Arial" pitchFamily="34" charset="0"/>
              </a:rPr>
              <a:t>in rešitve zapišemo med zavita oklepaja.</a:t>
            </a:r>
            <a:endParaRPr lang="sl-SI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krožen pravokotni oblaček 6"/>
          <p:cNvSpPr/>
          <p:nvPr/>
        </p:nvSpPr>
        <p:spPr>
          <a:xfrm>
            <a:off x="1763688" y="3031759"/>
            <a:ext cx="1732724" cy="1290443"/>
          </a:xfrm>
          <a:prstGeom prst="wedgeRoundRectCallout">
            <a:avLst>
              <a:gd name="adj1" fmla="val -78876"/>
              <a:gd name="adj2" fmla="val 193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Napišemo vse možne rešitve. 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973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b="1" dirty="0">
                <a:latin typeface="Arial" pitchFamily="34" charset="0"/>
                <a:cs typeface="Arial" pitchFamily="34" charset="0"/>
              </a:rPr>
              <a:t>Poglejmo </a:t>
            </a:r>
            <a:r>
              <a:rPr lang="sl-SI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l-SI" b="1" dirty="0">
                <a:latin typeface="Arial" pitchFamily="34" charset="0"/>
                <a:cs typeface="Arial" pitchFamily="34" charset="0"/>
              </a:rPr>
              <a:t>nalogo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Filip si je zamislil število, ki je večje od 8. 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Katero število si je zamislil?</a:t>
            </a:r>
          </a:p>
          <a:p>
            <a:pPr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To matematično zapišemo: </a:t>
            </a:r>
            <a:r>
              <a:rPr lang="sl-SI" b="1" dirty="0" smtClean="0">
                <a:latin typeface="Arial" pitchFamily="34" charset="0"/>
                <a:cs typeface="Arial" pitchFamily="34" charset="0"/>
              </a:rPr>
              <a:t>x &gt; 8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Ne vemo,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katero število si je zamislil (x </a:t>
            </a:r>
            <a:r>
              <a:rPr lang="sl-SI" dirty="0">
                <a:latin typeface="Arial" pitchFamily="34" charset="0"/>
                <a:cs typeface="Arial" pitchFamily="34" charset="0"/>
              </a:rPr>
              <a:t>je neznanka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vemo pa, da je zamišljeno število večje od 8. .</a:t>
            </a:r>
            <a:endParaRPr lang="sl-SI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Katero število lahko vstavimo namesto x, </a:t>
            </a:r>
          </a:p>
          <a:p>
            <a:pPr>
              <a:buNone/>
            </a:pPr>
            <a:r>
              <a:rPr lang="sl-SI" dirty="0">
                <a:latin typeface="Arial" pitchFamily="34" charset="0"/>
                <a:cs typeface="Arial" pitchFamily="34" charset="0"/>
              </a:rPr>
              <a:t>d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a bo matematični zapis veljal? </a:t>
            </a:r>
          </a:p>
          <a:p>
            <a:pPr>
              <a:buNone/>
            </a:pPr>
            <a:r>
              <a:rPr lang="sl-SI" b="1" dirty="0" smtClean="0">
                <a:latin typeface="Arial" pitchFamily="34" charset="0"/>
                <a:cs typeface="Arial" pitchFamily="34" charset="0"/>
              </a:rPr>
              <a:t>x &gt; 8 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x = 9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x = 10</a:t>
            </a:r>
          </a:p>
          <a:p>
            <a:pPr>
              <a:buNone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x = 11 …</a:t>
            </a:r>
          </a:p>
          <a:p>
            <a:pPr>
              <a:buNone/>
            </a:pPr>
            <a:r>
              <a:rPr lang="sl-SI" dirty="0" smtClean="0">
                <a:latin typeface="Monotype Corsiva" pitchFamily="66" charset="0"/>
                <a:cs typeface="Arial" pitchFamily="34" charset="0"/>
              </a:rPr>
              <a:t>R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{9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, 10, 11</a:t>
            </a:r>
            <a:r>
              <a:rPr lang="sl-SI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}     </a:t>
            </a:r>
          </a:p>
          <a:p>
            <a:pPr>
              <a:buNone/>
            </a:pPr>
            <a:endParaRPr lang="sl-SI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Filip si je zamislil število 9, 10, 11 ali katerokoli naslednje število.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Zaokrožen pravokotni oblaček 3"/>
          <p:cNvSpPr/>
          <p:nvPr/>
        </p:nvSpPr>
        <p:spPr>
          <a:xfrm>
            <a:off x="5580112" y="3356992"/>
            <a:ext cx="2786082" cy="2160240"/>
          </a:xfrm>
          <a:prstGeom prst="wedgeRoundRectCallout">
            <a:avLst>
              <a:gd name="adj1" fmla="val -144309"/>
              <a:gd name="adj2" fmla="val 5562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5758707" y="3356992"/>
            <a:ext cx="24288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Kadar se rešitve nadaljujejo v neskončnost, zapišemo najmanj tri števila in tri pike, s katerimi nakažemo nadaljevanje.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214290"/>
            <a:ext cx="8839200" cy="58658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800" dirty="0" smtClean="0">
                <a:latin typeface="Arial" pitchFamily="34" charset="0"/>
                <a:cs typeface="Arial" pitchFamily="34" charset="0"/>
              </a:rPr>
              <a:t>Neenačba ima lahko: </a:t>
            </a:r>
          </a:p>
          <a:p>
            <a:pPr>
              <a:buNone/>
            </a:pP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800" dirty="0" smtClean="0">
                <a:latin typeface="Arial" pitchFamily="34" charset="0"/>
                <a:cs typeface="Arial" pitchFamily="34" charset="0"/>
              </a:rPr>
              <a:t>- eno rešitev </a:t>
            </a:r>
          </a:p>
          <a:p>
            <a:pPr>
              <a:buNone/>
            </a:pP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800" dirty="0" smtClean="0">
                <a:latin typeface="Arial" pitchFamily="34" charset="0"/>
                <a:cs typeface="Arial" pitchFamily="34" charset="0"/>
              </a:rPr>
              <a:t>- več rešitev </a:t>
            </a:r>
          </a:p>
          <a:p>
            <a:pPr>
              <a:buNone/>
            </a:pP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l-SI" sz="2800" dirty="0" smtClean="0">
                <a:latin typeface="Arial" pitchFamily="34" charset="0"/>
                <a:cs typeface="Arial" pitchFamily="34" charset="0"/>
              </a:rPr>
              <a:t>- neskončno število rešitev, kar označimo s tremi</a:t>
            </a:r>
          </a:p>
          <a:p>
            <a:pPr marL="0" indent="0">
              <a:buNone/>
            </a:pPr>
            <a:r>
              <a:rPr lang="sl-SI" sz="2800" dirty="0" smtClean="0">
                <a:latin typeface="Arial" pitchFamily="34" charset="0"/>
                <a:cs typeface="Arial" pitchFamily="34" charset="0"/>
              </a:rPr>
              <a:t>  pikami (</a:t>
            </a:r>
            <a:r>
              <a:rPr lang="sl-SI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sl-SI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None/>
            </a:pPr>
            <a:endParaRPr lang="sl-SI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krožen pravokotni oblaček 3"/>
          <p:cNvSpPr/>
          <p:nvPr/>
        </p:nvSpPr>
        <p:spPr>
          <a:xfrm>
            <a:off x="4038210" y="765530"/>
            <a:ext cx="1496208" cy="985882"/>
          </a:xfrm>
          <a:prstGeom prst="wedgeRoundRectCallout">
            <a:avLst>
              <a:gd name="adj1" fmla="val -146621"/>
              <a:gd name="adj2" fmla="val 2357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4357686" y="908720"/>
            <a:ext cx="8572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&lt; 1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0</a:t>
            </a:r>
          </a:p>
          <a:p>
            <a:r>
              <a:rPr lang="sl-SI" sz="1400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 = {0}</a:t>
            </a: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dirty="0"/>
          </a:p>
        </p:txBody>
      </p:sp>
      <p:sp>
        <p:nvSpPr>
          <p:cNvPr id="7" name="Zaokrožen pravokotni oblaček 6"/>
          <p:cNvSpPr/>
          <p:nvPr/>
        </p:nvSpPr>
        <p:spPr>
          <a:xfrm>
            <a:off x="3840496" y="2420888"/>
            <a:ext cx="1640794" cy="1554976"/>
          </a:xfrm>
          <a:prstGeom prst="wedgeRoundRectCallout">
            <a:avLst>
              <a:gd name="adj1" fmla="val -128834"/>
              <a:gd name="adj2" fmla="val -87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095729" y="2420888"/>
            <a:ext cx="19288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&lt; 3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0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1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2</a:t>
            </a: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sz="1400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 = {0,1, 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2}</a:t>
            </a:r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dirty="0"/>
          </a:p>
        </p:txBody>
      </p:sp>
      <p:sp>
        <p:nvSpPr>
          <p:cNvPr id="9" name="Zaokrožen pravokotni oblaček 8"/>
          <p:cNvSpPr/>
          <p:nvPr/>
        </p:nvSpPr>
        <p:spPr>
          <a:xfrm>
            <a:off x="3864025" y="5200640"/>
            <a:ext cx="1952636" cy="1428760"/>
          </a:xfrm>
          <a:prstGeom prst="wedgeRoundRectCallout">
            <a:avLst>
              <a:gd name="adj1" fmla="val -114493"/>
              <a:gd name="adj2" fmla="val -515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4141079" y="5234853"/>
            <a:ext cx="164307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&gt; 3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4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5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6</a:t>
            </a:r>
          </a:p>
          <a:p>
            <a:r>
              <a:rPr lang="sl-SI" sz="1400" dirty="0" smtClean="0">
                <a:latin typeface="Arial" pitchFamily="34" charset="0"/>
                <a:cs typeface="Arial" pitchFamily="34" charset="0"/>
              </a:rPr>
              <a:t>x = 7</a:t>
            </a:r>
          </a:p>
          <a:p>
            <a:r>
              <a:rPr lang="sl-SI" sz="1400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sz="1400" dirty="0" smtClean="0">
                <a:latin typeface="Arial" pitchFamily="34" charset="0"/>
                <a:cs typeface="Arial" pitchFamily="34" charset="0"/>
              </a:rPr>
              <a:t> = {4, 5, 6, 7 …}</a:t>
            </a: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sz="1400" dirty="0" smtClean="0">
              <a:latin typeface="Arial" pitchFamily="34" charset="0"/>
              <a:cs typeface="Arial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3. naloga: </a:t>
            </a:r>
          </a:p>
          <a:p>
            <a:pPr>
              <a:buNone/>
            </a:pPr>
            <a:endParaRPr lang="sl-SI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Reši neenačbo:</a:t>
            </a:r>
          </a:p>
          <a:p>
            <a:pPr>
              <a:buNone/>
            </a:pPr>
            <a:endParaRPr lang="sl-SI" sz="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 + 4 &lt; 9</a:t>
            </a:r>
          </a:p>
          <a:p>
            <a:pPr>
              <a:buNone/>
            </a:pPr>
            <a:endParaRPr lang="sl-SI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Katero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število lahko vstavimo namesto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neznanke (x),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da bo </a:t>
            </a:r>
            <a:r>
              <a:rPr lang="sl-SI" sz="2400" dirty="0">
                <a:latin typeface="Arial" pitchFamily="34" charset="0"/>
                <a:cs typeface="Arial" pitchFamily="34" charset="0"/>
              </a:rPr>
              <a:t>matematični zapis veljal?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l-SI" sz="24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400" b="1" dirty="0">
                <a:latin typeface="Arial" pitchFamily="34" charset="0"/>
                <a:cs typeface="Arial" pitchFamily="34" charset="0"/>
              </a:rPr>
              <a:t>+ 4 &lt; </a:t>
            </a:r>
            <a:r>
              <a:rPr lang="sl-SI" sz="2400" b="1" dirty="0" smtClean="0">
                <a:latin typeface="Arial" pitchFamily="34" charset="0"/>
                <a:cs typeface="Arial" pitchFamily="34" charset="0"/>
              </a:rPr>
              <a:t>9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x = 0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x = 1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x = 2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x = 3</a:t>
            </a:r>
          </a:p>
          <a:p>
            <a:pPr>
              <a:buNone/>
            </a:pPr>
            <a:r>
              <a:rPr lang="sl-SI" sz="2400" i="1" dirty="0" smtClean="0">
                <a:latin typeface="Arial" pitchFamily="34" charset="0"/>
                <a:cs typeface="Arial" pitchFamily="34" charset="0"/>
              </a:rPr>
              <a:t>   x = 4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   R = { 0, 1, 2, 3, 4 }     </a:t>
            </a:r>
          </a:p>
          <a:p>
            <a:pPr>
              <a:buNone/>
            </a:pPr>
            <a:endParaRPr lang="sl-SI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l-SI" sz="2400" dirty="0" smtClean="0">
                <a:latin typeface="Arial" pitchFamily="34" charset="0"/>
                <a:cs typeface="Arial" pitchFamily="34" charset="0"/>
              </a:rPr>
            </a:br>
            <a:endParaRPr lang="sl-S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krožen pravokotni oblaček 3"/>
          <p:cNvSpPr/>
          <p:nvPr/>
        </p:nvSpPr>
        <p:spPr>
          <a:xfrm>
            <a:off x="6804248" y="2780928"/>
            <a:ext cx="1944216" cy="2584783"/>
          </a:xfrm>
          <a:prstGeom prst="wedgeRoundRectCallout">
            <a:avLst>
              <a:gd name="adj1" fmla="val -47927"/>
              <a:gd name="adj2" fmla="val 21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V mislih preverimo: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0 + 4 &lt; 9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1 + 4 &lt; 9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2 + 4 &lt; 9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3 + 4 &lt; 9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4 + 4 &lt; 9</a:t>
            </a: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endParaRPr lang="sl-SI" dirty="0" smtClean="0">
              <a:solidFill>
                <a:schemeClr val="tx1"/>
              </a:solidFill>
            </a:endParaRP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 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b="1" dirty="0" smtClean="0">
                <a:solidFill>
                  <a:srgbClr val="FF0000"/>
                </a:solidFill>
              </a:rPr>
              <a:t>NEENAČBE</a:t>
            </a:r>
          </a:p>
          <a:p>
            <a:pPr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b="1" dirty="0" smtClean="0"/>
              <a:t>a  &lt;  8                  a ∙ 10  &gt;  25                         a + 2  &lt; 7 		3 ∙ a &lt; 3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a = 0                     a = 3                                   a = 0		 a = 0</a:t>
            </a:r>
          </a:p>
          <a:p>
            <a:pPr>
              <a:buNone/>
            </a:pPr>
            <a:r>
              <a:rPr lang="sl-SI" dirty="0" smtClean="0"/>
              <a:t>a = 1                     a = 4                                   a = 1                       </a:t>
            </a:r>
            <a:r>
              <a:rPr lang="sl-SI" b="1" dirty="0" smtClean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b="1" dirty="0" smtClean="0"/>
              <a:t> = {0}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a = 2                     a = 5                                   a = 2</a:t>
            </a:r>
          </a:p>
          <a:p>
            <a:pPr>
              <a:buNone/>
            </a:pPr>
            <a:r>
              <a:rPr lang="sl-SI" dirty="0" smtClean="0"/>
              <a:t>a = 3                     a = 6                                   a = 3</a:t>
            </a:r>
          </a:p>
          <a:p>
            <a:pPr>
              <a:buNone/>
            </a:pPr>
            <a:r>
              <a:rPr lang="sl-SI" dirty="0" smtClean="0"/>
              <a:t>a = 4                     </a:t>
            </a:r>
            <a:r>
              <a:rPr lang="sl-SI" b="1" dirty="0" smtClean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b="1" dirty="0" smtClean="0"/>
              <a:t> = {3, 4, 5, 6 …}</a:t>
            </a:r>
            <a:r>
              <a:rPr lang="sl-SI" dirty="0" smtClean="0"/>
              <a:t>                a = 4</a:t>
            </a:r>
          </a:p>
          <a:p>
            <a:pPr>
              <a:buNone/>
            </a:pPr>
            <a:r>
              <a:rPr lang="sl-SI" dirty="0" smtClean="0"/>
              <a:t>a = 5				                     </a:t>
            </a:r>
            <a:r>
              <a:rPr lang="sl-SI" b="1" dirty="0" smtClean="0">
                <a:latin typeface="Monotype Corsiva" pitchFamily="66" charset="0"/>
                <a:cs typeface="Arial" pitchFamily="34" charset="0"/>
              </a:rPr>
              <a:t>R </a:t>
            </a:r>
            <a:r>
              <a:rPr lang="sl-SI" b="1" dirty="0" smtClean="0"/>
              <a:t> = {0, 1, 2, 3, 4}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a = 6</a:t>
            </a:r>
          </a:p>
          <a:p>
            <a:pPr>
              <a:buNone/>
            </a:pPr>
            <a:r>
              <a:rPr lang="sl-SI" dirty="0" smtClean="0"/>
              <a:t>a = 7</a:t>
            </a:r>
          </a:p>
          <a:p>
            <a:pPr>
              <a:buNone/>
            </a:pPr>
            <a:r>
              <a:rPr lang="sl-SI" b="1" dirty="0" smtClean="0"/>
              <a:t> </a:t>
            </a:r>
            <a:endParaRPr lang="sl-SI" dirty="0" smtClean="0"/>
          </a:p>
          <a:p>
            <a:pPr>
              <a:buNone/>
            </a:pPr>
            <a:r>
              <a:rPr lang="sl-SI" b="1" dirty="0">
                <a:latin typeface="Monotype Corsiva" pitchFamily="66" charset="0"/>
                <a:cs typeface="Arial" pitchFamily="34" charset="0"/>
              </a:rPr>
              <a:t>R</a:t>
            </a:r>
            <a:r>
              <a:rPr lang="sl-SI" b="1" dirty="0" smtClean="0"/>
              <a:t> = {0, 1, 2, 3, 4, 5, 6, 7}</a:t>
            </a:r>
          </a:p>
          <a:p>
            <a:pPr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800" b="1" dirty="0" smtClean="0"/>
              <a:t>NALOGE ZA UTRJEVANJE:</a:t>
            </a:r>
          </a:p>
          <a:p>
            <a:pPr>
              <a:buNone/>
            </a:pPr>
            <a:endParaRPr lang="sl-SI" sz="800" b="1" dirty="0" smtClean="0"/>
          </a:p>
          <a:p>
            <a:pPr marL="0" indent="0"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- Reši primere v U, str. </a:t>
            </a:r>
            <a:r>
              <a:rPr lang="sl-SI" sz="2400" smtClean="0">
                <a:latin typeface="Arial" pitchFamily="34" charset="0"/>
                <a:cs typeface="Arial" pitchFamily="34" charset="0"/>
              </a:rPr>
              <a:t>91, </a:t>
            </a:r>
            <a:r>
              <a:rPr lang="sl-SI" sz="2400" dirty="0" err="1" smtClean="0">
                <a:latin typeface="Arial" pitchFamily="34" charset="0"/>
                <a:cs typeface="Arial" pitchFamily="34" charset="0"/>
              </a:rPr>
              <a:t>nal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. 1.</a:t>
            </a:r>
          </a:p>
          <a:p>
            <a:pPr>
              <a:buFontTx/>
              <a:buChar char="-"/>
            </a:pPr>
            <a:endParaRPr lang="sl-SI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- Reši neenačbe:</a:t>
            </a:r>
          </a:p>
          <a:p>
            <a:pPr>
              <a:buNone/>
            </a:pPr>
            <a:endParaRPr lang="sl-SI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a &lt; 7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x + 2 &lt; 9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8 + a &lt; 11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y ∙ 3 &lt; 10 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7 + b &lt; 12</a:t>
            </a:r>
          </a:p>
          <a:p>
            <a:pPr>
              <a:buNone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y &gt; 12</a:t>
            </a:r>
          </a:p>
          <a:p>
            <a:pPr>
              <a:buNone/>
            </a:pP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482</TotalTime>
  <Words>685</Words>
  <Application>Microsoft Office PowerPoint</Application>
  <PresentationFormat>Diaprojekcija na zaslonu (4:3)</PresentationFormat>
  <Paragraphs>221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Potovanje</vt:lpstr>
      <vt:lpstr>Diapozitiv 1</vt:lpstr>
      <vt:lpstr>Diapozitiv 2</vt:lpstr>
      <vt:lpstr>Diapozitiv 3</vt:lpstr>
      <vt:lpstr>Diapozitiv 4</vt:lpstr>
      <vt:lpstr>Diapozitiv 5</vt:lpstr>
      <vt:lpstr>Diapozitiv 6</vt:lpstr>
      <vt:lpstr>Diapozitiv 7</vt:lpstr>
      <vt:lpstr>ZAPIS V ZVEZEK:</vt:lpstr>
      <vt:lpstr>Diapozitiv 9</vt:lpstr>
      <vt:lpstr>Diapozitiv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Neenačba je zapis, s katerim ugotovimo odnos velikosti med dvema neenakima številoma ali izrazoma.  Neenačba je primer enačbe, v kateri enačaj = ( je enako ) nadomestimo z neenačaji:        ( je manjše )        ( je večje )        ( je manjše ali enako )        ( je večje ali enako ).</dc:title>
  <dc:creator>DOMA</dc:creator>
  <cp:lastModifiedBy>DOMA</cp:lastModifiedBy>
  <cp:revision>52</cp:revision>
  <dcterms:created xsi:type="dcterms:W3CDTF">2020-03-23T09:48:56Z</dcterms:created>
  <dcterms:modified xsi:type="dcterms:W3CDTF">2020-03-31T06:49:39Z</dcterms:modified>
</cp:coreProperties>
</file>