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si/url?sa=i&amp;url=https://uciteljska.net/kvizi/HotPot/DELI_CELOTE_1/Deli_celote_1.htm&amp;psig=AOvVaw2zRgOWNDExowQ6XHlcoJT5&amp;ust=1587713232219000&amp;source=images&amp;cd=vfe&amp;ved=0CAIQjRxqFwoTCJjAtvKC_ugCFQAAAAAdAAAAAB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8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jpeg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5" Type="http://schemas.openxmlformats.org/officeDocument/2006/relationships/image" Target="../media/image8.jpe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7.jpeg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470025"/>
          </a:xfrm>
        </p:spPr>
        <p:txBody>
          <a:bodyPr>
            <a:normAutofit/>
          </a:bodyPr>
          <a:lstStyle/>
          <a:p>
            <a:r>
              <a:rPr lang="sl-SI" sz="5400" b="1" dirty="0" smtClean="0">
                <a:solidFill>
                  <a:srgbClr val="FF0000"/>
                </a:solidFill>
              </a:rPr>
              <a:t>DELI CELOTE</a:t>
            </a:r>
            <a:endParaRPr lang="sl-SI" sz="5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DELI CELOT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7409520" cy="2942638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4139952" y="6525344"/>
            <a:ext cx="4929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https://www.google.si/search?q=DELI+CELOTE&amp;newwindow=1&amp;sxsrf=ALeKk02eumfSY7FM1Sso2Het8WsGJuyKWg</a:t>
            </a:r>
            <a:endParaRPr lang="sl-SI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PONOVIMO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2000232" y="1000108"/>
            <a:ext cx="571504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Najprej 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torta cela. </a:t>
            </a:r>
            <a:endParaRPr kumimoji="0" lang="sl-SI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CELOTA</a:t>
            </a:r>
            <a:endParaRPr kumimoji="0" lang="sl-SI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847755" y="3274678"/>
            <a:ext cx="2019993" cy="203661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algn="ctr">
              <a:buNone/>
            </a:pPr>
            <a:r>
              <a:rPr lang="sl-SI" dirty="0" smtClean="0"/>
              <a:t>Če </a:t>
            </a:r>
            <a:r>
              <a:rPr lang="sl-SI" dirty="0" smtClean="0"/>
              <a:t>torto razrežemo na dva enaka dela,</a:t>
            </a:r>
            <a:r>
              <a:rPr lang="sl-SI" dirty="0"/>
              <a:t> </a:t>
            </a:r>
            <a:r>
              <a:rPr lang="sl-SI" dirty="0" smtClean="0"/>
              <a:t>dobimo </a:t>
            </a:r>
            <a:r>
              <a:rPr lang="sl-SI" dirty="0" smtClean="0">
                <a:solidFill>
                  <a:srgbClr val="FF0000"/>
                </a:solidFill>
              </a:rPr>
              <a:t>DVE </a:t>
            </a:r>
            <a:r>
              <a:rPr lang="sl-SI" dirty="0">
                <a:solidFill>
                  <a:srgbClr val="FF0000"/>
                </a:solidFill>
              </a:rPr>
              <a:t>POLOVICI</a:t>
            </a:r>
            <a:r>
              <a:rPr lang="sl-SI" dirty="0" smtClean="0"/>
              <a:t>.</a:t>
            </a:r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endParaRPr lang="sl-SI" dirty="0"/>
          </a:p>
        </p:txBody>
      </p:sp>
      <p:sp>
        <p:nvSpPr>
          <p:cNvPr id="15" name="Zaokrožen pravokotni oblaček 14"/>
          <p:cNvSpPr/>
          <p:nvPr/>
        </p:nvSpPr>
        <p:spPr>
          <a:xfrm>
            <a:off x="7016542" y="1691693"/>
            <a:ext cx="1875937" cy="642942"/>
          </a:xfrm>
          <a:prstGeom prst="wedgeRoundRectCallout">
            <a:avLst>
              <a:gd name="adj1" fmla="val -100759"/>
              <a:gd name="adj2" fmla="val 401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ŠE ENA POLOVICA TORTE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Zaokrožen pravokotni oblaček 15"/>
          <p:cNvSpPr/>
          <p:nvPr/>
        </p:nvSpPr>
        <p:spPr>
          <a:xfrm>
            <a:off x="611560" y="1811385"/>
            <a:ext cx="1928826" cy="642942"/>
          </a:xfrm>
          <a:prstGeom prst="wedgeRoundRectCallout">
            <a:avLst>
              <a:gd name="adj1" fmla="val 96706"/>
              <a:gd name="adj2" fmla="val 354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ENA POLOVICA</a:t>
            </a:r>
          </a:p>
          <a:p>
            <a:pPr algn="ctr"/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TORTE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9" name="Slika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0171" y="1196752"/>
            <a:ext cx="10191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004048" y="1196752"/>
            <a:ext cx="10191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1043606" y="3491784"/>
            <a:ext cx="76874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/>
              <a:t>Dele celote lahko zapišemo tudi z </a:t>
            </a:r>
            <a:r>
              <a:rPr lang="sl-SI" sz="3200" dirty="0">
                <a:solidFill>
                  <a:srgbClr val="FF0000"/>
                </a:solidFill>
              </a:rPr>
              <a:t>ULOMKI</a:t>
            </a:r>
            <a:r>
              <a:rPr lang="sl-SI" sz="3200" dirty="0"/>
              <a:t>. </a:t>
            </a:r>
          </a:p>
          <a:p>
            <a:endParaRPr lang="sl-SI" sz="3200" dirty="0" smtClean="0"/>
          </a:p>
          <a:p>
            <a:r>
              <a:rPr lang="sl-SI" sz="3200" dirty="0" smtClean="0"/>
              <a:t>Zapis </a:t>
            </a:r>
            <a:r>
              <a:rPr lang="sl-SI" sz="3200" dirty="0"/>
              <a:t>z besedo: </a:t>
            </a:r>
            <a:endParaRPr lang="sl-SI" sz="3200" dirty="0" smtClean="0"/>
          </a:p>
          <a:p>
            <a:endParaRPr lang="sl-SI" sz="3200" dirty="0"/>
          </a:p>
          <a:p>
            <a:r>
              <a:rPr lang="sl-SI" sz="3200" dirty="0" smtClean="0"/>
              <a:t>Zapis </a:t>
            </a:r>
            <a:r>
              <a:rPr lang="sl-SI" sz="3200" dirty="0"/>
              <a:t>z ulomkom: </a:t>
            </a:r>
            <a:r>
              <a:rPr lang="sl-SI" sz="3200" dirty="0" smtClean="0"/>
              <a:t>        </a:t>
            </a:r>
            <a:r>
              <a:rPr lang="sl-SI" sz="3200" u="sng" dirty="0" smtClean="0"/>
              <a:t>1</a:t>
            </a:r>
            <a:endParaRPr lang="sl-SI" sz="3200" u="sng" dirty="0"/>
          </a:p>
          <a:p>
            <a:pPr algn="ctr"/>
            <a:r>
              <a:rPr lang="sl-SI" sz="3200" dirty="0" smtClean="0"/>
              <a:t> 2</a:t>
            </a:r>
            <a:endParaRPr lang="sl-SI" sz="3200" dirty="0"/>
          </a:p>
          <a:p>
            <a:endParaRPr lang="sl-SI" sz="3200" dirty="0" smtClean="0"/>
          </a:p>
        </p:txBody>
      </p:sp>
      <p:sp>
        <p:nvSpPr>
          <p:cNvPr id="8" name="Ovalni oblaček 7"/>
          <p:cNvSpPr/>
          <p:nvPr/>
        </p:nvSpPr>
        <p:spPr>
          <a:xfrm>
            <a:off x="6275253" y="4653136"/>
            <a:ext cx="1571636" cy="928694"/>
          </a:xfrm>
          <a:prstGeom prst="wedgeEllipseCallout">
            <a:avLst>
              <a:gd name="adj1" fmla="val -208288"/>
              <a:gd name="adj2" fmla="val -307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Ovalni oblaček 10"/>
          <p:cNvSpPr/>
          <p:nvPr/>
        </p:nvSpPr>
        <p:spPr>
          <a:xfrm>
            <a:off x="4579346" y="5302149"/>
            <a:ext cx="714380" cy="1285884"/>
          </a:xfrm>
          <a:prstGeom prst="wedgeEllipseCallout">
            <a:avLst>
              <a:gd name="adj1" fmla="val -123578"/>
              <a:gd name="adj2" fmla="val -120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6289317" y="4904641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  ena polovica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sl-SI" sz="3200" dirty="0" smtClean="0"/>
          </a:p>
          <a:p>
            <a:pPr marL="0" indent="0" algn="ctr">
              <a:buNone/>
            </a:pPr>
            <a:r>
              <a:rPr lang="sl-SI" dirty="0" smtClean="0"/>
              <a:t>Če torto razrežemo na dva enaka dela, dobimo </a:t>
            </a:r>
            <a:r>
              <a:rPr lang="sl-SI" dirty="0" smtClean="0">
                <a:solidFill>
                  <a:srgbClr val="FF0000"/>
                </a:solidFill>
              </a:rPr>
              <a:t>DVE POLOVICI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71406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3847755" y="2765318"/>
            <a:ext cx="1591365" cy="15716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konektor 10"/>
          <p:cNvCxnSpPr/>
          <p:nvPr/>
        </p:nvCxnSpPr>
        <p:spPr>
          <a:xfrm rot="5400000">
            <a:off x="3562343" y="355113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4067161" y="320898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u="sng" dirty="0" smtClean="0"/>
              <a:t>1</a:t>
            </a:r>
          </a:p>
          <a:p>
            <a:pPr algn="ctr"/>
            <a:r>
              <a:rPr lang="sl-SI" dirty="0" smtClean="0"/>
              <a:t>2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4863199" y="3214440"/>
            <a:ext cx="285752" cy="65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u="sng" dirty="0" smtClean="0"/>
              <a:t>1</a:t>
            </a:r>
          </a:p>
          <a:p>
            <a:pPr algn="ctr"/>
            <a:r>
              <a:rPr lang="sl-SI" dirty="0" smtClean="0"/>
              <a:t>2</a:t>
            </a:r>
          </a:p>
        </p:txBody>
      </p:sp>
      <p:sp>
        <p:nvSpPr>
          <p:cNvPr id="14" name="Zaokrožen pravokotni oblaček 13"/>
          <p:cNvSpPr/>
          <p:nvPr/>
        </p:nvSpPr>
        <p:spPr>
          <a:xfrm>
            <a:off x="5652120" y="2708920"/>
            <a:ext cx="1857388" cy="500066"/>
          </a:xfrm>
          <a:prstGeom prst="wedgeRoundRectCallout">
            <a:avLst>
              <a:gd name="adj1" fmla="val -61113"/>
              <a:gd name="adj2" fmla="val 927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 ena </a:t>
            </a:r>
            <a:r>
              <a:rPr lang="sl-SI" dirty="0" smtClean="0">
                <a:solidFill>
                  <a:schemeClr val="tx1"/>
                </a:solidFill>
              </a:rPr>
              <a:t>polovica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0" name="Zaokrožen pravokotni oblaček 19"/>
          <p:cNvSpPr/>
          <p:nvPr/>
        </p:nvSpPr>
        <p:spPr>
          <a:xfrm>
            <a:off x="1547664" y="3050401"/>
            <a:ext cx="1857388" cy="500066"/>
          </a:xfrm>
          <a:prstGeom prst="wedgeRoundRectCallout">
            <a:avLst>
              <a:gd name="adj1" fmla="val 80883"/>
              <a:gd name="adj2" fmla="val 111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polovica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682998" y="522920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sl-SI" sz="3200" dirty="0"/>
              <a:t>Vsak del je ena polovica.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911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l-SI" dirty="0"/>
              <a:t>Če </a:t>
            </a:r>
            <a:r>
              <a:rPr lang="sl-SI" dirty="0" smtClean="0"/>
              <a:t>torto </a:t>
            </a:r>
            <a:r>
              <a:rPr lang="sl-SI" dirty="0"/>
              <a:t>razrežemo na </a:t>
            </a:r>
            <a:r>
              <a:rPr lang="sl-SI" dirty="0" smtClean="0"/>
              <a:t>štiri enake </a:t>
            </a:r>
            <a:r>
              <a:rPr lang="sl-SI" dirty="0"/>
              <a:t>dele, </a:t>
            </a:r>
            <a:r>
              <a:rPr lang="sl-SI" dirty="0" smtClean="0"/>
              <a:t>dobimo </a:t>
            </a:r>
            <a:r>
              <a:rPr lang="sl-SI" dirty="0" smtClean="0">
                <a:solidFill>
                  <a:srgbClr val="FF0000"/>
                </a:solidFill>
              </a:rPr>
              <a:t>ŠTIRI ČETRTINE</a:t>
            </a:r>
            <a:r>
              <a:rPr lang="sl-SI" dirty="0" smtClean="0"/>
              <a:t>.</a:t>
            </a:r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  Vsak </a:t>
            </a:r>
            <a:r>
              <a:rPr lang="sl-SI" dirty="0"/>
              <a:t>del je ena četrtina.</a:t>
            </a:r>
          </a:p>
          <a:p>
            <a:pPr algn="ctr"/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4071934" y="2571744"/>
            <a:ext cx="1928826" cy="18573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Raven konektor 6"/>
          <p:cNvCxnSpPr/>
          <p:nvPr/>
        </p:nvCxnSpPr>
        <p:spPr>
          <a:xfrm rot="16200000" flipH="1">
            <a:off x="3643306" y="3500438"/>
            <a:ext cx="278608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>
            <a:off x="3714744" y="3500438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4500562" y="285749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1</a:t>
            </a:r>
          </a:p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5286380" y="285749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1</a:t>
            </a:r>
          </a:p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572000" y="357187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1</a:t>
            </a:r>
          </a:p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5286380" y="357187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1</a:t>
            </a:r>
          </a:p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5" name="Zaokrožen pravokotni oblaček 14"/>
          <p:cNvSpPr/>
          <p:nvPr/>
        </p:nvSpPr>
        <p:spPr>
          <a:xfrm>
            <a:off x="5715008" y="2285992"/>
            <a:ext cx="1857388" cy="500066"/>
          </a:xfrm>
          <a:prstGeom prst="wedgeRoundRectCallout">
            <a:avLst>
              <a:gd name="adj1" fmla="val -53789"/>
              <a:gd name="adj2" fmla="val 10179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četrtina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6" name="Zaokrožen pravokotni oblaček 15"/>
          <p:cNvSpPr/>
          <p:nvPr/>
        </p:nvSpPr>
        <p:spPr>
          <a:xfrm>
            <a:off x="6000760" y="3857628"/>
            <a:ext cx="1857388" cy="500066"/>
          </a:xfrm>
          <a:prstGeom prst="wedgeRoundRectCallout">
            <a:avLst>
              <a:gd name="adj1" fmla="val -67215"/>
              <a:gd name="adj2" fmla="val -281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četrtina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7" name="Zaokrožen pravokotni oblaček 16"/>
          <p:cNvSpPr/>
          <p:nvPr/>
        </p:nvSpPr>
        <p:spPr>
          <a:xfrm>
            <a:off x="1857356" y="3643314"/>
            <a:ext cx="1857388" cy="500066"/>
          </a:xfrm>
          <a:prstGeom prst="wedgeRoundRectCallout">
            <a:avLst>
              <a:gd name="adj1" fmla="val 89427"/>
              <a:gd name="adj2" fmla="val -550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četrtina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8" name="Zaokrožen pravokotni oblaček 17"/>
          <p:cNvSpPr/>
          <p:nvPr/>
        </p:nvSpPr>
        <p:spPr>
          <a:xfrm>
            <a:off x="2143108" y="2357430"/>
            <a:ext cx="1857388" cy="500066"/>
          </a:xfrm>
          <a:prstGeom prst="wedgeRoundRectCallout">
            <a:avLst>
              <a:gd name="adj1" fmla="val 67863"/>
              <a:gd name="adj2" fmla="val 9121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četrtina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smtClean="0"/>
              <a:t>Če </a:t>
            </a:r>
            <a:r>
              <a:rPr lang="sl-SI" dirty="0" smtClean="0"/>
              <a:t>torto razrežemo na osem enakih delov, dobimo </a:t>
            </a:r>
            <a:r>
              <a:rPr lang="sl-SI" dirty="0" smtClean="0">
                <a:solidFill>
                  <a:srgbClr val="FF0000"/>
                </a:solidFill>
              </a:rPr>
              <a:t>OSEM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OSMIN</a:t>
            </a:r>
            <a:r>
              <a:rPr lang="sl-SI" dirty="0"/>
              <a:t>.</a:t>
            </a:r>
            <a:endParaRPr lang="sl-SI" dirty="0" smtClean="0"/>
          </a:p>
        </p:txBody>
      </p:sp>
      <p:sp>
        <p:nvSpPr>
          <p:cNvPr id="4" name="Elipsa 3"/>
          <p:cNvSpPr/>
          <p:nvPr/>
        </p:nvSpPr>
        <p:spPr>
          <a:xfrm>
            <a:off x="3500430" y="3429000"/>
            <a:ext cx="1928826" cy="18573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" name="Raven konektor 5"/>
          <p:cNvCxnSpPr/>
          <p:nvPr/>
        </p:nvCxnSpPr>
        <p:spPr>
          <a:xfrm rot="16200000" flipH="1">
            <a:off x="2964645" y="4464851"/>
            <a:ext cx="300039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>
            <a:off x="2714612" y="4429132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konektor 10"/>
          <p:cNvCxnSpPr/>
          <p:nvPr/>
        </p:nvCxnSpPr>
        <p:spPr>
          <a:xfrm>
            <a:off x="3286116" y="3286124"/>
            <a:ext cx="2500330" cy="2428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 rot="10800000" flipV="1">
            <a:off x="3143240" y="3286124"/>
            <a:ext cx="2500330" cy="23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4572000" y="3500438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17" name="PoljeZBesedilom 16"/>
          <p:cNvSpPr txBox="1"/>
          <p:nvPr/>
        </p:nvSpPr>
        <p:spPr>
          <a:xfrm>
            <a:off x="4857752" y="3857628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18" name="PoljeZBesedilom 17"/>
          <p:cNvSpPr txBox="1"/>
          <p:nvPr/>
        </p:nvSpPr>
        <p:spPr>
          <a:xfrm>
            <a:off x="4929190" y="4357694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19" name="PoljeZBesedilom 18"/>
          <p:cNvSpPr txBox="1"/>
          <p:nvPr/>
        </p:nvSpPr>
        <p:spPr>
          <a:xfrm>
            <a:off x="4500562" y="4572008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3714744" y="4429132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21" name="PoljeZBesedilom 20"/>
          <p:cNvSpPr txBox="1"/>
          <p:nvPr/>
        </p:nvSpPr>
        <p:spPr>
          <a:xfrm>
            <a:off x="3643306" y="3857628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22" name="PoljeZBesedilom 21"/>
          <p:cNvSpPr txBox="1"/>
          <p:nvPr/>
        </p:nvSpPr>
        <p:spPr>
          <a:xfrm>
            <a:off x="4071934" y="3571876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23" name="PoljeZBesedilom 22"/>
          <p:cNvSpPr txBox="1"/>
          <p:nvPr/>
        </p:nvSpPr>
        <p:spPr>
          <a:xfrm>
            <a:off x="4143372" y="4643446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  <p:sp>
        <p:nvSpPr>
          <p:cNvPr id="24" name="Zaokrožen pravokotni oblaček 23"/>
          <p:cNvSpPr/>
          <p:nvPr/>
        </p:nvSpPr>
        <p:spPr>
          <a:xfrm>
            <a:off x="5214942" y="2714620"/>
            <a:ext cx="1857388" cy="500066"/>
          </a:xfrm>
          <a:prstGeom prst="wedgeRoundRectCallout">
            <a:avLst>
              <a:gd name="adj1" fmla="val -68029"/>
              <a:gd name="adj2" fmla="val 12748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5" name="Zaokrožen pravokotni oblaček 24"/>
          <p:cNvSpPr/>
          <p:nvPr/>
        </p:nvSpPr>
        <p:spPr>
          <a:xfrm>
            <a:off x="5786446" y="3714752"/>
            <a:ext cx="1857388" cy="500066"/>
          </a:xfrm>
          <a:prstGeom prst="wedgeRoundRectCallout">
            <a:avLst>
              <a:gd name="adj1" fmla="val -76980"/>
              <a:gd name="adj2" fmla="val 398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6" name="Zaokrožen pravokotni oblaček 25"/>
          <p:cNvSpPr/>
          <p:nvPr/>
        </p:nvSpPr>
        <p:spPr>
          <a:xfrm>
            <a:off x="5572132" y="4714884"/>
            <a:ext cx="1857388" cy="500066"/>
          </a:xfrm>
          <a:prstGeom prst="wedgeRoundRectCallout">
            <a:avLst>
              <a:gd name="adj1" fmla="val -74132"/>
              <a:gd name="adj2" fmla="val -4630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7" name="Zaokrožen pravokotni oblaček 26"/>
          <p:cNvSpPr/>
          <p:nvPr/>
        </p:nvSpPr>
        <p:spPr>
          <a:xfrm>
            <a:off x="3000364" y="2500306"/>
            <a:ext cx="1857388" cy="500066"/>
          </a:xfrm>
          <a:prstGeom prst="wedgeRoundRectCallout">
            <a:avLst>
              <a:gd name="adj1" fmla="val 14157"/>
              <a:gd name="adj2" fmla="val 1728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8" name="Zaokrožen pravokotni oblaček 27"/>
          <p:cNvSpPr/>
          <p:nvPr/>
        </p:nvSpPr>
        <p:spPr>
          <a:xfrm>
            <a:off x="1714480" y="3214686"/>
            <a:ext cx="1857388" cy="500066"/>
          </a:xfrm>
          <a:prstGeom prst="wedgeRoundRectCallout">
            <a:avLst>
              <a:gd name="adj1" fmla="val 52809"/>
              <a:gd name="adj2" fmla="val 1244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9" name="Zaokrožen pravokotni oblaček 28"/>
          <p:cNvSpPr/>
          <p:nvPr/>
        </p:nvSpPr>
        <p:spPr>
          <a:xfrm>
            <a:off x="5286380" y="5429264"/>
            <a:ext cx="1857388" cy="500066"/>
          </a:xfrm>
          <a:prstGeom prst="wedgeRoundRectCallout">
            <a:avLst>
              <a:gd name="adj1" fmla="val -81456"/>
              <a:gd name="adj2" fmla="val -1007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0" name="Zaokrožen pravokotni oblaček 29"/>
          <p:cNvSpPr/>
          <p:nvPr/>
        </p:nvSpPr>
        <p:spPr>
          <a:xfrm>
            <a:off x="1357290" y="4357694"/>
            <a:ext cx="1857388" cy="500066"/>
          </a:xfrm>
          <a:prstGeom prst="wedgeRoundRectCallout">
            <a:avLst>
              <a:gd name="adj1" fmla="val 75186"/>
              <a:gd name="adj2" fmla="val 111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1" name="Zaokrožen pravokotni oblaček 30"/>
          <p:cNvSpPr/>
          <p:nvPr/>
        </p:nvSpPr>
        <p:spPr>
          <a:xfrm>
            <a:off x="2143108" y="5500702"/>
            <a:ext cx="1857388" cy="500066"/>
          </a:xfrm>
          <a:prstGeom prst="wedgeRoundRectCallout">
            <a:avLst>
              <a:gd name="adj1" fmla="val 65014"/>
              <a:gd name="adj2" fmla="val -1188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ena osmina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922346" y="6315308"/>
            <a:ext cx="357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l-SI" sz="2800" dirty="0"/>
              <a:t>Vsak del je ena osmina.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Koliko manjka do celote?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   +                                 =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―             +              ―                =           ―   =  1 </a:t>
            </a:r>
            <a:endParaRPr lang="sl-SI" dirty="0"/>
          </a:p>
        </p:txBody>
      </p:sp>
      <p:sp>
        <p:nvSpPr>
          <p:cNvPr id="7" name="Torta 6"/>
          <p:cNvSpPr/>
          <p:nvPr/>
        </p:nvSpPr>
        <p:spPr>
          <a:xfrm rot="5400000">
            <a:off x="3317952" y="1183263"/>
            <a:ext cx="1795070" cy="1714512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Torta 8"/>
          <p:cNvSpPr/>
          <p:nvPr/>
        </p:nvSpPr>
        <p:spPr>
          <a:xfrm>
            <a:off x="107141" y="1142984"/>
            <a:ext cx="1928794" cy="1714512"/>
          </a:xfrm>
          <a:prstGeom prst="pie">
            <a:avLst>
              <a:gd name="adj1" fmla="val 0"/>
              <a:gd name="adj2" fmla="val 5358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588224" y="1000108"/>
            <a:ext cx="176999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928662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92866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000496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4000496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7000892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700089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9" name="Zaokrožen pravokotni oblaček 18"/>
          <p:cNvSpPr/>
          <p:nvPr/>
        </p:nvSpPr>
        <p:spPr>
          <a:xfrm>
            <a:off x="7031894" y="4463777"/>
            <a:ext cx="1143008" cy="714380"/>
          </a:xfrm>
          <a:prstGeom prst="wedgeRoundRectCallout">
            <a:avLst>
              <a:gd name="adj1" fmla="val 46897"/>
              <a:gd name="adj2" fmla="val -1442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celota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142853"/>
            <a:ext cx="8229600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Naloge reši v zvezek.</a:t>
            </a:r>
          </a:p>
          <a:p>
            <a:pPr>
              <a:buNone/>
            </a:pPr>
            <a:r>
              <a:rPr lang="sl-SI" sz="2000" dirty="0" smtClean="0"/>
              <a:t>VAJA</a:t>
            </a:r>
          </a:p>
          <a:p>
            <a:pPr marL="514350" indent="-514350">
              <a:buNone/>
            </a:pPr>
            <a:r>
              <a:rPr lang="sl-SI" sz="2000" dirty="0" smtClean="0"/>
              <a:t>1. Zapiši ulomke z besedami.</a:t>
            </a:r>
          </a:p>
          <a:p>
            <a:pPr marL="514350" indent="-514350">
              <a:buNone/>
            </a:pPr>
            <a:r>
              <a:rPr lang="sl-SI" sz="2000" dirty="0" smtClean="0"/>
              <a:t>     _____________        _____________       _____________</a:t>
            </a:r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r>
              <a:rPr lang="sl-SI" sz="2000" dirty="0" smtClean="0"/>
              <a:t>2. Kolikšen del manjka spodnjim ulomkom do celote?</a:t>
            </a:r>
          </a:p>
          <a:p>
            <a:pPr marL="514350" indent="-514350">
              <a:buNone/>
            </a:pPr>
            <a:r>
              <a:rPr lang="sl-SI" sz="2000" dirty="0" smtClean="0"/>
              <a:t>― + ― =    = 1           ― + ― =   = 1             ― + ― =    = 1</a:t>
            </a:r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r>
              <a:rPr lang="sl-SI" sz="2000" dirty="0" smtClean="0"/>
              <a:t>3. Zapiši obarvan del celote z ulomkom in besedo.</a:t>
            </a:r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endParaRPr lang="sl-SI" sz="2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00034" y="1214422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/>
              <a:t>1</a:t>
            </a:r>
          </a:p>
          <a:p>
            <a:r>
              <a:rPr lang="sl-SI" sz="1400" dirty="0"/>
              <a:t>3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714612" y="1142984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/>
              <a:t>1</a:t>
            </a:r>
          </a:p>
          <a:p>
            <a:r>
              <a:rPr lang="sl-SI" sz="1400" dirty="0" smtClean="0"/>
              <a:t>5 </a:t>
            </a:r>
            <a:endParaRPr lang="sl-SI" sz="1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643438" y="114298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 smtClean="0"/>
              <a:t> 1     </a:t>
            </a:r>
            <a:r>
              <a:rPr lang="sl-SI" sz="1400" dirty="0" smtClean="0"/>
              <a:t>10</a:t>
            </a:r>
            <a:endParaRPr lang="sl-SI" sz="1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71472" y="228599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71472" y="2571744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3</a:t>
            </a:r>
            <a:endParaRPr lang="sl-SI" sz="1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2643174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643174" y="250030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5</a:t>
            </a:r>
            <a:endParaRPr lang="sl-SI" sz="1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714876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714876" y="2500307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10</a:t>
            </a:r>
            <a:endParaRPr lang="sl-SI" sz="14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500034" y="3643314"/>
          <a:ext cx="4933052" cy="2734056"/>
        </p:xfrm>
        <a:graphic>
          <a:graphicData uri="http://schemas.openxmlformats.org/drawingml/2006/table">
            <a:tbl>
              <a:tblPr/>
              <a:tblGrid>
                <a:gridCol w="1139894"/>
                <a:gridCol w="1247992"/>
                <a:gridCol w="1220327"/>
                <a:gridCol w="1324839"/>
              </a:tblGrid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 smtClean="0">
                          <a:latin typeface="Calibri"/>
                          <a:ea typeface="Calibri"/>
                          <a:cs typeface="Times New Roman"/>
                        </a:rPr>
                        <a:t>slika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>
                          <a:latin typeface="Calibri"/>
                          <a:ea typeface="Calibri"/>
                          <a:cs typeface="Times New Roman"/>
                        </a:rPr>
                        <a:t>zapis z ulomkom</a:t>
                      </a:r>
                      <a:endParaRPr lang="sl-SI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>
                          <a:latin typeface="Calibri"/>
                          <a:ea typeface="Calibri"/>
                          <a:cs typeface="Times New Roman"/>
                        </a:rPr>
                        <a:t>zapis z besedo</a:t>
                      </a:r>
                      <a:endParaRPr lang="sl-SI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IMG_20200407_090731"/>
          <p:cNvPicPr>
            <a:picLocks noChangeAspect="1" noChangeArrowheads="1"/>
          </p:cNvPicPr>
          <p:nvPr/>
        </p:nvPicPr>
        <p:blipFill>
          <a:blip r:embed="rId3" cstate="print"/>
          <a:srcRect l="39755" t="2357" r="32066" b="76010"/>
          <a:stretch>
            <a:fillRect/>
          </a:stretch>
        </p:blipFill>
        <p:spPr bwMode="auto">
          <a:xfrm rot="16200000">
            <a:off x="1655852" y="3632320"/>
            <a:ext cx="1212630" cy="1238250"/>
          </a:xfrm>
          <a:prstGeom prst="rect">
            <a:avLst/>
          </a:prstGeom>
          <a:noFill/>
        </p:spPr>
      </p:pic>
      <p:pic>
        <p:nvPicPr>
          <p:cNvPr id="1027" name="Picture 3" descr="IMG_20200407_090731"/>
          <p:cNvPicPr>
            <a:picLocks noChangeAspect="1" noChangeArrowheads="1"/>
          </p:cNvPicPr>
          <p:nvPr/>
        </p:nvPicPr>
        <p:blipFill>
          <a:blip r:embed="rId4" cstate="print"/>
          <a:srcRect l="39174" t="29523" r="32066" b="49782"/>
          <a:stretch>
            <a:fillRect/>
          </a:stretch>
        </p:blipFill>
        <p:spPr bwMode="auto">
          <a:xfrm rot="16200000">
            <a:off x="2911355" y="3668615"/>
            <a:ext cx="1214446" cy="1163844"/>
          </a:xfrm>
          <a:prstGeom prst="rect">
            <a:avLst/>
          </a:prstGeom>
          <a:noFill/>
        </p:spPr>
      </p:pic>
      <p:pic>
        <p:nvPicPr>
          <p:cNvPr id="1026" name="Picture 2" descr="IMG_20200407_090731"/>
          <p:cNvPicPr>
            <a:picLocks noChangeAspect="1" noChangeArrowheads="1"/>
          </p:cNvPicPr>
          <p:nvPr/>
        </p:nvPicPr>
        <p:blipFill>
          <a:blip r:embed="rId5" cstate="print"/>
          <a:srcRect l="41789" t="53448" r="32066" b="23389"/>
          <a:stretch>
            <a:fillRect/>
          </a:stretch>
        </p:blipFill>
        <p:spPr bwMode="auto">
          <a:xfrm rot="16200000">
            <a:off x="4221953" y="3707606"/>
            <a:ext cx="1104899" cy="126206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12888" y="2357438"/>
          <a:ext cx="1365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načba" r:id="rId6" imgW="139680" imgH="393480" progId="Equation.3">
                  <p:embed/>
                </p:oleObj>
              </mc:Choice>
              <mc:Fallback>
                <p:oleObj name="Enačba" r:id="rId6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357438"/>
                        <a:ext cx="1365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00430" y="2357430"/>
          <a:ext cx="136525" cy="463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načba" r:id="rId8" imgW="139680" imgH="393480" progId="Equation.3">
                  <p:embed/>
                </p:oleObj>
              </mc:Choice>
              <mc:Fallback>
                <p:oleObj name="Enačba" r:id="rId8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357430"/>
                        <a:ext cx="136525" cy="463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613400" y="2357438"/>
          <a:ext cx="1984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načba" r:id="rId10" imgW="203040" imgH="393480" progId="Equation.3">
                  <p:embed/>
                </p:oleObj>
              </mc:Choice>
              <mc:Fallback>
                <p:oleObj name="Enačba" r:id="rId10" imgW="2030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2357438"/>
                        <a:ext cx="1984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142853"/>
            <a:ext cx="8229600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REŠITVE</a:t>
            </a:r>
          </a:p>
          <a:p>
            <a:pPr>
              <a:buNone/>
            </a:pPr>
            <a:endParaRPr lang="sl-SI" sz="2000" dirty="0" smtClean="0"/>
          </a:p>
          <a:p>
            <a:pPr marL="514350" indent="-514350">
              <a:buNone/>
            </a:pPr>
            <a:r>
              <a:rPr lang="sl-SI" sz="2000" dirty="0" smtClean="0"/>
              <a:t>1. Zapiši ulomke z besedami.</a:t>
            </a:r>
          </a:p>
          <a:p>
            <a:pPr marL="514350" indent="-514350">
              <a:buNone/>
            </a:pPr>
            <a:r>
              <a:rPr lang="sl-SI" sz="2000" dirty="0" smtClean="0"/>
              <a:t>     </a:t>
            </a:r>
            <a:r>
              <a:rPr lang="sl-SI" sz="2000" dirty="0" smtClean="0">
                <a:solidFill>
                  <a:srgbClr val="00B050"/>
                </a:solidFill>
              </a:rPr>
              <a:t>ena tretjina</a:t>
            </a:r>
            <a:r>
              <a:rPr lang="sl-SI" sz="2000" dirty="0" smtClean="0"/>
              <a:t>                </a:t>
            </a:r>
            <a:r>
              <a:rPr lang="sl-SI" sz="2000" dirty="0" smtClean="0">
                <a:solidFill>
                  <a:srgbClr val="00B050"/>
                </a:solidFill>
              </a:rPr>
              <a:t>ena petina                 ena desetina</a:t>
            </a:r>
            <a:endParaRPr lang="sl-SI" sz="2000" dirty="0" smtClean="0"/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r>
              <a:rPr lang="sl-SI" sz="2000" dirty="0" smtClean="0"/>
              <a:t>2. Kolikšen del manjka spodnjim ulomkom do celote?</a:t>
            </a:r>
          </a:p>
          <a:p>
            <a:pPr marL="514350" indent="-514350">
              <a:buNone/>
            </a:pPr>
            <a:r>
              <a:rPr lang="sl-SI" sz="2000" dirty="0" smtClean="0"/>
              <a:t>― + ― =    =1             ― + ― =   = 1            ― + ― </a:t>
            </a:r>
            <a:r>
              <a:rPr lang="sl-SI" sz="2000" smtClean="0"/>
              <a:t>=    = 1</a:t>
            </a:r>
            <a:endParaRPr lang="sl-SI" sz="2000" dirty="0" smtClean="0"/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r>
              <a:rPr lang="sl-SI" sz="2000" dirty="0" smtClean="0"/>
              <a:t>3. Zapiši obarvan del celote z ulomkom in besedo.</a:t>
            </a:r>
          </a:p>
          <a:p>
            <a:pPr marL="514350" indent="-514350">
              <a:buNone/>
            </a:pPr>
            <a:endParaRPr lang="sl-SI" sz="2000" dirty="0" smtClean="0"/>
          </a:p>
          <a:p>
            <a:pPr marL="514350" indent="-514350">
              <a:buNone/>
            </a:pPr>
            <a:endParaRPr lang="sl-SI" sz="2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00034" y="1214422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/>
              <a:t>1</a:t>
            </a:r>
          </a:p>
          <a:p>
            <a:r>
              <a:rPr lang="sl-SI" sz="1400" dirty="0"/>
              <a:t>3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714612" y="1142984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/>
              <a:t>1</a:t>
            </a:r>
          </a:p>
          <a:p>
            <a:r>
              <a:rPr lang="sl-SI" sz="1400" dirty="0" smtClean="0"/>
              <a:t>5 </a:t>
            </a:r>
            <a:endParaRPr lang="sl-SI" sz="1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643438" y="114298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 smtClean="0"/>
              <a:t> 1     </a:t>
            </a:r>
            <a:r>
              <a:rPr lang="sl-SI" sz="1400" dirty="0" smtClean="0"/>
              <a:t>10</a:t>
            </a:r>
            <a:endParaRPr lang="sl-SI" sz="1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71472" y="2285992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71472" y="2571744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3</a:t>
            </a:r>
            <a:endParaRPr lang="sl-SI" sz="14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2643174" y="2285992"/>
            <a:ext cx="285752" cy="317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643174" y="2500306"/>
            <a:ext cx="21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5</a:t>
            </a:r>
            <a:endParaRPr lang="sl-SI" sz="1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714876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</a:t>
            </a:r>
            <a:endParaRPr lang="sl-SI" sz="1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714876" y="2500307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10</a:t>
            </a:r>
            <a:endParaRPr lang="sl-SI" sz="14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500034" y="3643314"/>
          <a:ext cx="4933052" cy="2734056"/>
        </p:xfrm>
        <a:graphic>
          <a:graphicData uri="http://schemas.openxmlformats.org/drawingml/2006/table">
            <a:tbl>
              <a:tblPr/>
              <a:tblGrid>
                <a:gridCol w="1139894"/>
                <a:gridCol w="1247992"/>
                <a:gridCol w="1220327"/>
                <a:gridCol w="1324839"/>
              </a:tblGrid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 smtClean="0">
                          <a:latin typeface="Calibri"/>
                          <a:ea typeface="Calibri"/>
                          <a:cs typeface="Times New Roman"/>
                        </a:rPr>
                        <a:t>slika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>
                          <a:latin typeface="Calibri"/>
                          <a:ea typeface="Calibri"/>
                          <a:cs typeface="Times New Roman"/>
                        </a:rPr>
                        <a:t>zapis z ulomkom</a:t>
                      </a:r>
                      <a:endParaRPr lang="sl-SI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>
                          <a:latin typeface="Calibri"/>
                          <a:ea typeface="Calibri"/>
                          <a:cs typeface="Times New Roman"/>
                        </a:rPr>
                        <a:t>zapis z besedo</a:t>
                      </a:r>
                      <a:endParaRPr lang="sl-SI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ena četrtina</a:t>
                      </a:r>
                      <a:endParaRPr lang="sl-SI" sz="2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ena</a:t>
                      </a:r>
                      <a:r>
                        <a:rPr lang="sl-SI" sz="2100" baseline="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šestina</a:t>
                      </a:r>
                      <a:endParaRPr lang="sl-SI" sz="2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1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ena polovica</a:t>
                      </a:r>
                      <a:endParaRPr lang="sl-SI" sz="2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30" marR="553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IMG_20200407_090731"/>
          <p:cNvPicPr>
            <a:picLocks noChangeAspect="1" noChangeArrowheads="1"/>
          </p:cNvPicPr>
          <p:nvPr/>
        </p:nvPicPr>
        <p:blipFill>
          <a:blip r:embed="rId3" cstate="print"/>
          <a:srcRect l="39755" t="2357" r="32066" b="76010"/>
          <a:stretch>
            <a:fillRect/>
          </a:stretch>
        </p:blipFill>
        <p:spPr bwMode="auto">
          <a:xfrm rot="-5400000">
            <a:off x="1655852" y="3632320"/>
            <a:ext cx="1212630" cy="1238250"/>
          </a:xfrm>
          <a:prstGeom prst="rect">
            <a:avLst/>
          </a:prstGeom>
          <a:noFill/>
        </p:spPr>
      </p:pic>
      <p:pic>
        <p:nvPicPr>
          <p:cNvPr id="1027" name="Picture 3" descr="IMG_20200407_090731"/>
          <p:cNvPicPr>
            <a:picLocks noChangeAspect="1" noChangeArrowheads="1"/>
          </p:cNvPicPr>
          <p:nvPr/>
        </p:nvPicPr>
        <p:blipFill>
          <a:blip r:embed="rId4" cstate="print"/>
          <a:srcRect l="39174" t="29523" r="32066" b="49782"/>
          <a:stretch>
            <a:fillRect/>
          </a:stretch>
        </p:blipFill>
        <p:spPr bwMode="auto">
          <a:xfrm rot="-5400000">
            <a:off x="2911355" y="3668615"/>
            <a:ext cx="1214446" cy="1163844"/>
          </a:xfrm>
          <a:prstGeom prst="rect">
            <a:avLst/>
          </a:prstGeom>
          <a:noFill/>
        </p:spPr>
      </p:pic>
      <p:pic>
        <p:nvPicPr>
          <p:cNvPr id="1026" name="Picture 2" descr="IMG_20200407_090731"/>
          <p:cNvPicPr>
            <a:picLocks noChangeAspect="1" noChangeArrowheads="1"/>
          </p:cNvPicPr>
          <p:nvPr/>
        </p:nvPicPr>
        <p:blipFill>
          <a:blip r:embed="rId5" cstate="print"/>
          <a:srcRect l="41789" t="53448" r="32066" b="23389"/>
          <a:stretch>
            <a:fillRect/>
          </a:stretch>
        </p:blipFill>
        <p:spPr bwMode="auto">
          <a:xfrm rot="-5400000">
            <a:off x="4221953" y="3707606"/>
            <a:ext cx="1104899" cy="126206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oljeZBesedilom 17"/>
          <p:cNvSpPr txBox="1"/>
          <p:nvPr/>
        </p:nvSpPr>
        <p:spPr>
          <a:xfrm>
            <a:off x="1000100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2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19" name="PoljeZBesedilom 18"/>
          <p:cNvSpPr txBox="1"/>
          <p:nvPr/>
        </p:nvSpPr>
        <p:spPr>
          <a:xfrm>
            <a:off x="1000100" y="250030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3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0" name="PoljeZBesedilom 19"/>
          <p:cNvSpPr txBox="1"/>
          <p:nvPr/>
        </p:nvSpPr>
        <p:spPr>
          <a:xfrm>
            <a:off x="3143240" y="250030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5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1" name="PoljeZBesedilom 20"/>
          <p:cNvSpPr txBox="1"/>
          <p:nvPr/>
        </p:nvSpPr>
        <p:spPr>
          <a:xfrm>
            <a:off x="3143240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4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5214942" y="228599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9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3" name="PoljeZBesedilom 22"/>
          <p:cNvSpPr txBox="1"/>
          <p:nvPr/>
        </p:nvSpPr>
        <p:spPr>
          <a:xfrm>
            <a:off x="5143504" y="250030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00B050"/>
                </a:solidFill>
              </a:rPr>
              <a:t>10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4" name="PoljeZBesedilom 23"/>
          <p:cNvSpPr txBox="1"/>
          <p:nvPr/>
        </p:nvSpPr>
        <p:spPr>
          <a:xfrm>
            <a:off x="2000232" y="5000636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>
                <a:solidFill>
                  <a:srgbClr val="00B050"/>
                </a:solidFill>
              </a:rPr>
              <a:t>1</a:t>
            </a:r>
          </a:p>
          <a:p>
            <a:r>
              <a:rPr lang="sl-SI" sz="14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5" name="PoljeZBesedilom 24"/>
          <p:cNvSpPr txBox="1"/>
          <p:nvPr/>
        </p:nvSpPr>
        <p:spPr>
          <a:xfrm>
            <a:off x="3286116" y="5000636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>
                <a:solidFill>
                  <a:srgbClr val="00B050"/>
                </a:solidFill>
              </a:rPr>
              <a:t>1</a:t>
            </a:r>
          </a:p>
          <a:p>
            <a:r>
              <a:rPr lang="sl-SI" sz="1400" dirty="0" smtClean="0">
                <a:solidFill>
                  <a:srgbClr val="00B050"/>
                </a:solidFill>
              </a:rPr>
              <a:t>6</a:t>
            </a:r>
            <a:endParaRPr lang="sl-SI" sz="1400" dirty="0">
              <a:solidFill>
                <a:srgbClr val="00B050"/>
              </a:solidFill>
            </a:endParaRPr>
          </a:p>
        </p:txBody>
      </p:sp>
      <p:sp>
        <p:nvSpPr>
          <p:cNvPr id="26" name="PoljeZBesedilom 25"/>
          <p:cNvSpPr txBox="1"/>
          <p:nvPr/>
        </p:nvSpPr>
        <p:spPr>
          <a:xfrm>
            <a:off x="4572000" y="5000636"/>
            <a:ext cx="36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u="sng" dirty="0">
                <a:solidFill>
                  <a:srgbClr val="00B050"/>
                </a:solidFill>
              </a:rPr>
              <a:t>1</a:t>
            </a:r>
          </a:p>
          <a:p>
            <a:r>
              <a:rPr lang="sl-SI" sz="1400" dirty="0" smtClean="0">
                <a:solidFill>
                  <a:srgbClr val="00B050"/>
                </a:solidFill>
              </a:rPr>
              <a:t>2</a:t>
            </a:r>
            <a:endParaRPr lang="sl-SI" sz="1400" dirty="0">
              <a:solidFill>
                <a:srgbClr val="00B050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12888" y="2357438"/>
          <a:ext cx="1365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načba" r:id="rId6" imgW="139680" imgH="393480" progId="Equation.3">
                  <p:embed/>
                </p:oleObj>
              </mc:Choice>
              <mc:Fallback>
                <p:oleObj name="Enačba" r:id="rId6" imgW="13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357438"/>
                        <a:ext cx="1365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71868" y="2357430"/>
          <a:ext cx="1365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načba" r:id="rId8" imgW="139680" imgH="393480" progId="Equation.3">
                  <p:embed/>
                </p:oleObj>
              </mc:Choice>
              <mc:Fallback>
                <p:oleObj name="Enačba" r:id="rId8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357430"/>
                        <a:ext cx="1365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613400" y="2357438"/>
          <a:ext cx="1984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načba" r:id="rId10" imgW="203040" imgH="393480" progId="Equation.3">
                  <p:embed/>
                </p:oleObj>
              </mc:Choice>
              <mc:Fallback>
                <p:oleObj name="Enačba" r:id="rId10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2357438"/>
                        <a:ext cx="1984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359</Words>
  <Application>Microsoft Office PowerPoint</Application>
  <PresentationFormat>Diaprojekcija na zaslonu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1" baseType="lpstr">
      <vt:lpstr>Officeova tema</vt:lpstr>
      <vt:lpstr>Enačba</vt:lpstr>
      <vt:lpstr>DELI CELOTE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</dc:title>
  <dc:creator>DOMA</dc:creator>
  <cp:lastModifiedBy>Barbara</cp:lastModifiedBy>
  <cp:revision>38</cp:revision>
  <dcterms:created xsi:type="dcterms:W3CDTF">2020-04-03T08:17:10Z</dcterms:created>
  <dcterms:modified xsi:type="dcterms:W3CDTF">2020-04-28T15:23:12Z</dcterms:modified>
</cp:coreProperties>
</file>