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3.wmf"/><Relationship Id="rId6" Type="http://schemas.openxmlformats.org/officeDocument/2006/relationships/image" Target="../media/image6.wmf"/><Relationship Id="rId11" Type="http://schemas.openxmlformats.org/officeDocument/2006/relationships/image" Target="../media/image15.wmf"/><Relationship Id="rId5" Type="http://schemas.openxmlformats.org/officeDocument/2006/relationships/image" Target="../media/image5.wmf"/><Relationship Id="rId10" Type="http://schemas.openxmlformats.org/officeDocument/2006/relationships/image" Target="../media/image14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7.5.2020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7.5.2020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7.5.2020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7.5.2020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7.5.2020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7.5.2020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7.5.2020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7.5.2020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7.5.2020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7.5.2020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7.5.2020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7.5.2020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8.bin"/><Relationship Id="rId3" Type="http://schemas.openxmlformats.org/officeDocument/2006/relationships/image" Target="../media/image10.emf"/><Relationship Id="rId7" Type="http://schemas.openxmlformats.org/officeDocument/2006/relationships/oleObject" Target="../embeddings/oleObject2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2.emf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1.e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18.png"/><Relationship Id="rId3" Type="http://schemas.openxmlformats.org/officeDocument/2006/relationships/image" Target="../media/image11.emf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6.png"/><Relationship Id="rId10" Type="http://schemas.openxmlformats.org/officeDocument/2006/relationships/oleObject" Target="../embeddings/oleObject15.bin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4.bin"/><Relationship Id="rId1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sl-SI" dirty="0" smtClean="0"/>
              <a:t>ZAPIS V ZVEZEK:</a:t>
            </a:r>
          </a:p>
          <a:p>
            <a:pPr>
              <a:buNone/>
            </a:pPr>
            <a:r>
              <a:rPr lang="sl-SI" dirty="0" smtClean="0">
                <a:solidFill>
                  <a:srgbClr val="FF0000"/>
                </a:solidFill>
              </a:rPr>
              <a:t>PONOVIM, DA ZNANJA NE IZGUBIM</a:t>
            </a:r>
          </a:p>
          <a:p>
            <a:pPr marL="514350" indent="-514350">
              <a:buNone/>
            </a:pPr>
            <a:r>
              <a:rPr lang="sl-SI" dirty="0" smtClean="0"/>
              <a:t>1. Dopolni preglednico.</a:t>
            </a:r>
          </a:p>
          <a:p>
            <a:pPr marL="514350" indent="-514350">
              <a:buAutoNum type="arabicPeriod"/>
            </a:pPr>
            <a:endParaRPr lang="sl-SI" dirty="0" smtClean="0"/>
          </a:p>
          <a:p>
            <a:pPr marL="514350" indent="-514350">
              <a:buAutoNum type="arabicPeriod"/>
            </a:pPr>
            <a:endParaRPr lang="sl-SI" dirty="0" smtClean="0"/>
          </a:p>
          <a:p>
            <a:pPr marL="514350" indent="-514350">
              <a:buAutoNum type="arabicPeriod"/>
            </a:pPr>
            <a:endParaRPr lang="sl-SI" dirty="0" smtClean="0"/>
          </a:p>
          <a:p>
            <a:pPr marL="514350" indent="-514350">
              <a:buAutoNum type="arabicPeriod"/>
            </a:pPr>
            <a:endParaRPr lang="sl-SI" dirty="0" smtClean="0"/>
          </a:p>
          <a:p>
            <a:pPr marL="514350" indent="-514350">
              <a:buAutoNum type="arabicPeriod"/>
            </a:pPr>
            <a:endParaRPr lang="sl-SI" dirty="0" smtClean="0"/>
          </a:p>
          <a:p>
            <a:pPr lvl="0"/>
            <a:endParaRPr lang="sl-SI" b="1" dirty="0" smtClean="0"/>
          </a:p>
          <a:p>
            <a:pPr lvl="0"/>
            <a:endParaRPr lang="sl-SI" b="1" dirty="0" smtClean="0"/>
          </a:p>
          <a:p>
            <a:pPr lvl="0">
              <a:buNone/>
            </a:pPr>
            <a:endParaRPr lang="sl-SI" b="1" dirty="0" smtClean="0"/>
          </a:p>
          <a:p>
            <a:pPr lvl="0">
              <a:buNone/>
            </a:pPr>
            <a:endParaRPr lang="sl-SI" b="1" dirty="0" smtClean="0"/>
          </a:p>
          <a:p>
            <a:pPr lvl="0">
              <a:buNone/>
            </a:pPr>
            <a:endParaRPr lang="sl-SI" b="1" dirty="0" smtClean="0"/>
          </a:p>
          <a:p>
            <a:pPr lvl="0">
              <a:buNone/>
            </a:pPr>
            <a:endParaRPr lang="sl-SI" b="1" dirty="0" smtClean="0"/>
          </a:p>
          <a:p>
            <a:pPr lvl="0">
              <a:buNone/>
            </a:pPr>
            <a:r>
              <a:rPr lang="sl-SI" dirty="0" smtClean="0"/>
              <a:t>2. Izračunaj.</a:t>
            </a:r>
          </a:p>
          <a:p>
            <a:pPr>
              <a:buNone/>
            </a:pPr>
            <a:r>
              <a:rPr lang="sl-SI" dirty="0" smtClean="0"/>
              <a:t> </a:t>
            </a:r>
          </a:p>
          <a:p>
            <a:pPr>
              <a:buNone/>
            </a:pPr>
            <a:r>
              <a:rPr lang="sl-SI" dirty="0" smtClean="0"/>
              <a:t> od 36 = ________, ker je ___________________________________________</a:t>
            </a:r>
          </a:p>
          <a:p>
            <a:pPr>
              <a:buNone/>
            </a:pPr>
            <a:r>
              <a:rPr lang="sl-SI" dirty="0" smtClean="0"/>
              <a:t> </a:t>
            </a:r>
          </a:p>
          <a:p>
            <a:pPr>
              <a:buNone/>
            </a:pPr>
            <a:r>
              <a:rPr lang="sl-SI" dirty="0" smtClean="0"/>
              <a:t> od 56  = ________, ker je ___________________________________________</a:t>
            </a:r>
          </a:p>
          <a:p>
            <a:pPr>
              <a:buNone/>
            </a:pPr>
            <a:r>
              <a:rPr lang="sl-SI" dirty="0" smtClean="0"/>
              <a:t> </a:t>
            </a:r>
          </a:p>
          <a:p>
            <a:pPr>
              <a:buNone/>
            </a:pPr>
            <a:r>
              <a:rPr lang="sl-SI" dirty="0" smtClean="0"/>
              <a:t> od 42  = ________, ker je ___________________________________________</a:t>
            </a:r>
          </a:p>
          <a:p>
            <a:pPr>
              <a:buNone/>
            </a:pPr>
            <a:r>
              <a:rPr lang="sl-SI" dirty="0" smtClean="0"/>
              <a:t> </a:t>
            </a:r>
          </a:p>
          <a:p>
            <a:pPr>
              <a:buNone/>
            </a:pPr>
            <a:r>
              <a:rPr lang="sl-SI" dirty="0" smtClean="0"/>
              <a:t> od 210 =   ________, ker je  _________________________________________</a:t>
            </a:r>
          </a:p>
          <a:p>
            <a:pPr>
              <a:buNone/>
            </a:pPr>
            <a:r>
              <a:rPr lang="sl-SI" dirty="0" smtClean="0"/>
              <a:t> </a:t>
            </a:r>
          </a:p>
          <a:p>
            <a:pPr>
              <a:buNone/>
            </a:pPr>
            <a:r>
              <a:rPr lang="sl-SI" dirty="0" smtClean="0"/>
              <a:t> od 200  =  ________, ker je  _________________________________________</a:t>
            </a:r>
          </a:p>
          <a:p>
            <a:pPr>
              <a:buNone/>
            </a:pPr>
            <a:r>
              <a:rPr lang="sl-SI" dirty="0" smtClean="0"/>
              <a:t> </a:t>
            </a:r>
          </a:p>
          <a:p>
            <a:pPr>
              <a:buNone/>
            </a:pPr>
            <a:r>
              <a:rPr lang="sl-SI" dirty="0" smtClean="0"/>
              <a:t> od 540 =  ________, ker je  __________________________________________</a:t>
            </a:r>
          </a:p>
          <a:p>
            <a:pPr marL="514350" indent="-514350">
              <a:buAutoNum type="arabicPeriod"/>
            </a:pPr>
            <a:endParaRPr lang="sl-SI" dirty="0" smtClean="0"/>
          </a:p>
          <a:p>
            <a:pPr marL="514350" indent="-514350">
              <a:buNone/>
            </a:pPr>
            <a:endParaRPr lang="sl-SI" dirty="0"/>
          </a:p>
        </p:txBody>
      </p:sp>
      <p:graphicFrame>
        <p:nvGraphicFramePr>
          <p:cNvPr id="52" name="Tabela 51"/>
          <p:cNvGraphicFramePr>
            <a:graphicFrameLocks noGrp="1"/>
          </p:cNvGraphicFramePr>
          <p:nvPr/>
        </p:nvGraphicFramePr>
        <p:xfrm>
          <a:off x="1000100" y="1000108"/>
          <a:ext cx="7000925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0185"/>
                <a:gridCol w="1400185"/>
                <a:gridCol w="1400185"/>
                <a:gridCol w="1400185"/>
                <a:gridCol w="1400185"/>
              </a:tblGrid>
              <a:tr h="370840">
                <a:tc>
                  <a:txBody>
                    <a:bodyPr/>
                    <a:lstStyle/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l-SI" dirty="0" smtClean="0"/>
                    </a:p>
                    <a:p>
                      <a:r>
                        <a:rPr lang="sl-SI" dirty="0" smtClean="0"/>
                        <a:t>         ―</a:t>
                      </a:r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</a:t>
                      </a:r>
                    </a:p>
                    <a:p>
                      <a:r>
                        <a:rPr lang="sl-SI" dirty="0" smtClean="0"/>
                        <a:t>           ―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83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071546"/>
            <a:ext cx="1377950" cy="1033463"/>
          </a:xfrm>
          <a:prstGeom prst="rect">
            <a:avLst/>
          </a:prstGeom>
          <a:noFill/>
        </p:spPr>
      </p:pic>
      <p:pic>
        <p:nvPicPr>
          <p:cNvPr id="14384" name="Picture 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071546"/>
            <a:ext cx="1377950" cy="1033463"/>
          </a:xfrm>
          <a:prstGeom prst="rect">
            <a:avLst/>
          </a:prstGeom>
          <a:noFill/>
        </p:spPr>
      </p:pic>
      <p:pic>
        <p:nvPicPr>
          <p:cNvPr id="14387" name="Picture 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1071546"/>
            <a:ext cx="1377950" cy="1033463"/>
          </a:xfrm>
          <a:prstGeom prst="rect">
            <a:avLst/>
          </a:prstGeom>
          <a:noFill/>
        </p:spPr>
      </p:pic>
      <p:pic>
        <p:nvPicPr>
          <p:cNvPr id="14385" name="Picture 4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1142984"/>
            <a:ext cx="1371600" cy="1025525"/>
          </a:xfrm>
          <a:prstGeom prst="rect">
            <a:avLst/>
          </a:prstGeom>
          <a:noFill/>
        </p:spPr>
      </p:pic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390" name="Object 54"/>
          <p:cNvGraphicFramePr>
            <a:graphicFrameLocks noChangeAspect="1"/>
          </p:cNvGraphicFramePr>
          <p:nvPr/>
        </p:nvGraphicFramePr>
        <p:xfrm>
          <a:off x="3078163" y="2357438"/>
          <a:ext cx="149225" cy="390525"/>
        </p:xfrm>
        <a:graphic>
          <a:graphicData uri="http://schemas.openxmlformats.org/presentationml/2006/ole">
            <p:oleObj spid="_x0000_s1026" name="Enačba" r:id="rId6" imgW="152280" imgH="393480" progId="Equation.3">
              <p:embed/>
            </p:oleObj>
          </a:graphicData>
        </a:graphic>
      </p:graphicFrame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392" name="Object 56"/>
          <p:cNvGraphicFramePr>
            <a:graphicFrameLocks noChangeAspect="1"/>
          </p:cNvGraphicFramePr>
          <p:nvPr/>
        </p:nvGraphicFramePr>
        <p:xfrm>
          <a:off x="5929322" y="2428868"/>
          <a:ext cx="161925" cy="390525"/>
        </p:xfrm>
        <a:graphic>
          <a:graphicData uri="http://schemas.openxmlformats.org/presentationml/2006/ole">
            <p:oleObj spid="_x0000_s1027" name="Enačba" r:id="rId7" imgW="165172" imgH="393871" progId="Equation.3">
              <p:embed/>
            </p:oleObj>
          </a:graphicData>
        </a:graphic>
      </p:graphicFrame>
      <p:pic>
        <p:nvPicPr>
          <p:cNvPr id="70" name="Picture 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1071546"/>
            <a:ext cx="1377950" cy="1033463"/>
          </a:xfrm>
          <a:prstGeom prst="rect">
            <a:avLst/>
          </a:prstGeom>
          <a:noFill/>
        </p:spPr>
      </p:pic>
      <p:sp>
        <p:nvSpPr>
          <p:cNvPr id="14395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394" name="Object 58"/>
          <p:cNvGraphicFramePr>
            <a:graphicFrameLocks noChangeAspect="1"/>
          </p:cNvGraphicFramePr>
          <p:nvPr/>
        </p:nvGraphicFramePr>
        <p:xfrm>
          <a:off x="7286644" y="2428868"/>
          <a:ext cx="161925" cy="390525"/>
        </p:xfrm>
        <a:graphic>
          <a:graphicData uri="http://schemas.openxmlformats.org/presentationml/2006/ole">
            <p:oleObj spid="_x0000_s1028" name="Enačba" r:id="rId8" imgW="165172" imgH="393871" progId="Equation.3">
              <p:embed/>
            </p:oleObj>
          </a:graphicData>
        </a:graphic>
      </p:graphicFrame>
      <p:sp>
        <p:nvSpPr>
          <p:cNvPr id="1439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396" name="Object 60"/>
          <p:cNvGraphicFramePr>
            <a:graphicFrameLocks noChangeAspect="1"/>
          </p:cNvGraphicFramePr>
          <p:nvPr/>
        </p:nvGraphicFramePr>
        <p:xfrm>
          <a:off x="428596" y="3714752"/>
          <a:ext cx="152400" cy="390525"/>
        </p:xfrm>
        <a:graphic>
          <a:graphicData uri="http://schemas.openxmlformats.org/presentationml/2006/ole">
            <p:oleObj spid="_x0000_s1029" name="Enačba" r:id="rId9" imgW="152400" imgH="393700" progId="Equation.3">
              <p:embed/>
            </p:oleObj>
          </a:graphicData>
        </a:graphic>
      </p:graphicFrame>
      <p:sp>
        <p:nvSpPr>
          <p:cNvPr id="1439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398" name="Object 62"/>
          <p:cNvGraphicFramePr>
            <a:graphicFrameLocks noChangeAspect="1"/>
          </p:cNvGraphicFramePr>
          <p:nvPr/>
        </p:nvGraphicFramePr>
        <p:xfrm>
          <a:off x="428596" y="4214818"/>
          <a:ext cx="142875" cy="390525"/>
        </p:xfrm>
        <a:graphic>
          <a:graphicData uri="http://schemas.openxmlformats.org/presentationml/2006/ole">
            <p:oleObj spid="_x0000_s1030" name="Enačba" r:id="rId10" imgW="139761" imgH="393871" progId="Equation.3">
              <p:embed/>
            </p:oleObj>
          </a:graphicData>
        </a:graphic>
      </p:graphicFrame>
      <p:sp>
        <p:nvSpPr>
          <p:cNvPr id="14401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400" name="Object 64"/>
          <p:cNvGraphicFramePr>
            <a:graphicFrameLocks noChangeAspect="1"/>
          </p:cNvGraphicFramePr>
          <p:nvPr/>
        </p:nvGraphicFramePr>
        <p:xfrm>
          <a:off x="428596" y="4643446"/>
          <a:ext cx="152400" cy="390525"/>
        </p:xfrm>
        <a:graphic>
          <a:graphicData uri="http://schemas.openxmlformats.org/presentationml/2006/ole">
            <p:oleObj spid="_x0000_s1031" name="Enačba" r:id="rId11" imgW="152400" imgH="393700" progId="Equation.3">
              <p:embed/>
            </p:oleObj>
          </a:graphicData>
        </a:graphic>
      </p:graphicFrame>
      <p:sp>
        <p:nvSpPr>
          <p:cNvPr id="14403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402" name="Object 66"/>
          <p:cNvGraphicFramePr>
            <a:graphicFrameLocks noChangeAspect="1"/>
          </p:cNvGraphicFramePr>
          <p:nvPr/>
        </p:nvGraphicFramePr>
        <p:xfrm>
          <a:off x="428596" y="5143512"/>
          <a:ext cx="152400" cy="390525"/>
        </p:xfrm>
        <a:graphic>
          <a:graphicData uri="http://schemas.openxmlformats.org/presentationml/2006/ole">
            <p:oleObj spid="_x0000_s1032" name="Enačba" r:id="rId12" imgW="152400" imgH="393700" progId="Equation.3">
              <p:embed/>
            </p:oleObj>
          </a:graphicData>
        </a:graphic>
      </p:graphicFrame>
      <p:sp>
        <p:nvSpPr>
          <p:cNvPr id="14405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404" name="Object 68"/>
          <p:cNvGraphicFramePr>
            <a:graphicFrameLocks noChangeAspect="1"/>
          </p:cNvGraphicFramePr>
          <p:nvPr/>
        </p:nvGraphicFramePr>
        <p:xfrm>
          <a:off x="428596" y="5572140"/>
          <a:ext cx="152400" cy="390525"/>
        </p:xfrm>
        <a:graphic>
          <a:graphicData uri="http://schemas.openxmlformats.org/presentationml/2006/ole">
            <p:oleObj spid="_x0000_s1033" name="Enačba" r:id="rId13" imgW="152400" imgH="393700" progId="Equation.3">
              <p:embed/>
            </p:oleObj>
          </a:graphicData>
        </a:graphic>
      </p:graphicFrame>
      <p:sp>
        <p:nvSpPr>
          <p:cNvPr id="14407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406" name="Object 70"/>
          <p:cNvGraphicFramePr>
            <a:graphicFrameLocks noChangeAspect="1"/>
          </p:cNvGraphicFramePr>
          <p:nvPr/>
        </p:nvGraphicFramePr>
        <p:xfrm>
          <a:off x="428596" y="6000768"/>
          <a:ext cx="152400" cy="390525"/>
        </p:xfrm>
        <a:graphic>
          <a:graphicData uri="http://schemas.openxmlformats.org/presentationml/2006/ole">
            <p:oleObj spid="_x0000_s1034" name="Enačba" r:id="rId14" imgW="1524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7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endParaRPr lang="sl-SI" dirty="0" smtClean="0"/>
          </a:p>
          <a:p>
            <a:pPr marL="514350" indent="-514350">
              <a:buNone/>
            </a:pPr>
            <a:r>
              <a:rPr lang="sl-SI" dirty="0" smtClean="0"/>
              <a:t>REŠITVE:</a:t>
            </a:r>
          </a:p>
          <a:p>
            <a:pPr marL="514350" indent="-514350">
              <a:buNone/>
            </a:pPr>
            <a:r>
              <a:rPr lang="sl-SI" dirty="0" smtClean="0"/>
              <a:t>1. Dopolni preglednico.</a:t>
            </a:r>
          </a:p>
          <a:p>
            <a:pPr marL="514350" indent="-514350">
              <a:buAutoNum type="arabicPeriod"/>
            </a:pPr>
            <a:endParaRPr lang="sl-SI" dirty="0" smtClean="0"/>
          </a:p>
          <a:p>
            <a:pPr marL="514350" indent="-514350">
              <a:buAutoNum type="arabicPeriod"/>
            </a:pPr>
            <a:endParaRPr lang="sl-SI" dirty="0" smtClean="0"/>
          </a:p>
          <a:p>
            <a:pPr marL="514350" indent="-514350">
              <a:buAutoNum type="arabicPeriod"/>
            </a:pPr>
            <a:endParaRPr lang="sl-SI" dirty="0" smtClean="0"/>
          </a:p>
          <a:p>
            <a:pPr marL="514350" indent="-514350">
              <a:buAutoNum type="arabicPeriod"/>
            </a:pPr>
            <a:endParaRPr lang="sl-SI" dirty="0" smtClean="0"/>
          </a:p>
          <a:p>
            <a:pPr marL="514350" indent="-514350">
              <a:buAutoNum type="arabicPeriod"/>
            </a:pPr>
            <a:endParaRPr lang="sl-SI" dirty="0" smtClean="0"/>
          </a:p>
          <a:p>
            <a:pPr lvl="0"/>
            <a:endParaRPr lang="sl-SI" b="1" dirty="0" smtClean="0"/>
          </a:p>
          <a:p>
            <a:pPr lvl="0"/>
            <a:endParaRPr lang="sl-SI" b="1" dirty="0" smtClean="0"/>
          </a:p>
          <a:p>
            <a:pPr lvl="0">
              <a:buNone/>
            </a:pPr>
            <a:endParaRPr lang="sl-SI" b="1" dirty="0" smtClean="0"/>
          </a:p>
          <a:p>
            <a:pPr lvl="0">
              <a:buNone/>
            </a:pPr>
            <a:endParaRPr lang="sl-SI" b="1" dirty="0" smtClean="0"/>
          </a:p>
          <a:p>
            <a:pPr lvl="0">
              <a:buNone/>
            </a:pPr>
            <a:endParaRPr lang="sl-SI" b="1" dirty="0" smtClean="0"/>
          </a:p>
          <a:p>
            <a:pPr lvl="0">
              <a:buNone/>
            </a:pPr>
            <a:endParaRPr lang="sl-SI" b="1" dirty="0" smtClean="0"/>
          </a:p>
          <a:p>
            <a:pPr lvl="0">
              <a:buNone/>
            </a:pPr>
            <a:r>
              <a:rPr lang="sl-SI" dirty="0" smtClean="0"/>
              <a:t>2. Izračunaj.</a:t>
            </a:r>
          </a:p>
          <a:p>
            <a:pPr>
              <a:buNone/>
            </a:pPr>
            <a:r>
              <a:rPr lang="sl-SI" dirty="0" smtClean="0"/>
              <a:t> </a:t>
            </a:r>
          </a:p>
          <a:p>
            <a:pPr>
              <a:buNone/>
            </a:pPr>
            <a:r>
              <a:rPr lang="sl-SI" dirty="0" smtClean="0"/>
              <a:t> od 36 = </a:t>
            </a:r>
            <a:r>
              <a:rPr lang="sl-SI" dirty="0" smtClean="0">
                <a:solidFill>
                  <a:srgbClr val="00B050"/>
                </a:solidFill>
              </a:rPr>
              <a:t>6</a:t>
            </a:r>
            <a:r>
              <a:rPr lang="sl-SI" dirty="0" smtClean="0"/>
              <a:t>, ker je </a:t>
            </a:r>
            <a:r>
              <a:rPr lang="sl-SI" dirty="0" smtClean="0">
                <a:solidFill>
                  <a:srgbClr val="00B050"/>
                </a:solidFill>
              </a:rPr>
              <a:t>36 : 6 ∙ 1 = 6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 </a:t>
            </a:r>
          </a:p>
          <a:p>
            <a:pPr>
              <a:buNone/>
            </a:pPr>
            <a:r>
              <a:rPr lang="sl-SI" dirty="0" smtClean="0"/>
              <a:t> od 56  = </a:t>
            </a:r>
            <a:r>
              <a:rPr lang="sl-SI" dirty="0" smtClean="0">
                <a:solidFill>
                  <a:srgbClr val="00B050"/>
                </a:solidFill>
              </a:rPr>
              <a:t>21</a:t>
            </a:r>
            <a:r>
              <a:rPr lang="sl-SI" dirty="0" smtClean="0"/>
              <a:t>, ker je </a:t>
            </a:r>
            <a:r>
              <a:rPr lang="sl-SI" dirty="0" smtClean="0">
                <a:solidFill>
                  <a:srgbClr val="00B050"/>
                </a:solidFill>
              </a:rPr>
              <a:t>56 : 8 ∙ 3 = 21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 </a:t>
            </a:r>
          </a:p>
          <a:p>
            <a:pPr>
              <a:buNone/>
            </a:pPr>
            <a:r>
              <a:rPr lang="sl-SI" dirty="0" smtClean="0"/>
              <a:t> od 42  =</a:t>
            </a:r>
            <a:r>
              <a:rPr lang="sl-SI" dirty="0" smtClean="0">
                <a:solidFill>
                  <a:srgbClr val="00B050"/>
                </a:solidFill>
              </a:rPr>
              <a:t> 30</a:t>
            </a:r>
            <a:r>
              <a:rPr lang="sl-SI" dirty="0" smtClean="0"/>
              <a:t>, ker je </a:t>
            </a:r>
            <a:r>
              <a:rPr lang="sl-SI" dirty="0" smtClean="0">
                <a:solidFill>
                  <a:srgbClr val="00B050"/>
                </a:solidFill>
              </a:rPr>
              <a:t>42 : 7 ∙ 5 = 30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 </a:t>
            </a:r>
          </a:p>
          <a:p>
            <a:pPr>
              <a:buNone/>
            </a:pPr>
            <a:r>
              <a:rPr lang="sl-SI" dirty="0" smtClean="0"/>
              <a:t> od 210 =</a:t>
            </a:r>
            <a:r>
              <a:rPr lang="sl-SI" dirty="0" smtClean="0">
                <a:solidFill>
                  <a:srgbClr val="00B050"/>
                </a:solidFill>
              </a:rPr>
              <a:t> 30</a:t>
            </a:r>
            <a:r>
              <a:rPr lang="sl-SI" dirty="0" smtClean="0"/>
              <a:t>, ker je </a:t>
            </a:r>
            <a:r>
              <a:rPr lang="sl-SI" dirty="0" smtClean="0">
                <a:solidFill>
                  <a:srgbClr val="00B050"/>
                </a:solidFill>
              </a:rPr>
              <a:t>210 : 7 ∙ 1 = 30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 </a:t>
            </a:r>
          </a:p>
          <a:p>
            <a:pPr>
              <a:buNone/>
            </a:pPr>
            <a:r>
              <a:rPr lang="sl-SI" dirty="0" smtClean="0"/>
              <a:t> od 200  =</a:t>
            </a:r>
            <a:r>
              <a:rPr lang="sl-SI" dirty="0" smtClean="0">
                <a:solidFill>
                  <a:srgbClr val="00B050"/>
                </a:solidFill>
              </a:rPr>
              <a:t> 80</a:t>
            </a:r>
            <a:r>
              <a:rPr lang="sl-SI" dirty="0" smtClean="0"/>
              <a:t>, ker je </a:t>
            </a:r>
            <a:r>
              <a:rPr lang="sl-SI" dirty="0" smtClean="0">
                <a:solidFill>
                  <a:srgbClr val="00B050"/>
                </a:solidFill>
              </a:rPr>
              <a:t>200 : 5 ∙ 2 = 80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 </a:t>
            </a:r>
          </a:p>
          <a:p>
            <a:pPr>
              <a:buNone/>
            </a:pPr>
            <a:r>
              <a:rPr lang="sl-SI" dirty="0" smtClean="0"/>
              <a:t> od 540 </a:t>
            </a:r>
            <a:r>
              <a:rPr lang="sl-SI" smtClean="0"/>
              <a:t>=</a:t>
            </a:r>
            <a:r>
              <a:rPr lang="sl-SI" smtClean="0">
                <a:solidFill>
                  <a:srgbClr val="00B050"/>
                </a:solidFill>
              </a:rPr>
              <a:t> 360</a:t>
            </a:r>
            <a:r>
              <a:rPr lang="sl-SI" smtClean="0"/>
              <a:t>, </a:t>
            </a:r>
            <a:r>
              <a:rPr lang="sl-SI" dirty="0" smtClean="0"/>
              <a:t>ker </a:t>
            </a:r>
            <a:r>
              <a:rPr lang="sl-SI" smtClean="0"/>
              <a:t>je </a:t>
            </a:r>
            <a:r>
              <a:rPr lang="sl-SI" smtClean="0">
                <a:solidFill>
                  <a:srgbClr val="00B050"/>
                </a:solidFill>
              </a:rPr>
              <a:t>540 : 9 ∙ 6 = 360</a:t>
            </a:r>
            <a:endParaRPr lang="sl-SI" dirty="0" smtClean="0"/>
          </a:p>
          <a:p>
            <a:pPr marL="514350" indent="-514350">
              <a:buAutoNum type="arabicPeriod"/>
            </a:pPr>
            <a:endParaRPr lang="sl-SI" dirty="0" smtClean="0"/>
          </a:p>
          <a:p>
            <a:pPr marL="514350" indent="-514350">
              <a:buNone/>
            </a:pPr>
            <a:endParaRPr lang="sl-SI" dirty="0"/>
          </a:p>
        </p:txBody>
      </p:sp>
      <p:graphicFrame>
        <p:nvGraphicFramePr>
          <p:cNvPr id="52" name="Tabela 51"/>
          <p:cNvGraphicFramePr>
            <a:graphicFrameLocks noGrp="1"/>
          </p:cNvGraphicFramePr>
          <p:nvPr/>
        </p:nvGraphicFramePr>
        <p:xfrm>
          <a:off x="1000100" y="1000108"/>
          <a:ext cx="7000925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0185"/>
                <a:gridCol w="1400185"/>
                <a:gridCol w="1400185"/>
                <a:gridCol w="1400185"/>
                <a:gridCol w="1400185"/>
              </a:tblGrid>
              <a:tr h="370840">
                <a:tc>
                  <a:txBody>
                    <a:bodyPr/>
                    <a:lstStyle/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 smtClean="0"/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l-SI" dirty="0" smtClean="0"/>
                    </a:p>
                    <a:p>
                      <a:r>
                        <a:rPr lang="sl-SI" dirty="0" smtClean="0"/>
                        <a:t>         </a:t>
                      </a:r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      </a:t>
                      </a:r>
                    </a:p>
                    <a:p>
                      <a:r>
                        <a:rPr lang="sl-SI" dirty="0" smtClean="0"/>
                        <a:t>          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87" name="Picture 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071546"/>
            <a:ext cx="1377950" cy="1033463"/>
          </a:xfrm>
          <a:prstGeom prst="rect">
            <a:avLst/>
          </a:prstGeom>
          <a:noFill/>
        </p:spPr>
      </p:pic>
      <p:pic>
        <p:nvPicPr>
          <p:cNvPr id="14385" name="Picture 4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1142984"/>
            <a:ext cx="1371600" cy="1025525"/>
          </a:xfrm>
          <a:prstGeom prst="rect">
            <a:avLst/>
          </a:prstGeom>
          <a:noFill/>
        </p:spPr>
      </p:pic>
      <p:sp>
        <p:nvSpPr>
          <p:cNvPr id="14391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sl-S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390" name="Object 54"/>
          <p:cNvGraphicFramePr>
            <a:graphicFrameLocks noChangeAspect="1"/>
          </p:cNvGraphicFramePr>
          <p:nvPr/>
        </p:nvGraphicFramePr>
        <p:xfrm>
          <a:off x="3078163" y="2357438"/>
          <a:ext cx="149225" cy="390525"/>
        </p:xfrm>
        <a:graphic>
          <a:graphicData uri="http://schemas.openxmlformats.org/presentationml/2006/ole">
            <p:oleObj spid="_x0000_s2050" name="Enačba" r:id="rId5" imgW="152280" imgH="393480" progId="Equation.3">
              <p:embed/>
            </p:oleObj>
          </a:graphicData>
        </a:graphic>
      </p:graphicFrame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392" name="Object 56"/>
          <p:cNvGraphicFramePr>
            <a:graphicFrameLocks noChangeAspect="1"/>
          </p:cNvGraphicFramePr>
          <p:nvPr/>
        </p:nvGraphicFramePr>
        <p:xfrm>
          <a:off x="5929322" y="2428868"/>
          <a:ext cx="161925" cy="390525"/>
        </p:xfrm>
        <a:graphic>
          <a:graphicData uri="http://schemas.openxmlformats.org/presentationml/2006/ole">
            <p:oleObj spid="_x0000_s2051" name="Enačba" r:id="rId6" imgW="165172" imgH="393871" progId="Equation.3">
              <p:embed/>
            </p:oleObj>
          </a:graphicData>
        </a:graphic>
      </p:graphicFrame>
      <p:sp>
        <p:nvSpPr>
          <p:cNvPr id="14395" name="Rectangle 5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394" name="Object 58"/>
          <p:cNvGraphicFramePr>
            <a:graphicFrameLocks noChangeAspect="1"/>
          </p:cNvGraphicFramePr>
          <p:nvPr/>
        </p:nvGraphicFramePr>
        <p:xfrm>
          <a:off x="7286644" y="2428868"/>
          <a:ext cx="161925" cy="390525"/>
        </p:xfrm>
        <a:graphic>
          <a:graphicData uri="http://schemas.openxmlformats.org/presentationml/2006/ole">
            <p:oleObj spid="_x0000_s2052" name="Enačba" r:id="rId7" imgW="165172" imgH="393871" progId="Equation.3">
              <p:embed/>
            </p:oleObj>
          </a:graphicData>
        </a:graphic>
      </p:graphicFrame>
      <p:sp>
        <p:nvSpPr>
          <p:cNvPr id="14397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396" name="Object 60"/>
          <p:cNvGraphicFramePr>
            <a:graphicFrameLocks noChangeAspect="1"/>
          </p:cNvGraphicFramePr>
          <p:nvPr/>
        </p:nvGraphicFramePr>
        <p:xfrm>
          <a:off x="428596" y="3714752"/>
          <a:ext cx="152400" cy="390525"/>
        </p:xfrm>
        <a:graphic>
          <a:graphicData uri="http://schemas.openxmlformats.org/presentationml/2006/ole">
            <p:oleObj spid="_x0000_s2053" name="Enačba" r:id="rId8" imgW="152400" imgH="393700" progId="Equation.3">
              <p:embed/>
            </p:oleObj>
          </a:graphicData>
        </a:graphic>
      </p:graphicFrame>
      <p:sp>
        <p:nvSpPr>
          <p:cNvPr id="14399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398" name="Object 62"/>
          <p:cNvGraphicFramePr>
            <a:graphicFrameLocks noChangeAspect="1"/>
          </p:cNvGraphicFramePr>
          <p:nvPr/>
        </p:nvGraphicFramePr>
        <p:xfrm>
          <a:off x="428596" y="4214818"/>
          <a:ext cx="142875" cy="390525"/>
        </p:xfrm>
        <a:graphic>
          <a:graphicData uri="http://schemas.openxmlformats.org/presentationml/2006/ole">
            <p:oleObj spid="_x0000_s2054" name="Enačba" r:id="rId9" imgW="139761" imgH="393871" progId="Equation.3">
              <p:embed/>
            </p:oleObj>
          </a:graphicData>
        </a:graphic>
      </p:graphicFrame>
      <p:sp>
        <p:nvSpPr>
          <p:cNvPr id="14401" name="Rectangle 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400" name="Object 64"/>
          <p:cNvGraphicFramePr>
            <a:graphicFrameLocks noChangeAspect="1"/>
          </p:cNvGraphicFramePr>
          <p:nvPr/>
        </p:nvGraphicFramePr>
        <p:xfrm>
          <a:off x="428596" y="4643446"/>
          <a:ext cx="152400" cy="390525"/>
        </p:xfrm>
        <a:graphic>
          <a:graphicData uri="http://schemas.openxmlformats.org/presentationml/2006/ole">
            <p:oleObj spid="_x0000_s2055" name="Enačba" r:id="rId10" imgW="152400" imgH="393700" progId="Equation.3">
              <p:embed/>
            </p:oleObj>
          </a:graphicData>
        </a:graphic>
      </p:graphicFrame>
      <p:sp>
        <p:nvSpPr>
          <p:cNvPr id="14403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402" name="Object 66"/>
          <p:cNvGraphicFramePr>
            <a:graphicFrameLocks noChangeAspect="1"/>
          </p:cNvGraphicFramePr>
          <p:nvPr/>
        </p:nvGraphicFramePr>
        <p:xfrm>
          <a:off x="428596" y="5143512"/>
          <a:ext cx="152400" cy="390525"/>
        </p:xfrm>
        <a:graphic>
          <a:graphicData uri="http://schemas.openxmlformats.org/presentationml/2006/ole">
            <p:oleObj spid="_x0000_s2056" name="Enačba" r:id="rId11" imgW="152400" imgH="393700" progId="Equation.3">
              <p:embed/>
            </p:oleObj>
          </a:graphicData>
        </a:graphic>
      </p:graphicFrame>
      <p:sp>
        <p:nvSpPr>
          <p:cNvPr id="14405" name="Rectangle 6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404" name="Object 68"/>
          <p:cNvGraphicFramePr>
            <a:graphicFrameLocks noChangeAspect="1"/>
          </p:cNvGraphicFramePr>
          <p:nvPr/>
        </p:nvGraphicFramePr>
        <p:xfrm>
          <a:off x="428596" y="5572140"/>
          <a:ext cx="152400" cy="390525"/>
        </p:xfrm>
        <a:graphic>
          <a:graphicData uri="http://schemas.openxmlformats.org/presentationml/2006/ole">
            <p:oleObj spid="_x0000_s2057" name="Enačba" r:id="rId12" imgW="152400" imgH="393700" progId="Equation.3">
              <p:embed/>
            </p:oleObj>
          </a:graphicData>
        </a:graphic>
      </p:graphicFrame>
      <p:sp>
        <p:nvSpPr>
          <p:cNvPr id="14407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4406" name="Object 70"/>
          <p:cNvGraphicFramePr>
            <a:graphicFrameLocks noChangeAspect="1"/>
          </p:cNvGraphicFramePr>
          <p:nvPr/>
        </p:nvGraphicFramePr>
        <p:xfrm>
          <a:off x="428596" y="6000768"/>
          <a:ext cx="152400" cy="390525"/>
        </p:xfrm>
        <a:graphic>
          <a:graphicData uri="http://schemas.openxmlformats.org/presentationml/2006/ole">
            <p:oleObj spid="_x0000_s2058" name="Enačba" r:id="rId13" imgW="152400" imgH="393700" progId="Equation.3">
              <p:embed/>
            </p:oleObj>
          </a:graphicData>
        </a:graphic>
      </p:graphicFrame>
      <p:graphicFrame>
        <p:nvGraphicFramePr>
          <p:cNvPr id="29707" name="Object 11"/>
          <p:cNvGraphicFramePr>
            <a:graphicFrameLocks noChangeAspect="1"/>
          </p:cNvGraphicFramePr>
          <p:nvPr/>
        </p:nvGraphicFramePr>
        <p:xfrm>
          <a:off x="1649413" y="2357438"/>
          <a:ext cx="136525" cy="390525"/>
        </p:xfrm>
        <a:graphic>
          <a:graphicData uri="http://schemas.openxmlformats.org/presentationml/2006/ole">
            <p:oleObj spid="_x0000_s2059" name="Enačba" r:id="rId14" imgW="139680" imgH="393480" progId="Equation.3">
              <p:embed/>
            </p:oleObj>
          </a:graphicData>
        </a:graphic>
      </p:graphicFrame>
      <p:pic>
        <p:nvPicPr>
          <p:cNvPr id="28" name="Slika 27"/>
          <p:cNvPicPr/>
          <p:nvPr/>
        </p:nvPicPr>
        <p:blipFill>
          <a:blip r:embed="rId15" cstate="print"/>
          <a:srcRect r="89533" b="86839"/>
          <a:stretch>
            <a:fillRect/>
          </a:stretch>
        </p:blipFill>
        <p:spPr bwMode="auto">
          <a:xfrm>
            <a:off x="2500298" y="1142984"/>
            <a:ext cx="1148911" cy="94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9708" name="Object 12"/>
          <p:cNvGraphicFramePr>
            <a:graphicFrameLocks noChangeAspect="1"/>
          </p:cNvGraphicFramePr>
          <p:nvPr/>
        </p:nvGraphicFramePr>
        <p:xfrm>
          <a:off x="4429124" y="2357430"/>
          <a:ext cx="136525" cy="390525"/>
        </p:xfrm>
        <a:graphic>
          <a:graphicData uri="http://schemas.openxmlformats.org/presentationml/2006/ole">
            <p:oleObj spid="_x0000_s2060" name="Enačba" r:id="rId16" imgW="139680" imgH="393480" progId="Equation.3">
              <p:embed/>
            </p:oleObj>
          </a:graphicData>
        </a:graphic>
      </p:graphicFrame>
      <p:pic>
        <p:nvPicPr>
          <p:cNvPr id="31" name="Slika 30"/>
          <p:cNvPicPr/>
          <p:nvPr/>
        </p:nvPicPr>
        <p:blipFill>
          <a:blip r:embed="rId17" cstate="print"/>
          <a:srcRect l="1376" r="90354" b="87626"/>
          <a:stretch>
            <a:fillRect/>
          </a:stretch>
        </p:blipFill>
        <p:spPr bwMode="auto">
          <a:xfrm>
            <a:off x="5357818" y="1000108"/>
            <a:ext cx="1129426" cy="1121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Slika 31"/>
          <p:cNvPicPr/>
          <p:nvPr/>
        </p:nvPicPr>
        <p:blipFill>
          <a:blip r:embed="rId18" cstate="print"/>
          <a:srcRect r="89533" b="87070"/>
          <a:stretch>
            <a:fillRect/>
          </a:stretch>
        </p:blipFill>
        <p:spPr bwMode="auto">
          <a:xfrm>
            <a:off x="6643702" y="1000108"/>
            <a:ext cx="128588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Diaprojekcija na zaslonu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4" baseType="lpstr">
      <vt:lpstr>Officeova tema</vt:lpstr>
      <vt:lpstr>Enačba</vt:lpstr>
      <vt:lpstr>Diapozitiv 1</vt:lpstr>
      <vt:lpstr>Diapozitiv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DOMA</dc:creator>
  <cp:lastModifiedBy>DOMA</cp:lastModifiedBy>
  <cp:revision>1</cp:revision>
  <dcterms:created xsi:type="dcterms:W3CDTF">2020-05-07T16:49:11Z</dcterms:created>
  <dcterms:modified xsi:type="dcterms:W3CDTF">2020-05-07T16:50:15Z</dcterms:modified>
</cp:coreProperties>
</file>