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0" r:id="rId3"/>
    <p:sldId id="271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72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5B0AD-43D4-4CDD-8EEF-3D1E73ECF377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FC4F-23D4-478B-96DA-A9A6B44157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047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FC4F-23D4-478B-96DA-A9A6B44157C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83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aven konek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aven konek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22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EC36-2157-47AF-A495-D4775C75B4FC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23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8A76-9B4E-48B0-8B24-0D914CA810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7EE9-2766-4D35-B994-C1ADF73A8B13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863C-595A-44DC-8562-B0ACFB7E6D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37BA-E063-4E8F-B087-C565250F9C02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9618-9F30-4EE2-A3CD-778FF80A16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FCED-4BDF-4F42-BC6A-08EA92B98D84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2C6E-8279-416D-A40B-781DB4B122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64F812-66DB-4D3F-87D1-2B95EB8309AB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5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7B4290-193E-4D38-8F1A-8C7550ED96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Ograda no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20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0B11-4D59-41C2-8B53-73765CBDF576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2BF8-353E-4C08-A59C-087CD9125EE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42F3-D9B8-49C2-BCDF-E6F5DF551EB7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89A2-4B89-4527-AA40-05325C4A6C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7460-8228-41E4-A13D-82324F26768A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1D89-FA49-4A91-A647-5F1A267F64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7F8B14-AEB1-4AFA-88F1-318A18FA59DC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4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23833C-CED0-4343-BDAD-2787886F52B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5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A21B-218B-44D8-B623-45DD47C1B2BC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F5FA-C618-4DC2-9A4D-2C81F8E993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aven konek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2" name="Ograda datum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1A6DAA-B382-471C-954B-2DF416C94426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13" name="Ograda številke diapoz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E0B7BF-6B6B-408C-99E7-D011EDAEC1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4" name="Ograda no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en konek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2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7E29B2-C18C-467D-B377-0B347560E41B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13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4DE39F-7639-49F8-81D5-A31C267E5EF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4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28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F84715-A7C0-4AF4-ABAB-81B1A5E5E64C}" type="datetimeFigureOut">
              <a:rPr lang="sl-SI"/>
              <a:pPr>
                <a:defRPr/>
              </a:pPr>
              <a:t>11.5.2020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18603E2-1E76-4D24-8340-6A5D008EFFD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Fotografij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://sl.wikipedia.org/wiki/Kiparstvo" TargetMode="External"/><Relationship Id="rId4" Type="http://schemas.openxmlformats.org/officeDocument/2006/relationships/hyperlink" Target="http://sl.wikipedia.org/wiki/Slikarstv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331640" y="409039"/>
            <a:ext cx="6891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LIKOVNA UMETNOST</a:t>
            </a: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491184" y="119878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b="1" dirty="0">
                <a:latin typeface="Calibri" pitchFamily="34" charset="0"/>
              </a:rPr>
              <a:t>Ogledalni deček</a:t>
            </a:r>
          </a:p>
          <a:p>
            <a:r>
              <a:rPr lang="sl-SI" sz="2000" dirty="0">
                <a:latin typeface="Calibri" pitchFamily="34" charset="0"/>
              </a:rPr>
              <a:t/>
            </a:r>
            <a:br>
              <a:rPr lang="sl-SI" sz="2000" dirty="0">
                <a:latin typeface="Calibri" pitchFamily="34" charset="0"/>
              </a:rPr>
            </a:br>
            <a:r>
              <a:rPr lang="sl-SI" sz="2000" i="1" dirty="0">
                <a:latin typeface="Calibri" pitchFamily="34" charset="0"/>
              </a:rPr>
              <a:t>Ogledalo me gleda,</a:t>
            </a:r>
          </a:p>
          <a:p>
            <a:r>
              <a:rPr lang="sl-SI" sz="2000" i="1" dirty="0">
                <a:latin typeface="Calibri" pitchFamily="34" charset="0"/>
              </a:rPr>
              <a:t>me, častna beseda,</a:t>
            </a:r>
          </a:p>
          <a:p>
            <a:r>
              <a:rPr lang="sl-SI" sz="2000" i="1" dirty="0">
                <a:latin typeface="Calibri" pitchFamily="34" charset="0"/>
              </a:rPr>
              <a:t>in fantek v njem</a:t>
            </a:r>
          </a:p>
          <a:p>
            <a:r>
              <a:rPr lang="sl-SI" sz="2000" i="1" dirty="0">
                <a:latin typeface="Calibri" pitchFamily="34" charset="0"/>
              </a:rPr>
              <a:t>podoben je meni!</a:t>
            </a:r>
          </a:p>
          <a:p>
            <a:r>
              <a:rPr lang="sl-SI" sz="2000" i="1" dirty="0">
                <a:latin typeface="Calibri" pitchFamily="34" charset="0"/>
              </a:rPr>
              <a:t/>
            </a:r>
            <a:br>
              <a:rPr lang="sl-SI" sz="2000" i="1" dirty="0">
                <a:latin typeface="Calibri" pitchFamily="34" charset="0"/>
              </a:rPr>
            </a:br>
            <a:r>
              <a:rPr lang="sl-SI" sz="2000" i="1" dirty="0">
                <a:latin typeface="Calibri" pitchFamily="34" charset="0"/>
              </a:rPr>
              <a:t>Lasje so kot moji</a:t>
            </a:r>
          </a:p>
          <a:p>
            <a:r>
              <a:rPr lang="sl-SI" sz="2000" i="1" dirty="0">
                <a:latin typeface="Calibri" pitchFamily="34" charset="0"/>
              </a:rPr>
              <a:t>od trave zeleni,</a:t>
            </a:r>
          </a:p>
          <a:p>
            <a:r>
              <a:rPr lang="sl-SI" sz="2000" i="1" dirty="0">
                <a:latin typeface="Calibri" pitchFamily="34" charset="0"/>
              </a:rPr>
              <a:t>do pike enako</a:t>
            </a:r>
          </a:p>
          <a:p>
            <a:r>
              <a:rPr lang="sl-SI" sz="2000" i="1" dirty="0">
                <a:latin typeface="Calibri" pitchFamily="34" charset="0"/>
              </a:rPr>
              <a:t>sta blatni koleni!</a:t>
            </a:r>
          </a:p>
          <a:p>
            <a:r>
              <a:rPr lang="sl-SI" sz="2000" i="1" dirty="0">
                <a:latin typeface="Calibri" pitchFamily="34" charset="0"/>
              </a:rPr>
              <a:t/>
            </a:r>
            <a:br>
              <a:rPr lang="sl-SI" sz="2000" i="1" dirty="0">
                <a:latin typeface="Calibri" pitchFamily="34" charset="0"/>
              </a:rPr>
            </a:br>
            <a:r>
              <a:rPr lang="sl-SI" sz="2000" i="1" dirty="0">
                <a:latin typeface="Calibri" pitchFamily="34" charset="0"/>
              </a:rPr>
              <a:t>Brž ključek, mama,</a:t>
            </a:r>
          </a:p>
          <a:p>
            <a:r>
              <a:rPr lang="sl-SI" sz="2000" i="1" dirty="0">
                <a:latin typeface="Calibri" pitchFamily="34" charset="0"/>
              </a:rPr>
              <a:t>zrcalo odkleni,</a:t>
            </a:r>
          </a:p>
          <a:p>
            <a:r>
              <a:rPr lang="sl-SI" sz="2000" i="1" dirty="0">
                <a:latin typeface="Calibri" pitchFamily="34" charset="0"/>
              </a:rPr>
              <a:t>v njem živi fantek -</a:t>
            </a:r>
          </a:p>
          <a:p>
            <a:r>
              <a:rPr lang="sl-SI" sz="2000" i="1" dirty="0">
                <a:latin typeface="Calibri" pitchFamily="34" charset="0"/>
              </a:rPr>
              <a:t>podoben je meni</a:t>
            </a:r>
            <a:r>
              <a:rPr lang="sl-SI" sz="2000" i="1" dirty="0" smtClean="0">
                <a:latin typeface="Calibri" pitchFamily="34" charset="0"/>
              </a:rPr>
              <a:t>!</a:t>
            </a:r>
          </a:p>
          <a:p>
            <a:r>
              <a:rPr lang="sl-SI" sz="2000" i="0" dirty="0">
                <a:effectLst/>
                <a:latin typeface="Calibri" pitchFamily="34" charset="0"/>
              </a:rPr>
              <a:t> </a:t>
            </a:r>
            <a:r>
              <a:rPr lang="sl-SI" sz="2000" i="0" dirty="0" smtClean="0">
                <a:effectLst/>
                <a:latin typeface="Calibri" pitchFamily="34" charset="0"/>
              </a:rPr>
              <a:t>                             </a:t>
            </a:r>
            <a:r>
              <a:rPr lang="sl-SI" sz="1400" b="1" i="1" dirty="0" smtClean="0">
                <a:effectLst/>
                <a:latin typeface="Calibri" pitchFamily="34" charset="0"/>
              </a:rPr>
              <a:t>Bina Štampe Žmavc</a:t>
            </a:r>
            <a:endParaRPr lang="sl-SI" sz="1400" b="1" i="1" dirty="0">
              <a:effectLst/>
              <a:latin typeface="Calibri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7517"/>
          <a:stretch/>
        </p:blipFill>
        <p:spPr>
          <a:xfrm>
            <a:off x="5317294" y="1844824"/>
            <a:ext cx="3237228" cy="3129947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014434" y="5373216"/>
            <a:ext cx="29340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</a:t>
            </a:r>
            <a:r>
              <a:rPr lang="sl-SI" sz="800" dirty="0" smtClean="0"/>
              <a:t>www.google.com/search?q=boy+in+the+mirror+carto</a:t>
            </a:r>
            <a:endParaRPr lang="sl-SI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31" y="1412776"/>
            <a:ext cx="41941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79532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GLEDE NA ŠTEVILO PORTRETIRANCEV LOČIMO: </a:t>
            </a:r>
            <a:b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2800" u="sng" dirty="0" smtClean="0">
                <a:solidFill>
                  <a:schemeClr val="accent1"/>
                </a:solidFill>
                <a:latin typeface="Calibri" pitchFamily="34" charset="0"/>
              </a:rPr>
              <a:t>SAMOSTOJNI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sl-SI" sz="2800" u="sng" dirty="0" smtClean="0">
                <a:solidFill>
                  <a:schemeClr val="accent1"/>
                </a:solidFill>
                <a:latin typeface="Calibri" pitchFamily="34" charset="0"/>
              </a:rPr>
              <a:t>DVOJNI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sl-SI" sz="2800" u="sng" dirty="0" smtClean="0">
                <a:solidFill>
                  <a:schemeClr val="accent1"/>
                </a:solidFill>
                <a:latin typeface="Calibri" pitchFamily="34" charset="0"/>
              </a:rPr>
              <a:t>SKUPINSKI 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IN </a:t>
            </a:r>
            <a:r>
              <a:rPr lang="sl-SI" sz="2800" u="sng" dirty="0" smtClean="0">
                <a:solidFill>
                  <a:schemeClr val="accent1"/>
                </a:solidFill>
                <a:latin typeface="Calibri" pitchFamily="34" charset="0"/>
              </a:rPr>
              <a:t>DVAKRATNI</a:t>
            </a: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 PORTRET</a:t>
            </a:r>
            <a:b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sl-SI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506" name="Ograda vsebine 6" descr="portret_3_show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576" y="2564904"/>
            <a:ext cx="2914650" cy="3886200"/>
          </a:xfrm>
        </p:spPr>
      </p:pic>
      <p:pic>
        <p:nvPicPr>
          <p:cNvPr id="21507" name="Ograda vsebine 7" descr="untitled-6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283968" y="2708920"/>
            <a:ext cx="3834286" cy="3052118"/>
          </a:xfrm>
        </p:spPr>
      </p:pic>
      <p:sp>
        <p:nvSpPr>
          <p:cNvPr id="21508" name="Ograda besedila 4"/>
          <p:cNvSpPr>
            <a:spLocks noGrp="1"/>
          </p:cNvSpPr>
          <p:nvPr>
            <p:ph type="body" sz="quarter" idx="1"/>
          </p:nvPr>
        </p:nvSpPr>
        <p:spPr>
          <a:xfrm>
            <a:off x="467544" y="1628800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/>
              <a:t>SAMOSTOJNI PORTRET</a:t>
            </a:r>
          </a:p>
        </p:txBody>
      </p:sp>
      <p:sp>
        <p:nvSpPr>
          <p:cNvPr id="21509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55976" y="1628800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/>
              <a:t>DVOJNI PORTRET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grada vsebine 3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8024" y="2636912"/>
            <a:ext cx="4016449" cy="3755504"/>
          </a:xfrm>
        </p:spPr>
      </p:pic>
      <p:sp>
        <p:nvSpPr>
          <p:cNvPr id="22530" name="Ograda besedila 4"/>
          <p:cNvSpPr>
            <a:spLocks noGrp="1"/>
          </p:cNvSpPr>
          <p:nvPr>
            <p:ph type="body" sz="quarter" idx="1"/>
          </p:nvPr>
        </p:nvSpPr>
        <p:spPr>
          <a:xfrm>
            <a:off x="539750" y="765175"/>
            <a:ext cx="3657600" cy="658813"/>
          </a:xfrm>
        </p:spPr>
        <p:txBody>
          <a:bodyPr/>
          <a:lstStyle/>
          <a:p>
            <a:pPr algn="ctr" eaLnBrk="1" hangingPunct="1"/>
            <a:r>
              <a:rPr lang="sl-SI" dirty="0" smtClean="0"/>
              <a:t>SKUPINSKI PORTRET</a:t>
            </a:r>
          </a:p>
        </p:txBody>
      </p:sp>
      <p:sp>
        <p:nvSpPr>
          <p:cNvPr id="22531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788024" y="1340768"/>
            <a:ext cx="3657600" cy="922337"/>
          </a:xfrm>
        </p:spPr>
        <p:txBody>
          <a:bodyPr/>
          <a:lstStyle/>
          <a:p>
            <a:pPr algn="ctr" eaLnBrk="1" hangingPunct="1"/>
            <a:r>
              <a:rPr lang="sl-SI" dirty="0" smtClean="0"/>
              <a:t>DVAKRATNI PORTRET        (ista oseba je </a:t>
            </a:r>
            <a:r>
              <a:rPr lang="sl-SI" dirty="0"/>
              <a:t>upodobljena </a:t>
            </a:r>
            <a:r>
              <a:rPr lang="sl-SI" dirty="0" smtClean="0"/>
              <a:t>dvakrat)</a:t>
            </a:r>
          </a:p>
        </p:txBody>
      </p:sp>
      <p:pic>
        <p:nvPicPr>
          <p:cNvPr id="22532" name="Picture 2" descr="D:\Documents and Settings\Učenec\My Documents\My Pictures\DruzinskiPortre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989138"/>
            <a:ext cx="3529012" cy="33448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Besedo portret lahko uporabimo tudi v primerih, ko umetnik upodablja portret živali ali arhitekture.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smtClean="0"/>
              <a:t>PORTRET ŽIVALI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1001712"/>
          </a:xfrm>
        </p:spPr>
        <p:txBody>
          <a:bodyPr/>
          <a:lstStyle/>
          <a:p>
            <a:pPr algn="ctr" eaLnBrk="1" hangingPunct="1"/>
            <a:r>
              <a:rPr lang="sl-SI" smtClean="0"/>
              <a:t>PORTRET ARHITEKTURNE UMETNOSTI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" y="2362200"/>
            <a:ext cx="3352800" cy="4354513"/>
          </a:xfrm>
        </p:spPr>
      </p:pic>
      <p:pic>
        <p:nvPicPr>
          <p:cNvPr id="2458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2714625"/>
            <a:ext cx="2597150" cy="3886200"/>
          </a:xfrm>
        </p:spPr>
      </p:pic>
    </p:spTree>
    <p:extLst>
      <p:ext uri="{BB962C8B-B14F-4D97-AF65-F5344CB8AC3E}">
        <p14:creationId xmlns:p14="http://schemas.microsoft.com/office/powerpoint/2010/main" val="26418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1331640" y="260648"/>
            <a:ext cx="670708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sl-SI" sz="2800" cap="none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KADAR NEKDO UPODABLJA SAMEGA SEBE, NASTANE </a:t>
            </a:r>
            <a:r>
              <a:rPr lang="sl-SI" sz="2800" u="sng" cap="none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AVTOPORTRET</a:t>
            </a:r>
          </a:p>
        </p:txBody>
      </p:sp>
      <p:sp>
        <p:nvSpPr>
          <p:cNvPr id="2355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411760" y="1556792"/>
            <a:ext cx="3657600" cy="858837"/>
          </a:xfrm>
        </p:spPr>
        <p:txBody>
          <a:bodyPr/>
          <a:lstStyle/>
          <a:p>
            <a:pPr algn="ctr" eaLnBrk="1" hangingPunct="1"/>
            <a:r>
              <a:rPr lang="sl-SI" dirty="0" smtClean="0"/>
              <a:t>AVTOPORTRET                 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99792" y="2564904"/>
            <a:ext cx="3108325" cy="3886200"/>
          </a:xfrm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2699792" y="6550023"/>
            <a:ext cx="2357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400" dirty="0"/>
              <a:t>Vincent Van </a:t>
            </a:r>
            <a:r>
              <a:rPr lang="sl-SI" sz="1400" dirty="0" err="1"/>
              <a:t>Gogh</a:t>
            </a:r>
            <a:endParaRPr lang="sl-SI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sz="5400" b="1" dirty="0" smtClean="0">
                <a:solidFill>
                  <a:schemeClr val="accent1"/>
                </a:solidFill>
                <a:latin typeface="Calibri" pitchFamily="34" charset="0"/>
              </a:rPr>
              <a:t>TVOJA NALOGA</a:t>
            </a:r>
            <a:endParaRPr lang="sl-SI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5602" name="Content Placeholder 7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3614738" cy="4873625"/>
          </a:xfrm>
        </p:spPr>
        <p:txBody>
          <a:bodyPr/>
          <a:lstStyle/>
          <a:p>
            <a:pPr eaLnBrk="1" hangingPunct="1"/>
            <a:r>
              <a:rPr lang="sl-SI" dirty="0" smtClean="0"/>
              <a:t>Likovna tehnika: risanje s svinčnikom</a:t>
            </a:r>
          </a:p>
          <a:p>
            <a:pPr marL="0" indent="0" eaLnBrk="1" hangingPunct="1">
              <a:buNone/>
            </a:pPr>
            <a:endParaRPr lang="sl-SI" dirty="0" smtClean="0"/>
          </a:p>
          <a:p>
            <a:pPr eaLnBrk="1" hangingPunct="1"/>
            <a:r>
              <a:rPr lang="sl-SI" dirty="0" smtClean="0"/>
              <a:t>Likovni motiv: avtoportret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  <a:p>
            <a:pPr marL="0" indent="0" eaLnBrk="1" hangingPunct="1">
              <a:buNone/>
            </a:pPr>
            <a:endParaRPr lang="sl-SI" dirty="0" smtClean="0"/>
          </a:p>
        </p:txBody>
      </p:sp>
      <p:sp>
        <p:nvSpPr>
          <p:cNvPr id="2" name="Okvir 1"/>
          <p:cNvSpPr/>
          <p:nvPr/>
        </p:nvSpPr>
        <p:spPr>
          <a:xfrm>
            <a:off x="4572000" y="1729554"/>
            <a:ext cx="3096344" cy="41044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292080" y="2852936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latin typeface="Calibri" panose="020F0502020204030204" pitchFamily="34" charset="0"/>
              </a:rPr>
              <a:t>?</a:t>
            </a:r>
            <a:endParaRPr lang="sl-SI" sz="9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1095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NAVODILA ZA DELO:</a:t>
            </a:r>
            <a:endParaRPr lang="sl-SI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640960" cy="5253331"/>
          </a:xfrm>
        </p:spPr>
        <p:txBody>
          <a:bodyPr/>
          <a:lstStyle/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Potrebuješ pokončno postavljen risalni list ali list A4.</a:t>
            </a: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Narisal/a boš avtoportret.</a:t>
            </a:r>
          </a:p>
          <a:p>
            <a:pPr>
              <a:buFontTx/>
              <a:buChar char="-"/>
            </a:pPr>
            <a:r>
              <a:rPr lang="sl-SI" dirty="0"/>
              <a:t>L</a:t>
            </a:r>
            <a:r>
              <a:rPr lang="sl-SI" dirty="0" smtClean="0"/>
              <a:t>ahko si pomagaš s svojo sliko.</a:t>
            </a:r>
          </a:p>
          <a:p>
            <a:pPr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red začetkom risanja dobro opazuj svoj obraz v ogledalu.</a:t>
            </a:r>
          </a:p>
          <a:p>
            <a:pPr>
              <a:buFontTx/>
              <a:buChar char="-"/>
            </a:pPr>
            <a:r>
              <a:rPr lang="sl-SI" dirty="0"/>
              <a:t>L</a:t>
            </a:r>
            <a:r>
              <a:rPr lang="sl-SI" dirty="0" smtClean="0"/>
              <a:t>ahko narišeš doprsni, obrazni, </a:t>
            </a:r>
            <a:r>
              <a:rPr lang="sl-SI" dirty="0" err="1" smtClean="0"/>
              <a:t>profilni</a:t>
            </a:r>
            <a:r>
              <a:rPr lang="sl-SI" dirty="0" smtClean="0"/>
              <a:t> ali </a:t>
            </a:r>
            <a:r>
              <a:rPr lang="sl-SI" dirty="0" err="1" smtClean="0"/>
              <a:t>polprofilni</a:t>
            </a:r>
            <a:r>
              <a:rPr lang="sl-SI" dirty="0" smtClean="0"/>
              <a:t> portret.</a:t>
            </a:r>
          </a:p>
          <a:p>
            <a:pPr>
              <a:buFontTx/>
              <a:buChar char="-"/>
            </a:pPr>
            <a:r>
              <a:rPr lang="sl-SI" dirty="0"/>
              <a:t>N</a:t>
            </a:r>
            <a:r>
              <a:rPr lang="sl-SI" dirty="0" smtClean="0"/>
              <a:t>e pozabi, da so črte lahko tanke/debele, goste/redke …</a:t>
            </a:r>
          </a:p>
          <a:p>
            <a:pPr>
              <a:buFontTx/>
              <a:buChar char="-"/>
            </a:pPr>
            <a:r>
              <a:rPr lang="sl-SI" dirty="0" smtClean="0"/>
              <a:t>Uporabiš lahko tudi senčenje.</a:t>
            </a:r>
          </a:p>
          <a:p>
            <a:pPr>
              <a:buFontTx/>
              <a:buChar char="-"/>
            </a:pPr>
            <a:r>
              <a:rPr lang="sl-SI" dirty="0" smtClean="0"/>
              <a:t>Potrudi se</a:t>
            </a:r>
            <a:r>
              <a:rPr lang="sl-SI" sz="1800" dirty="0" smtClean="0"/>
              <a:t> ─ </a:t>
            </a:r>
            <a:r>
              <a:rPr lang="sl-SI" dirty="0" smtClean="0"/>
              <a:t>bodi pozoren na vsako podrobnost tvojega obraza.</a:t>
            </a:r>
          </a:p>
          <a:p>
            <a:pPr>
              <a:buFontTx/>
              <a:buChar char="-"/>
            </a:pPr>
            <a:r>
              <a:rPr lang="sl-SI" dirty="0" smtClean="0"/>
              <a:t>Pazi, da bo avtoportret zavzemal celotno risalno površino.</a:t>
            </a:r>
          </a:p>
          <a:p>
            <a:pPr>
              <a:buFontTx/>
              <a:buChar char="-"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168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453184" y="116632"/>
            <a:ext cx="8799335" cy="4873752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800" dirty="0" smtClean="0">
                <a:latin typeface="Calibri" pitchFamily="34" charset="0"/>
              </a:rPr>
              <a:t>Za izdelavo avtoportreta so predvidene 4 ure likovne umetnosti (ČETRTEK, 14. 5. 2020 in četrtek, 21. 5. 2020).</a:t>
            </a:r>
          </a:p>
          <a:p>
            <a:pPr marL="0" indent="0">
              <a:buNone/>
            </a:pPr>
            <a:r>
              <a:rPr lang="sl-SI" sz="2800" dirty="0" smtClean="0">
                <a:latin typeface="Calibri" pitchFamily="34" charset="0"/>
              </a:rPr>
              <a:t>Veselim se fotografije tvojega avtoportreta.</a:t>
            </a:r>
          </a:p>
          <a:p>
            <a:pPr marL="0" indent="0">
              <a:buNone/>
            </a:pPr>
            <a:endParaRPr lang="sl-SI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sl-SI" sz="28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sl-SI" sz="2800" b="1" dirty="0" smtClean="0">
                <a:latin typeface="Calibri" pitchFamily="34" charset="0"/>
              </a:rPr>
              <a:t>       					  Te bom prepoznala?</a:t>
            </a:r>
            <a:endParaRPr lang="sl-SI" sz="2800" b="1" dirty="0">
              <a:latin typeface="Calibri" pitchFamily="34" charset="0"/>
            </a:endParaRPr>
          </a:p>
          <a:p>
            <a:pPr marL="0" indent="0">
              <a:buNone/>
            </a:pPr>
            <a:endParaRPr lang="sl-SI" b="1" dirty="0" smtClean="0">
              <a:solidFill>
                <a:srgbClr val="7030A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52936"/>
            <a:ext cx="3030137" cy="307245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93575" y="6417111"/>
            <a:ext cx="3006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https://www.google.com/search?q=srek+self+portret&amp;t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5" y="2420889"/>
            <a:ext cx="33843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753095" y="935697"/>
            <a:ext cx="43664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sz="32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sl-SI" sz="3200" dirty="0" smtClean="0">
                <a:latin typeface="Calibri" panose="020F0502020204030204" pitchFamily="34" charset="0"/>
              </a:rPr>
              <a:t>Pri predmetu LUM te čaka nova likovna naloga.</a:t>
            </a:r>
          </a:p>
          <a:p>
            <a:endParaRPr lang="sl-SI" sz="3200" dirty="0" smtClean="0">
              <a:latin typeface="Calibri" panose="020F0502020204030204" pitchFamily="34" charset="0"/>
            </a:endParaRPr>
          </a:p>
          <a:p>
            <a:r>
              <a:rPr lang="sl-SI" sz="3200" dirty="0" smtClean="0">
                <a:latin typeface="Calibri" panose="020F0502020204030204" pitchFamily="34" charset="0"/>
              </a:rPr>
              <a:t>Najprej si dobro oglej predstavitev.</a:t>
            </a:r>
            <a:endParaRPr lang="sl-SI" sz="32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0" y="1164742"/>
            <a:ext cx="3138852" cy="461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331550" y="6081540"/>
            <a:ext cx="3294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/>
              <a:t>https://www.google.com/search?q=micky+mouse+self+portret&amp;tbm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0" y="935698"/>
            <a:ext cx="3970579" cy="514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65583" y="177281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Calibri" pitchFamily="34" charset="0"/>
              </a:rPr>
              <a:t>PORTRET </a:t>
            </a:r>
          </a:p>
          <a:p>
            <a:r>
              <a:rPr lang="sl-SI" sz="4000" dirty="0" smtClean="0">
                <a:latin typeface="Calibri" pitchFamily="34" charset="0"/>
              </a:rPr>
              <a:t>je umetniška upodobitev osebe. </a:t>
            </a:r>
          </a:p>
          <a:p>
            <a:endParaRPr lang="sl-SI" sz="4000" dirty="0">
              <a:latin typeface="Calibri" pitchFamily="34" charset="0"/>
            </a:endParaRPr>
          </a:p>
          <a:p>
            <a:endParaRPr lang="sl-SI" sz="4000" dirty="0" smtClean="0">
              <a:latin typeface="Calibri" pitchFamily="34" charset="0"/>
            </a:endParaRPr>
          </a:p>
          <a:p>
            <a:r>
              <a:rPr lang="sl-SI" sz="4000" dirty="0" smtClean="0">
                <a:latin typeface="Calibri" pitchFamily="34" charset="0"/>
              </a:rPr>
              <a:t>PORTRETIRANEC </a:t>
            </a:r>
          </a:p>
          <a:p>
            <a:r>
              <a:rPr lang="sl-SI" sz="4000" dirty="0" smtClean="0">
                <a:latin typeface="Calibri" pitchFamily="34" charset="0"/>
              </a:rPr>
              <a:t>je upodobljena oseba. </a:t>
            </a:r>
            <a:endParaRPr lang="sl-SI" sz="4000" dirty="0">
              <a:latin typeface="Calibri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195736" y="260648"/>
            <a:ext cx="6014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 smtClean="0">
                <a:solidFill>
                  <a:schemeClr val="accent1"/>
                </a:solidFill>
              </a:rPr>
              <a:t>PORTRET</a:t>
            </a:r>
            <a:endParaRPr lang="sl-SI" sz="6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6590657"/>
            <a:ext cx="43576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900" dirty="0" smtClean="0"/>
              <a:t>Povzeto po: M</a:t>
            </a:r>
            <a:r>
              <a:rPr lang="sl-SI" sz="900" dirty="0"/>
              <a:t>. Pavlin, </a:t>
            </a:r>
            <a:r>
              <a:rPr lang="sl-SI" sz="900" dirty="0" smtClean="0"/>
              <a:t>OŠ </a:t>
            </a:r>
            <a:r>
              <a:rPr lang="sl-SI" sz="900" dirty="0"/>
              <a:t>Stopiče, PŠ Podgrad</a:t>
            </a:r>
          </a:p>
        </p:txBody>
      </p:sp>
    </p:spTree>
    <p:extLst>
      <p:ext uri="{BB962C8B-B14F-4D97-AF65-F5344CB8AC3E}">
        <p14:creationId xmlns:p14="http://schemas.microsoft.com/office/powerpoint/2010/main" val="19239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6822"/>
            <a:ext cx="8686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1800" b="1" dirty="0" smtClean="0"/>
              <a:t/>
            </a:r>
            <a:br>
              <a:rPr lang="sl-SI" sz="1800" b="1" dirty="0" smtClean="0"/>
            </a:br>
            <a: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  <a:t>GLEDE NA NAČIN/TEHNIKO UPODABLJANJA LOČIMO: </a:t>
            </a:r>
            <a:br>
              <a:rPr lang="sl-SI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28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sl-SI" sz="2800" b="1" dirty="0">
                <a:solidFill>
                  <a:schemeClr val="tx1"/>
                </a:solidFill>
                <a:latin typeface="Calibri" pitchFamily="34" charset="0"/>
              </a:rPr>
            </a:br>
            <a:endParaRPr lang="sl-SI" sz="28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362" name="Ograda vsebine 7" descr="1170923132_28602_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2362200"/>
            <a:ext cx="3059757" cy="4079676"/>
          </a:xfrm>
        </p:spPr>
      </p:pic>
      <p:sp>
        <p:nvSpPr>
          <p:cNvPr id="15364" name="Ograda besedila 3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smtClean="0"/>
              <a:t>FOTOGRAFSKI PORTRET</a:t>
            </a:r>
          </a:p>
        </p:txBody>
      </p:sp>
      <p:sp>
        <p:nvSpPr>
          <p:cNvPr id="15365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smtClean="0"/>
              <a:t>SLIKARSKI PORTRET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67544" y="836712"/>
            <a:ext cx="7043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cap="all" dirty="0">
                <a:latin typeface="Calibri" pitchFamily="34" charset="0"/>
                <a:cs typeface="Arial" pitchFamily="34" charset="0"/>
                <a:hlinkClick r:id="rId3" tooltip="Fotografija"/>
              </a:rPr>
              <a:t>fotografski</a:t>
            </a:r>
            <a:r>
              <a:rPr lang="sl-SI" sz="2800" cap="all" dirty="0">
                <a:latin typeface="Calibri" pitchFamily="34" charset="0"/>
                <a:cs typeface="Arial" pitchFamily="34" charset="0"/>
              </a:rPr>
              <a:t>, </a:t>
            </a:r>
            <a:r>
              <a:rPr lang="sl-SI" sz="2800" cap="all" dirty="0">
                <a:latin typeface="Calibri" pitchFamily="34" charset="0"/>
                <a:cs typeface="Arial" pitchFamily="34" charset="0"/>
                <a:hlinkClick r:id="rId4" tooltip="Slikarstvo"/>
              </a:rPr>
              <a:t>slikarski</a:t>
            </a:r>
            <a:r>
              <a:rPr lang="sl-SI" sz="2800" cap="all" dirty="0">
                <a:latin typeface="Calibri" pitchFamily="34" charset="0"/>
                <a:cs typeface="Arial" pitchFamily="34" charset="0"/>
              </a:rPr>
              <a:t> in </a:t>
            </a:r>
            <a:r>
              <a:rPr lang="sl-SI" sz="2800" cap="all" dirty="0">
                <a:latin typeface="Calibri" pitchFamily="34" charset="0"/>
                <a:cs typeface="Arial" pitchFamily="34" charset="0"/>
                <a:hlinkClick r:id="rId5" tooltip="Kiparstvo"/>
              </a:rPr>
              <a:t>kiparski</a:t>
            </a:r>
            <a:r>
              <a:rPr lang="sl-SI" sz="2800" cap="all" dirty="0">
                <a:latin typeface="Calibri" pitchFamily="34" charset="0"/>
                <a:cs typeface="Arial" pitchFamily="34" charset="0"/>
              </a:rPr>
              <a:t> portret.</a:t>
            </a:r>
            <a:endParaRPr lang="sl-SI" sz="2800" cap="al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237079" cy="405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grada vsebine 6" descr="stres2_glava_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23728" y="1484784"/>
            <a:ext cx="4392488" cy="5093704"/>
          </a:xfrm>
        </p:spPr>
      </p:pic>
      <p:sp>
        <p:nvSpPr>
          <p:cNvPr id="16387" name="Ograda besedila 4"/>
          <p:cNvSpPr>
            <a:spLocks noGrp="1"/>
          </p:cNvSpPr>
          <p:nvPr>
            <p:ph type="body" sz="quarter" idx="1"/>
          </p:nvPr>
        </p:nvSpPr>
        <p:spPr>
          <a:xfrm>
            <a:off x="2627784" y="476672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/>
              <a:t>KIPARSKI PORTRET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43800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1300" dirty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>
                <a:latin typeface="Arial" pitchFamily="34" charset="0"/>
                <a:cs typeface="Arial" pitchFamily="34" charset="0"/>
              </a:rPr>
            </a:br>
            <a:r>
              <a:rPr lang="sl-SI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l-SI" sz="1300" dirty="0" smtClean="0">
                <a:latin typeface="Arial" pitchFamily="34" charset="0"/>
                <a:cs typeface="Arial" pitchFamily="34" charset="0"/>
              </a:rPr>
            </a:br>
            <a:r>
              <a:rPr lang="sl-SI" sz="3100" dirty="0" smtClean="0">
                <a:solidFill>
                  <a:schemeClr val="tx1"/>
                </a:solidFill>
                <a:latin typeface="Calibri" pitchFamily="34" charset="0"/>
              </a:rPr>
              <a:t>GLEDE NA TO, KOLIKŠEN DEL PORTRETIRANCA JE UPODOBLJEN, LOČIMO:</a:t>
            </a:r>
            <a:endParaRPr lang="sl-SI" dirty="0"/>
          </a:p>
        </p:txBody>
      </p:sp>
      <p:pic>
        <p:nvPicPr>
          <p:cNvPr id="17410" name="Ograda vsebine 7" descr="Boris_Kidric_monument_bronze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t="6332"/>
          <a:stretch/>
        </p:blipFill>
        <p:spPr>
          <a:xfrm>
            <a:off x="755576" y="2492896"/>
            <a:ext cx="2764656" cy="3840752"/>
          </a:xfrm>
        </p:spPr>
      </p:pic>
      <p:pic>
        <p:nvPicPr>
          <p:cNvPr id="17411" name="Ograda vsebine 8" descr="img_089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8024" y="2492896"/>
            <a:ext cx="2914650" cy="3886200"/>
          </a:xfrm>
        </p:spPr>
      </p:pic>
      <p:sp>
        <p:nvSpPr>
          <p:cNvPr id="17412" name="Ograda besedila 3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smtClean="0"/>
              <a:t>CELOPOSTAVNI PORTRET</a:t>
            </a:r>
          </a:p>
        </p:txBody>
      </p:sp>
      <p:sp>
        <p:nvSpPr>
          <p:cNvPr id="17413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smtClean="0"/>
              <a:t>DOPASNI PORTRET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9807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cap="all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CELOPOSTAVNI</a:t>
            </a:r>
            <a:r>
              <a:rPr lang="sl-SI" sz="2800" cap="all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sl-SI" sz="2800" u="sng" cap="all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DOPASNI</a:t>
            </a:r>
            <a:r>
              <a:rPr lang="sl-SI" sz="2800" cap="all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sl-SI" sz="2800" cap="all" dirty="0">
                <a:latin typeface="Calibri" pitchFamily="34" charset="0"/>
                <a:cs typeface="Arial" pitchFamily="34" charset="0"/>
              </a:rPr>
              <a:t>in </a:t>
            </a:r>
            <a:r>
              <a:rPr lang="sl-SI" sz="2800" u="sng" cap="all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DOPRSNI</a:t>
            </a:r>
            <a:r>
              <a:rPr lang="sl-SI" sz="2800" cap="all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sl-SI" sz="2800" cap="all" dirty="0">
                <a:latin typeface="Calibri" pitchFamily="34" charset="0"/>
                <a:cs typeface="Arial" pitchFamily="34" charset="0"/>
              </a:rPr>
              <a:t>portret.</a:t>
            </a:r>
            <a:endParaRPr lang="sl-SI" sz="2800" cap="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grada vsebine 12" descr="untitled.bmp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555776" y="1628800"/>
            <a:ext cx="3528392" cy="4584662"/>
          </a:xfrm>
        </p:spPr>
      </p:pic>
      <p:sp>
        <p:nvSpPr>
          <p:cNvPr id="18436" name="Ograda besedila 9"/>
          <p:cNvSpPr>
            <a:spLocks noGrp="1"/>
          </p:cNvSpPr>
          <p:nvPr>
            <p:ph type="body" sz="quarter" idx="3"/>
          </p:nvPr>
        </p:nvSpPr>
        <p:spPr>
          <a:xfrm>
            <a:off x="2411760" y="548680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dirty="0" smtClean="0"/>
              <a:t>DOPRSNI PORTRET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2241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600" dirty="0" smtClean="0">
                <a:solidFill>
                  <a:schemeClr val="tx1"/>
                </a:solidFill>
                <a:latin typeface="Calibri" pitchFamily="34" charset="0"/>
              </a:rPr>
              <a:t>glede na postavitev portretiranca ločimo:</a:t>
            </a:r>
            <a:br>
              <a:rPr lang="sl-SI" sz="3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3600" u="sng" dirty="0" err="1" smtClean="0">
                <a:solidFill>
                  <a:schemeClr val="accent1"/>
                </a:solidFill>
                <a:latin typeface="Calibri" pitchFamily="34" charset="0"/>
              </a:rPr>
              <a:t>profilni</a:t>
            </a:r>
            <a:r>
              <a:rPr lang="sl-SI" sz="36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sl-SI" sz="3600" u="sng" dirty="0" err="1" smtClean="0">
                <a:solidFill>
                  <a:schemeClr val="accent1"/>
                </a:solidFill>
                <a:latin typeface="Calibri" pitchFamily="34" charset="0"/>
              </a:rPr>
              <a:t>polprofilni</a:t>
            </a:r>
            <a:r>
              <a:rPr lang="sl-SI" sz="3600" dirty="0" smtClean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sl-SI" sz="3600" u="sng" dirty="0" smtClean="0">
                <a:solidFill>
                  <a:schemeClr val="accent1"/>
                </a:solidFill>
                <a:latin typeface="Calibri" pitchFamily="34" charset="0"/>
              </a:rPr>
              <a:t>obrazni</a:t>
            </a:r>
            <a:r>
              <a:rPr lang="sl-SI" sz="3600" dirty="0" smtClean="0">
                <a:solidFill>
                  <a:schemeClr val="tx1"/>
                </a:solidFill>
                <a:latin typeface="Calibri" pitchFamily="34" charset="0"/>
              </a:rPr>
              <a:t> portret</a:t>
            </a:r>
            <a:endParaRPr lang="sl-SI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458" name="Ograda besedila 4"/>
          <p:cNvSpPr>
            <a:spLocks noGrp="1"/>
          </p:cNvSpPr>
          <p:nvPr>
            <p:ph type="body" sz="quarter" idx="1"/>
          </p:nvPr>
        </p:nvSpPr>
        <p:spPr>
          <a:xfrm>
            <a:off x="467544" y="170080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cap="all" dirty="0" err="1" smtClean="0"/>
              <a:t>Profilni</a:t>
            </a:r>
            <a:r>
              <a:rPr lang="sl-SI" cap="all" dirty="0" smtClean="0"/>
              <a:t> portret</a:t>
            </a:r>
          </a:p>
        </p:txBody>
      </p:sp>
      <p:sp>
        <p:nvSpPr>
          <p:cNvPr id="19459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355976" y="1700808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cap="all" dirty="0" err="1" smtClean="0"/>
              <a:t>Polprofilni</a:t>
            </a:r>
            <a:r>
              <a:rPr lang="sl-SI" cap="all" dirty="0" smtClean="0"/>
              <a:t> portret </a:t>
            </a:r>
          </a:p>
        </p:txBody>
      </p:sp>
      <p:pic>
        <p:nvPicPr>
          <p:cNvPr id="19460" name="Ograda vsebine 9" descr="fac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564904"/>
            <a:ext cx="3289300" cy="3886200"/>
          </a:xfrm>
        </p:spPr>
      </p:pic>
      <p:pic>
        <p:nvPicPr>
          <p:cNvPr id="19461" name="Ograda vsebine 13" descr="Antinous_Mandragone_profi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576" y="2564904"/>
            <a:ext cx="3019425" cy="3886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grada vsebine 7" descr="portret-v-zelen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11760" y="1556792"/>
            <a:ext cx="3900413" cy="4876512"/>
          </a:xfrm>
        </p:spPr>
      </p:pic>
      <p:sp>
        <p:nvSpPr>
          <p:cNvPr id="20484" name="Ograda besedila 5"/>
          <p:cNvSpPr>
            <a:spLocks noGrp="1"/>
          </p:cNvSpPr>
          <p:nvPr>
            <p:ph type="body" sz="quarter" idx="3"/>
          </p:nvPr>
        </p:nvSpPr>
        <p:spPr>
          <a:xfrm>
            <a:off x="2555776" y="548680"/>
            <a:ext cx="3657600" cy="658812"/>
          </a:xfrm>
        </p:spPr>
        <p:txBody>
          <a:bodyPr/>
          <a:lstStyle/>
          <a:p>
            <a:pPr algn="ctr" eaLnBrk="1" hangingPunct="1"/>
            <a:r>
              <a:rPr lang="sl-SI" cap="all" dirty="0" smtClean="0"/>
              <a:t>obrazni portret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273</Words>
  <Application>Microsoft Office PowerPoint</Application>
  <PresentationFormat>Diaprojekcija na zaslonu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Altana</vt:lpstr>
      <vt:lpstr>PowerPointova predstavitev</vt:lpstr>
      <vt:lpstr>PowerPointova predstavitev</vt:lpstr>
      <vt:lpstr>PowerPointova predstavitev</vt:lpstr>
      <vt:lpstr> GLEDE NA NAČIN/TEHNIKO UPODABLJANJA LOČIMO:   </vt:lpstr>
      <vt:lpstr>PowerPointova predstavitev</vt:lpstr>
      <vt:lpstr>            GLEDE NA TO, KOLIKŠEN DEL PORTRETIRANCA JE UPODOBLJEN, LOČIMO:</vt:lpstr>
      <vt:lpstr>PowerPointova predstavitev</vt:lpstr>
      <vt:lpstr>glede na postavitev portretiranca ločimo: profilni, polprofilni in obrazni portret</vt:lpstr>
      <vt:lpstr>PowerPointova predstavitev</vt:lpstr>
      <vt:lpstr>GLEDE NA ŠTEVILO PORTRETIRANCEV LOČIMO:  SAMOSTOJNI, DVOJNI, SKUPINSKI IN DVAKRATNI PORTRET </vt:lpstr>
      <vt:lpstr>PowerPointova predstavitev</vt:lpstr>
      <vt:lpstr>Besedo portret lahko uporabimo tudi v primerih, ko umetnik upodablja portret živali ali arhitekture.</vt:lpstr>
      <vt:lpstr>KADAR NEKDO UPODABLJA SAMEGA SEBE, NASTANE AVTOPORTRET</vt:lpstr>
      <vt:lpstr>TVOJA NALOGA</vt:lpstr>
      <vt:lpstr>NAVODILA ZA DELO: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</dc:title>
  <dc:creator>Učenec</dc:creator>
  <cp:lastModifiedBy>Barbara</cp:lastModifiedBy>
  <cp:revision>35</cp:revision>
  <dcterms:created xsi:type="dcterms:W3CDTF">2011-02-02T09:36:39Z</dcterms:created>
  <dcterms:modified xsi:type="dcterms:W3CDTF">2020-05-11T10:57:20Z</dcterms:modified>
</cp:coreProperties>
</file>