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72" r:id="rId3"/>
    <p:sldId id="273" r:id="rId4"/>
    <p:sldId id="274" r:id="rId5"/>
    <p:sldId id="284" r:id="rId6"/>
    <p:sldId id="285" r:id="rId7"/>
    <p:sldId id="293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F5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93204" y="198884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Povedali smo, da je človeštvo v </a:t>
            </a:r>
            <a:r>
              <a:rPr lang="sl-SI" dirty="0"/>
              <a:t>novem veku doživelo velike spremembe. Za razvoj so bili </a:t>
            </a:r>
            <a:r>
              <a:rPr lang="sl-SI" dirty="0" smtClean="0"/>
              <a:t>pomembni mnogi izumi.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Eden od njih je </a:t>
            </a:r>
            <a:r>
              <a:rPr lang="sl-SI" dirty="0" smtClean="0"/>
              <a:t>bil </a:t>
            </a:r>
            <a:r>
              <a:rPr lang="sl-SI" dirty="0" smtClean="0"/>
              <a:t>izum parnega stroja.</a:t>
            </a:r>
            <a:endParaRPr lang="sl-SI" dirty="0"/>
          </a:p>
        </p:txBody>
      </p:sp>
      <p:sp>
        <p:nvSpPr>
          <p:cNvPr id="5" name="Zaobljeni pravokotnik 4"/>
          <p:cNvSpPr/>
          <p:nvPr/>
        </p:nvSpPr>
        <p:spPr>
          <a:xfrm>
            <a:off x="323528" y="332656"/>
            <a:ext cx="8568952" cy="18002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b="1" dirty="0" smtClean="0">
                <a:solidFill>
                  <a:schemeClr val="tx1"/>
                </a:solidFill>
              </a:rPr>
              <a:t>POTOVANJE V NOVI VEK IN SODOBNOST</a:t>
            </a:r>
            <a:endParaRPr lang="sl-SI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2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338437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/>
              <a:t/>
            </a:r>
            <a:br>
              <a:rPr lang="sl-SI" sz="2800" dirty="0"/>
            </a:b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39552" y="1270866"/>
            <a:ext cx="266429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800" dirty="0" smtClean="0">
                <a:latin typeface="+mj-lt"/>
              </a:rPr>
              <a:t>Parni stroj je bil stroj</a:t>
            </a:r>
            <a:r>
              <a:rPr lang="sl-SI" sz="2800" dirty="0">
                <a:latin typeface="+mj-lt"/>
              </a:rPr>
              <a:t>, ki je za svoje delovanje izkoriščal paro, ki je nastala ob segrevanju vode. </a:t>
            </a:r>
            <a:endParaRPr lang="sl-SI" sz="2800" dirty="0" smtClean="0">
              <a:latin typeface="+mj-lt"/>
            </a:endParaRPr>
          </a:p>
          <a:p>
            <a:pPr marL="0" indent="0">
              <a:buNone/>
            </a:pPr>
            <a:endParaRPr lang="sl-SI" sz="2800" dirty="0" smtClean="0">
              <a:latin typeface="+mj-lt"/>
            </a:endParaRPr>
          </a:p>
          <a:p>
            <a:pPr marL="0" indent="0">
              <a:buNone/>
            </a:pPr>
            <a:r>
              <a:rPr lang="sl-SI" sz="2800" dirty="0" smtClean="0">
                <a:latin typeface="+mj-lt"/>
              </a:rPr>
              <a:t>Izumitelj </a:t>
            </a:r>
            <a:r>
              <a:rPr lang="sl-SI" sz="2800" dirty="0">
                <a:latin typeface="+mj-lt"/>
              </a:rPr>
              <a:t>parnega stroja je bil James Watt.</a:t>
            </a:r>
          </a:p>
        </p:txBody>
      </p:sp>
      <p:pic>
        <p:nvPicPr>
          <p:cNvPr id="4" name="Picture 2" descr="F:\KORONA VIRUS\Slika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052736"/>
            <a:ext cx="5502524" cy="49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avokotnik 4"/>
          <p:cNvSpPr/>
          <p:nvPr/>
        </p:nvSpPr>
        <p:spPr>
          <a:xfrm>
            <a:off x="6178942" y="6137406"/>
            <a:ext cx="30243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000" dirty="0"/>
              <a:t>http://tasadruzba.blogspot.com/p/novi-vek.html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55" y="217710"/>
            <a:ext cx="773112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29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Autofit/>
          </a:bodyPr>
          <a:lstStyle/>
          <a:p>
            <a:pPr algn="l" fontAlgn="base"/>
            <a:r>
              <a:rPr lang="sl-SI" sz="2800" dirty="0" smtClean="0"/>
              <a:t>Parni </a:t>
            </a:r>
            <a:r>
              <a:rPr lang="sl-SI" sz="2800" dirty="0"/>
              <a:t>stroj je pomenil začetek nove dobe</a:t>
            </a:r>
            <a:r>
              <a:rPr lang="sl-SI" sz="2800" dirty="0" smtClean="0"/>
              <a:t>:</a:t>
            </a:r>
            <a:br>
              <a:rPr lang="sl-SI" sz="2800" dirty="0" smtClean="0"/>
            </a:br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/>
              <a:t>- </a:t>
            </a:r>
            <a:r>
              <a:rPr lang="sl-SI" sz="2800" dirty="0" smtClean="0"/>
              <a:t>Najprej </a:t>
            </a:r>
            <a:r>
              <a:rPr lang="sl-SI" sz="2800" dirty="0"/>
              <a:t>so ga uporabljali v rudnikih za vleko vozičkov in pogon črpalk za črpanje </a:t>
            </a:r>
            <a:r>
              <a:rPr lang="sl-SI" sz="2800" dirty="0" smtClean="0"/>
              <a:t>vode</a:t>
            </a:r>
            <a:r>
              <a:rPr lang="sl-SI" sz="2800" dirty="0"/>
              <a:t>.</a:t>
            </a: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/>
              <a:t>- </a:t>
            </a:r>
            <a:r>
              <a:rPr lang="sl-SI" sz="2800" dirty="0" smtClean="0"/>
              <a:t>Nato so nastale  prve tovarne, kjer je parni stroj poganjal druge stroje. </a:t>
            </a:r>
            <a:r>
              <a:rPr lang="sl-SI" sz="2800" dirty="0"/>
              <a:t>V mesta je na delo prihajalo vedno več ljudi, zato so se mesta hitro širila.</a:t>
            </a:r>
            <a:br>
              <a:rPr lang="sl-SI" sz="2800" dirty="0"/>
            </a:br>
            <a:r>
              <a:rPr lang="sl-SI" sz="2800" dirty="0"/>
              <a:t/>
            </a:r>
            <a:br>
              <a:rPr lang="sl-SI" sz="2800" dirty="0"/>
            </a:b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205213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657" y="1052736"/>
            <a:ext cx="507605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l-SI" sz="3100" dirty="0"/>
              <a:t>- </a:t>
            </a:r>
            <a:r>
              <a:rPr lang="sl-SI" sz="3100" dirty="0" smtClean="0"/>
              <a:t>Uporabili </a:t>
            </a:r>
            <a:r>
              <a:rPr lang="sl-SI" sz="3100" dirty="0"/>
              <a:t>so ga tudi v prometu: </a:t>
            </a:r>
            <a:r>
              <a:rPr lang="sl-SI" sz="3100" dirty="0" smtClean="0"/>
              <a:t/>
            </a:r>
            <a:br>
              <a:rPr lang="sl-SI" sz="3100" dirty="0" smtClean="0"/>
            </a:br>
            <a:r>
              <a:rPr lang="sl-SI" sz="3100" dirty="0" smtClean="0"/>
              <a:t>   parniki</a:t>
            </a:r>
            <a:r>
              <a:rPr lang="sl-SI" sz="3100" dirty="0"/>
              <a:t>, parne lokomotive.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pic>
        <p:nvPicPr>
          <p:cNvPr id="1026" name="Picture 2" descr="F:\KORONA VIRUS\o_Panorama-Parniki-Jadrana-8-hires-jpeg2_102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23" b="21072"/>
          <a:stretch/>
        </p:blipFill>
        <p:spPr bwMode="auto">
          <a:xfrm>
            <a:off x="226435" y="2064391"/>
            <a:ext cx="4846501" cy="271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KORONA VIRUS\479338644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7" y="116632"/>
            <a:ext cx="3566271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avokotnik 2"/>
          <p:cNvSpPr/>
          <p:nvPr/>
        </p:nvSpPr>
        <p:spPr>
          <a:xfrm>
            <a:off x="6012161" y="5501262"/>
            <a:ext cx="291819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000" dirty="0"/>
              <a:t>http://tasadruzba.blogspot.com/p/novi-vek.html</a:t>
            </a:r>
          </a:p>
        </p:txBody>
      </p:sp>
      <p:sp>
        <p:nvSpPr>
          <p:cNvPr id="4" name="Pravokotnik 3"/>
          <p:cNvSpPr/>
          <p:nvPr/>
        </p:nvSpPr>
        <p:spPr>
          <a:xfrm>
            <a:off x="2202618" y="4838963"/>
            <a:ext cx="288708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000" dirty="0"/>
              <a:t>http://tasadruzba.blogspot.com/p/novi-vek.html</a:t>
            </a:r>
          </a:p>
        </p:txBody>
      </p:sp>
      <p:sp>
        <p:nvSpPr>
          <p:cNvPr id="7" name="Ograda vsebine 3"/>
          <p:cNvSpPr>
            <a:spLocks noGrp="1"/>
          </p:cNvSpPr>
          <p:nvPr>
            <p:ph idx="1"/>
          </p:nvPr>
        </p:nvSpPr>
        <p:spPr>
          <a:xfrm>
            <a:off x="226435" y="6021288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l-SI" sz="2800" dirty="0" smtClean="0"/>
              <a:t>Potovanje je  </a:t>
            </a:r>
            <a:r>
              <a:rPr lang="sl-SI" sz="2800" dirty="0"/>
              <a:t>postalo lažje in ljudje so vedno več potovali</a:t>
            </a:r>
            <a:r>
              <a:rPr lang="sl-SI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038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/>
          <p:cNvSpPr txBox="1"/>
          <p:nvPr/>
        </p:nvSpPr>
        <p:spPr>
          <a:xfrm>
            <a:off x="539552" y="404664"/>
            <a:ext cx="7632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Vseeno pa so takratna potovanja trajala veliko dlje, kot smo to navajeni danes. </a:t>
            </a:r>
          </a:p>
          <a:p>
            <a:endParaRPr lang="sl-SI" sz="2800" dirty="0" smtClean="0"/>
          </a:p>
          <a:p>
            <a:r>
              <a:rPr lang="sl-SI" sz="2800" dirty="0" smtClean="0"/>
              <a:t>Danes je mogoče z letalom preleteti razdaljo med Ljubljano in New Yorkom v 12 urah, takrat pa so ljudje porabili za pot  v Ameriko z ladjo vsaj 14 dni. </a:t>
            </a:r>
            <a:endParaRPr lang="sl-SI" sz="2800" dirty="0"/>
          </a:p>
        </p:txBody>
      </p:sp>
      <p:sp>
        <p:nvSpPr>
          <p:cNvPr id="3" name="Oblak 2"/>
          <p:cNvSpPr/>
          <p:nvPr/>
        </p:nvSpPr>
        <p:spPr>
          <a:xfrm>
            <a:off x="1907704" y="3212976"/>
            <a:ext cx="6840760" cy="3168352"/>
          </a:xfrm>
          <a:prstGeom prst="cloudCallout">
            <a:avLst>
              <a:gd name="adj1" fmla="val 53109"/>
              <a:gd name="adj2" fmla="val 51868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2000" dirty="0">
                <a:solidFill>
                  <a:schemeClr val="tx1"/>
                </a:solidFill>
              </a:rPr>
              <a:t>Si morda gledal/a film </a:t>
            </a:r>
            <a:r>
              <a:rPr lang="sl-SI" sz="2000" dirty="0" err="1">
                <a:solidFill>
                  <a:schemeClr val="tx1"/>
                </a:solidFill>
              </a:rPr>
              <a:t>Titanic</a:t>
            </a:r>
            <a:r>
              <a:rPr lang="sl-SI" sz="2000" dirty="0" smtClean="0">
                <a:solidFill>
                  <a:schemeClr val="tx1"/>
                </a:solidFill>
              </a:rPr>
              <a:t>?</a:t>
            </a:r>
          </a:p>
          <a:p>
            <a:endParaRPr lang="sl-SI" sz="2000" dirty="0">
              <a:solidFill>
                <a:schemeClr val="tx1"/>
              </a:solidFill>
            </a:endParaRPr>
          </a:p>
          <a:p>
            <a:r>
              <a:rPr lang="sl-SI" sz="2000" dirty="0" err="1" smtClean="0">
                <a:solidFill>
                  <a:schemeClr val="tx1"/>
                </a:solidFill>
              </a:rPr>
              <a:t>Titanic</a:t>
            </a:r>
            <a:r>
              <a:rPr lang="sl-SI" sz="2000" dirty="0" smtClean="0">
                <a:solidFill>
                  <a:schemeClr val="tx1"/>
                </a:solidFill>
              </a:rPr>
              <a:t> </a:t>
            </a:r>
            <a:r>
              <a:rPr lang="sl-SI" sz="2000" dirty="0">
                <a:solidFill>
                  <a:schemeClr val="tx1"/>
                </a:solidFill>
              </a:rPr>
              <a:t>je bil potniški </a:t>
            </a:r>
            <a:r>
              <a:rPr lang="sl-SI" sz="2000" dirty="0" smtClean="0">
                <a:solidFill>
                  <a:schemeClr val="tx1"/>
                </a:solidFill>
              </a:rPr>
              <a:t>prekooceanski parnik. </a:t>
            </a:r>
            <a:r>
              <a:rPr lang="sl-SI" sz="2000" dirty="0">
                <a:solidFill>
                  <a:schemeClr val="tx1"/>
                </a:solidFill>
              </a:rPr>
              <a:t>P</a:t>
            </a:r>
            <a:r>
              <a:rPr lang="sl-SI" sz="2000" dirty="0" smtClean="0">
                <a:solidFill>
                  <a:schemeClr val="tx1"/>
                </a:solidFill>
              </a:rPr>
              <a:t>otonil je v </a:t>
            </a:r>
            <a:r>
              <a:rPr lang="sl-SI" sz="2000" dirty="0">
                <a:solidFill>
                  <a:schemeClr val="tx1"/>
                </a:solidFill>
              </a:rPr>
              <a:t>Atlantskem oceanu, ker se je ladja zaletela v ledeno goro na svoji </a:t>
            </a:r>
            <a:r>
              <a:rPr lang="sl-SI" sz="2000" dirty="0" smtClean="0">
                <a:solidFill>
                  <a:schemeClr val="tx1"/>
                </a:solidFill>
              </a:rPr>
              <a:t>prvi plovbi iz Evrope </a:t>
            </a:r>
            <a:r>
              <a:rPr lang="sl-SI" sz="2000" dirty="0">
                <a:solidFill>
                  <a:schemeClr val="tx1"/>
                </a:solidFill>
              </a:rPr>
              <a:t>v Ameriko. </a:t>
            </a:r>
          </a:p>
        </p:txBody>
      </p:sp>
    </p:spTree>
    <p:extLst>
      <p:ext uri="{BB962C8B-B14F-4D97-AF65-F5344CB8AC3E}">
        <p14:creationId xmlns:p14="http://schemas.microsoft.com/office/powerpoint/2010/main" val="4198054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539552" y="404664"/>
            <a:ext cx="806489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V zvezek zapiši nalogo: </a:t>
            </a:r>
          </a:p>
          <a:p>
            <a:endParaRPr lang="sl-SI" sz="800" dirty="0" smtClean="0"/>
          </a:p>
          <a:p>
            <a:r>
              <a:rPr lang="sl-SI" sz="2800" dirty="0" smtClean="0"/>
              <a:t>			PONAVLJANJE</a:t>
            </a:r>
          </a:p>
          <a:p>
            <a:r>
              <a:rPr lang="sl-SI" sz="2800" dirty="0" smtClean="0"/>
              <a:t>Pravilne trditve pobarvaj zeleno, napačne pa rdeče. Nepravilne trditve nato spremeni v pravilne. </a:t>
            </a:r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</p:txBody>
      </p:sp>
      <p:sp>
        <p:nvSpPr>
          <p:cNvPr id="6" name="PoljeZBesedilom 5"/>
          <p:cNvSpPr txBox="1"/>
          <p:nvPr/>
        </p:nvSpPr>
        <p:spPr>
          <a:xfrm>
            <a:off x="436510" y="2348880"/>
            <a:ext cx="799288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sl-SI" dirty="0" smtClean="0"/>
          </a:p>
          <a:p>
            <a:pPr marL="285750" indent="-285750">
              <a:buFontTx/>
              <a:buChar char="-"/>
            </a:pPr>
            <a:r>
              <a:rPr lang="sl-SI" sz="2800" dirty="0" smtClean="0"/>
              <a:t>Zaradi izuma parnega stroja je človeštvo doživelo velike spremembe.</a:t>
            </a:r>
          </a:p>
          <a:p>
            <a:pPr marL="285750" indent="-285750">
              <a:buFontTx/>
              <a:buChar char="-"/>
            </a:pPr>
            <a:endParaRPr lang="sl-SI" sz="1200" dirty="0" smtClean="0"/>
          </a:p>
          <a:p>
            <a:pPr marL="285750" indent="-285750">
              <a:buFontTx/>
              <a:buChar char="-"/>
            </a:pPr>
            <a:r>
              <a:rPr lang="sl-SI" sz="2800" dirty="0" smtClean="0"/>
              <a:t>Parni stroj je v tovarnah poganjal druge stroje.</a:t>
            </a:r>
          </a:p>
          <a:p>
            <a:pPr marL="285750" indent="-285750">
              <a:buFontTx/>
              <a:buChar char="-"/>
            </a:pPr>
            <a:endParaRPr lang="sl-SI" sz="1200" dirty="0" smtClean="0"/>
          </a:p>
          <a:p>
            <a:pPr marL="285750" indent="-285750">
              <a:buFontTx/>
              <a:buChar char="-"/>
            </a:pPr>
            <a:r>
              <a:rPr lang="sl-SI" sz="2800" dirty="0" smtClean="0"/>
              <a:t>Z nastankom tovarn se je število prebivalcev v mestih zmanjševalo. </a:t>
            </a:r>
          </a:p>
          <a:p>
            <a:pPr marL="285750" indent="-285750">
              <a:buFontTx/>
              <a:buChar char="-"/>
            </a:pPr>
            <a:endParaRPr lang="sl-SI" sz="1200" dirty="0" smtClean="0"/>
          </a:p>
          <a:p>
            <a:pPr marL="285750" indent="-285750">
              <a:buFontTx/>
              <a:buChar char="-"/>
            </a:pPr>
            <a:r>
              <a:rPr lang="sl-SI" sz="2800" dirty="0" smtClean="0"/>
              <a:t>Za pot s parnikom iz Evrope v Ameriko so ljudje potrebovali 12 ur. </a:t>
            </a:r>
          </a:p>
          <a:p>
            <a:pPr marL="285750" indent="-285750">
              <a:buFontTx/>
              <a:buChar char="-"/>
            </a:pP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752549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/>
          <p:cNvSpPr txBox="1"/>
          <p:nvPr/>
        </p:nvSpPr>
        <p:spPr>
          <a:xfrm>
            <a:off x="683568" y="188640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/>
              <a:t>Rešitve: </a:t>
            </a:r>
            <a:endParaRPr lang="sl-SI" sz="2800" b="1" dirty="0"/>
          </a:p>
        </p:txBody>
      </p:sp>
      <p:sp>
        <p:nvSpPr>
          <p:cNvPr id="2" name="Pravokotnik 1"/>
          <p:cNvSpPr/>
          <p:nvPr/>
        </p:nvSpPr>
        <p:spPr>
          <a:xfrm>
            <a:off x="395536" y="980728"/>
            <a:ext cx="784887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sl-SI" sz="2400" dirty="0">
                <a:solidFill>
                  <a:srgbClr val="43F52B"/>
                </a:solidFill>
              </a:rPr>
              <a:t>Zaradi izuma parnega stroja je človeštvo doživelo velike spremembe.</a:t>
            </a:r>
          </a:p>
          <a:p>
            <a:endParaRPr lang="sl-SI" sz="2400" dirty="0">
              <a:solidFill>
                <a:srgbClr val="43F52B"/>
              </a:solidFill>
            </a:endParaRPr>
          </a:p>
          <a:p>
            <a:pPr marL="285750" indent="-285750">
              <a:buFontTx/>
              <a:buChar char="-"/>
            </a:pPr>
            <a:r>
              <a:rPr lang="sl-SI" sz="2400" dirty="0">
                <a:solidFill>
                  <a:srgbClr val="43F52B"/>
                </a:solidFill>
              </a:rPr>
              <a:t>Parni stroj je v tovarnah poganjal druge stroje.</a:t>
            </a:r>
          </a:p>
          <a:p>
            <a:pPr marL="285750" indent="-285750">
              <a:buFontTx/>
              <a:buChar char="-"/>
            </a:pPr>
            <a:endParaRPr lang="sl-SI" sz="2400" dirty="0"/>
          </a:p>
          <a:p>
            <a:pPr marL="285750" indent="-285750">
              <a:buFontTx/>
              <a:buChar char="-"/>
            </a:pPr>
            <a:r>
              <a:rPr lang="sl-SI" sz="2400" dirty="0">
                <a:solidFill>
                  <a:srgbClr val="FF0000"/>
                </a:solidFill>
              </a:rPr>
              <a:t>Z nastankom tovarn se je število prebivalcev v mestih zmanjševalo. </a:t>
            </a:r>
          </a:p>
          <a:p>
            <a:r>
              <a:rPr lang="sl-SI" sz="2400" dirty="0" smtClean="0"/>
              <a:t>	Z </a:t>
            </a:r>
            <a:r>
              <a:rPr lang="sl-SI" sz="2400" dirty="0"/>
              <a:t>nastankom tovarn se je število prebivalcev v mestih </a:t>
            </a:r>
            <a:r>
              <a:rPr lang="sl-SI" sz="2400" dirty="0" smtClean="0"/>
              <a:t>	povečevalo. </a:t>
            </a:r>
            <a:endParaRPr lang="sl-SI" sz="2400" dirty="0"/>
          </a:p>
          <a:p>
            <a:pPr marL="285750" indent="-285750">
              <a:buFontTx/>
              <a:buChar char="-"/>
            </a:pPr>
            <a:endParaRPr lang="sl-SI" sz="2400" dirty="0"/>
          </a:p>
          <a:p>
            <a:pPr marL="285750" indent="-285750">
              <a:buFontTx/>
              <a:buChar char="-"/>
            </a:pPr>
            <a:r>
              <a:rPr lang="sl-SI" sz="2400" dirty="0">
                <a:solidFill>
                  <a:srgbClr val="FF0000"/>
                </a:solidFill>
              </a:rPr>
              <a:t>Za pot s parnikom iz Evrope v Ameriko so ljudje potrebovali 12 ur. </a:t>
            </a:r>
            <a:endParaRPr lang="sl-SI" sz="2400" dirty="0" smtClean="0">
              <a:solidFill>
                <a:srgbClr val="FF0000"/>
              </a:solidFill>
            </a:endParaRPr>
          </a:p>
          <a:p>
            <a:r>
              <a:rPr lang="sl-SI" sz="2400" dirty="0" smtClean="0"/>
              <a:t>	Za </a:t>
            </a:r>
            <a:r>
              <a:rPr lang="sl-SI" sz="2400" dirty="0"/>
              <a:t>pot s parnikom iz Evrope v Ameriko so ljudje </a:t>
            </a:r>
            <a:r>
              <a:rPr lang="sl-SI" sz="2400" dirty="0" smtClean="0"/>
              <a:t>	potrebovali vsaj 14 dni.</a:t>
            </a:r>
            <a:endParaRPr lang="sl-SI" sz="2400" dirty="0"/>
          </a:p>
          <a:p>
            <a:pPr marL="285750" indent="-285750">
              <a:buFontTx/>
              <a:buChar char="-"/>
            </a:pP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64107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264</Words>
  <Application>Microsoft Office PowerPoint</Application>
  <PresentationFormat>Diaprojekcija na zaslonu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8" baseType="lpstr">
      <vt:lpstr>Officeova tema</vt:lpstr>
      <vt:lpstr>PowerPointova predstavitev</vt:lpstr>
      <vt:lpstr>    </vt:lpstr>
      <vt:lpstr>Parni stroj je pomenil začetek nove dobe:  - Najprej so ga uporabljali v rudnikih za vleko vozičkov in pogon črpalk za črpanje vode.  - Nato so nastale  prve tovarne, kjer je parni stroj poganjal druge stroje. V mesta je na delo prihajalo vedno več ljudi, zato so se mesta hitro širila.  </vt:lpstr>
      <vt:lpstr>- Uporabili so ga tudi v prometu:     parniki, parne lokomotive. 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Zdaj smo že bolj natančno spoznali obdobje srednega veka. Vemo, kako so živeli v srednjeveških gradovih in kako v mestih.  Obdobju srednjega veka sledi obdobje novega veka, ko je človeštvo  doživelo velike spremembe.</dc:title>
  <dc:creator>Barbara</dc:creator>
  <cp:lastModifiedBy>Barbara</cp:lastModifiedBy>
  <cp:revision>64</cp:revision>
  <dcterms:created xsi:type="dcterms:W3CDTF">2020-03-23T12:32:13Z</dcterms:created>
  <dcterms:modified xsi:type="dcterms:W3CDTF">2020-04-09T09:04:13Z</dcterms:modified>
</cp:coreProperties>
</file>