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0" r:id="rId5"/>
    <p:sldId id="259" r:id="rId6"/>
    <p:sldId id="260" r:id="rId7"/>
    <p:sldId id="261" r:id="rId8"/>
    <p:sldId id="262" r:id="rId9"/>
    <p:sldId id="263" r:id="rId10"/>
    <p:sldId id="264" r:id="rId11"/>
    <p:sldId id="265" r:id="rId12"/>
    <p:sldId id="267" r:id="rId13"/>
    <p:sldId id="269" r:id="rId14"/>
    <p:sldId id="268" r:id="rId15"/>
    <p:sldId id="270" r:id="rId16"/>
    <p:sldId id="279" r:id="rId17"/>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p:cNvSpPr>
            <a:spLocks noGrp="1"/>
          </p:cNvSpPr>
          <p:nvPr>
            <p:ph type="dt" sz="half" idx="10"/>
          </p:nvPr>
        </p:nvSpPr>
        <p:spPr/>
        <p:txBody>
          <a:bodyPr/>
          <a:lstStyle/>
          <a:p>
            <a:fld id="{EC69A59C-9A0B-40BC-BEF3-75E63AAC039B}" type="datetimeFigureOut">
              <a:rPr lang="sl-SI" smtClean="0"/>
              <a:t>1. 04. 2020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EC69A59C-9A0B-40BC-BEF3-75E63AAC039B}" type="datetimeFigureOut">
              <a:rPr lang="sl-SI" smtClean="0"/>
              <a:t>1. 04. 2020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EC69A59C-9A0B-40BC-BEF3-75E63AAC039B}" type="datetimeFigureOut">
              <a:rPr lang="sl-SI" smtClean="0"/>
              <a:t>1. 04. 2020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EC69A59C-9A0B-40BC-BEF3-75E63AAC039B}" type="datetimeFigureOut">
              <a:rPr lang="sl-SI" smtClean="0"/>
              <a:t>1. 04. 2020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p:cNvSpPr>
            <a:spLocks noGrp="1"/>
          </p:cNvSpPr>
          <p:nvPr>
            <p:ph type="dt" sz="half" idx="10"/>
          </p:nvPr>
        </p:nvSpPr>
        <p:spPr/>
        <p:txBody>
          <a:bodyPr/>
          <a:lstStyle/>
          <a:p>
            <a:fld id="{EC69A59C-9A0B-40BC-BEF3-75E63AAC039B}" type="datetimeFigureOut">
              <a:rPr lang="sl-SI" smtClean="0"/>
              <a:t>1. 04. 2020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EC69A59C-9A0B-40BC-BEF3-75E63AAC039B}" type="datetimeFigureOut">
              <a:rPr lang="sl-SI" smtClean="0"/>
              <a:t>1. 04. 2020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EC69A59C-9A0B-40BC-BEF3-75E63AAC039B}" type="datetimeFigureOut">
              <a:rPr lang="sl-SI" smtClean="0"/>
              <a:t>1. 04. 2020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2"/>
          <p:cNvSpPr>
            <a:spLocks noGrp="1"/>
          </p:cNvSpPr>
          <p:nvPr>
            <p:ph type="dt" sz="half" idx="10"/>
          </p:nvPr>
        </p:nvSpPr>
        <p:spPr/>
        <p:txBody>
          <a:bodyPr/>
          <a:lstStyle/>
          <a:p>
            <a:fld id="{EC69A59C-9A0B-40BC-BEF3-75E63AAC039B}" type="datetimeFigureOut">
              <a:rPr lang="sl-SI" smtClean="0"/>
              <a:t>1. 04. 2020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EC69A59C-9A0B-40BC-BEF3-75E63AAC039B}" type="datetimeFigureOut">
              <a:rPr lang="sl-SI" smtClean="0"/>
              <a:t>1. 04. 2020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EC69A59C-9A0B-40BC-BEF3-75E63AAC039B}" type="datetimeFigureOut">
              <a:rPr lang="sl-SI" smtClean="0"/>
              <a:t>1. 04. 2020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EC69A59C-9A0B-40BC-BEF3-75E63AAC039B}" type="datetimeFigureOut">
              <a:rPr lang="sl-SI" smtClean="0"/>
              <a:t>1. 04. 2020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9A59C-9A0B-40BC-BEF3-75E63AAC039B}" type="datetimeFigureOut">
              <a:rPr lang="sl-SI" smtClean="0"/>
              <a:t>1. 04. 2020</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E4FF0-FB62-447E-B38E-C828BC14EB03}"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323528" y="980728"/>
            <a:ext cx="4320480" cy="4178895"/>
          </a:xfrm>
        </p:spPr>
        <p:txBody>
          <a:bodyPr>
            <a:noAutofit/>
          </a:bodyPr>
          <a:lstStyle/>
          <a:p>
            <a:pPr algn="l"/>
            <a:r>
              <a:rPr lang="sl-SI" sz="2800" dirty="0"/>
              <a:t>Pozdravljeni učenci!</a:t>
            </a:r>
            <a:br>
              <a:rPr lang="sl-SI" sz="2800" dirty="0"/>
            </a:br>
            <a:br>
              <a:rPr lang="sl-SI" sz="2800" dirty="0"/>
            </a:br>
            <a:r>
              <a:rPr lang="sl-SI" sz="2800" dirty="0"/>
              <a:t>Uspešno smo se prebili skozi obdobje srednjega veka in spoznali življenje plemiških sinov, grajskih gospodičen, srednjeveških trgovcev</a:t>
            </a:r>
            <a:r>
              <a:rPr lang="sl-SI" sz="2800"/>
              <a:t>, obrtnikov </a:t>
            </a:r>
            <a:r>
              <a:rPr lang="sl-SI" sz="2800" dirty="0"/>
              <a:t>… </a:t>
            </a:r>
            <a:br>
              <a:rPr lang="sl-SI" sz="2800" dirty="0"/>
            </a:br>
            <a:br>
              <a:rPr lang="sl-SI" sz="2800" dirty="0"/>
            </a:br>
            <a:r>
              <a:rPr lang="sl-SI" sz="2800" dirty="0"/>
              <a:t>Danes pa je pred vami pravi srednjeveški izziv!</a:t>
            </a:r>
            <a:br>
              <a:rPr lang="sl-SI" sz="2800" dirty="0"/>
            </a:br>
            <a:r>
              <a:rPr lang="sl-SI" sz="2800" dirty="0"/>
              <a:t> </a:t>
            </a:r>
          </a:p>
        </p:txBody>
      </p:sp>
      <p:sp>
        <p:nvSpPr>
          <p:cNvPr id="4" name="Pravokotnik 3"/>
          <p:cNvSpPr/>
          <p:nvPr/>
        </p:nvSpPr>
        <p:spPr>
          <a:xfrm>
            <a:off x="6156176" y="6194893"/>
            <a:ext cx="2629246" cy="246221"/>
          </a:xfrm>
          <a:prstGeom prst="rect">
            <a:avLst/>
          </a:prstGeom>
        </p:spPr>
        <p:txBody>
          <a:bodyPr wrap="none">
            <a:spAutoFit/>
          </a:bodyPr>
          <a:lstStyle/>
          <a:p>
            <a:r>
              <a:rPr lang="sl-SI" sz="1000" dirty="0"/>
              <a:t>https://www.google.com/search?q=vitez&amp;tbm</a:t>
            </a:r>
          </a:p>
        </p:txBody>
      </p:sp>
      <p:pic>
        <p:nvPicPr>
          <p:cNvPr id="5" name="Picture 2" descr="F:\KORONA VIRUS\vitez_mecev_.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25" t="7557" r="3544" b="8368"/>
          <a:stretch/>
        </p:blipFill>
        <p:spPr bwMode="auto">
          <a:xfrm>
            <a:off x="5220072" y="564471"/>
            <a:ext cx="3419691" cy="550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36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04664"/>
            <a:ext cx="8229600" cy="1143000"/>
          </a:xfrm>
        </p:spPr>
        <p:txBody>
          <a:bodyPr>
            <a:normAutofit fontScale="90000"/>
          </a:bodyPr>
          <a:lstStyle/>
          <a:p>
            <a:pPr algn="l"/>
            <a:br>
              <a:rPr lang="sl-SI" sz="2800" dirty="0"/>
            </a:br>
            <a:r>
              <a:rPr lang="sl-SI" sz="3100" dirty="0"/>
              <a:t>RAZMISLIMO:</a:t>
            </a:r>
            <a:br>
              <a:rPr lang="sl-SI" sz="3100" dirty="0"/>
            </a:br>
            <a:r>
              <a:rPr lang="sl-SI" sz="3100" dirty="0"/>
              <a:t>Kateri podatki so uporabljeni v pripovedi mostiščarja?</a:t>
            </a:r>
            <a:br>
              <a:rPr lang="sl-SI" sz="3100" dirty="0"/>
            </a:br>
            <a:r>
              <a:rPr lang="sl-SI" sz="3100" dirty="0"/>
              <a:t>Ali jih je najmanj 8?</a:t>
            </a:r>
            <a:br>
              <a:rPr lang="sl-SI" sz="3100" b="1" dirty="0"/>
            </a:br>
            <a:endParaRPr lang="sl-SI" sz="3100" b="1" dirty="0"/>
          </a:p>
        </p:txBody>
      </p:sp>
      <p:sp>
        <p:nvSpPr>
          <p:cNvPr id="3" name="Ograda vsebine 2"/>
          <p:cNvSpPr>
            <a:spLocks noGrp="1"/>
          </p:cNvSpPr>
          <p:nvPr>
            <p:ph idx="1"/>
          </p:nvPr>
        </p:nvSpPr>
        <p:spPr>
          <a:xfrm>
            <a:off x="251520" y="1844824"/>
            <a:ext cx="9001000" cy="4525963"/>
          </a:xfrm>
        </p:spPr>
        <p:txBody>
          <a:bodyPr>
            <a:noAutofit/>
          </a:bodyPr>
          <a:lstStyle/>
          <a:p>
            <a:pPr marL="0" indent="0">
              <a:buNone/>
            </a:pPr>
            <a:r>
              <a:rPr lang="sl-SI" sz="2400" dirty="0"/>
              <a:t>- Živeli so na Ljubljanskem barju.</a:t>
            </a:r>
          </a:p>
          <a:p>
            <a:pPr marL="0" indent="0">
              <a:buNone/>
            </a:pPr>
            <a:r>
              <a:rPr lang="sl-SI" sz="2400" dirty="0"/>
              <a:t>- Njihova bivališča so se imenovala kolišča.</a:t>
            </a:r>
          </a:p>
          <a:p>
            <a:pPr marL="0" indent="0">
              <a:buNone/>
            </a:pPr>
            <a:r>
              <a:rPr lang="sl-SI" sz="2400" dirty="0"/>
              <a:t>- Prevažali so se z drevakom.</a:t>
            </a:r>
          </a:p>
          <a:p>
            <a:pPr marL="0" indent="0">
              <a:buNone/>
            </a:pPr>
            <a:r>
              <a:rPr lang="sl-SI" sz="2400" dirty="0"/>
              <a:t>- Moški so </a:t>
            </a:r>
            <a:r>
              <a:rPr lang="sl-SI" sz="2400" dirty="0" err="1"/>
              <a:t>zasmoljevali</a:t>
            </a:r>
            <a:r>
              <a:rPr lang="sl-SI" sz="2400" dirty="0"/>
              <a:t> poškodovane drevake in pregledovali vesla.</a:t>
            </a:r>
          </a:p>
          <a:p>
            <a:pPr marL="0" indent="0">
              <a:buNone/>
            </a:pPr>
            <a:r>
              <a:rPr lang="sl-SI" sz="2400" dirty="0"/>
              <a:t>- Preživljali so se z ribolovom, nabiranjem sadežev in   </a:t>
            </a:r>
          </a:p>
          <a:p>
            <a:pPr marL="0" indent="0">
              <a:buNone/>
            </a:pPr>
            <a:r>
              <a:rPr lang="sl-SI" sz="2400" dirty="0"/>
              <a:t>  preprostim poljedelstvom. </a:t>
            </a:r>
          </a:p>
          <a:p>
            <a:pPr marL="0" indent="0">
              <a:buNone/>
            </a:pPr>
            <a:r>
              <a:rPr lang="sl-SI" sz="2400" dirty="0"/>
              <a:t>- Uporabljali so ralo.</a:t>
            </a:r>
          </a:p>
          <a:p>
            <a:pPr marL="0" indent="0">
              <a:buNone/>
            </a:pPr>
            <a:r>
              <a:rPr lang="sl-SI" sz="2400" dirty="0"/>
              <a:t>- Ženske so izdelovale glineno posodo, ki so jo sušile na soncu.</a:t>
            </a:r>
          </a:p>
          <a:p>
            <a:pPr marL="0" indent="0">
              <a:buNone/>
            </a:pPr>
            <a:r>
              <a:rPr lang="sl-SI" sz="2400" dirty="0"/>
              <a:t>- Semena so mleli na žrmljah.</a:t>
            </a:r>
          </a:p>
          <a:p>
            <a:pPr marL="0" indent="0">
              <a:buNone/>
            </a:pPr>
            <a:r>
              <a:rPr lang="sl-SI" sz="2400" dirty="0"/>
              <a:t>- Oblečeni so bili v živalske kože.</a:t>
            </a:r>
          </a:p>
          <a:p>
            <a:pPr marL="0" indent="0">
              <a:buNone/>
            </a:pPr>
            <a:r>
              <a:rPr lang="sl-SI" sz="2400" dirty="0"/>
              <a:t>- Iz naravnih materialov so izdelovali nakit. </a:t>
            </a:r>
          </a:p>
          <a:p>
            <a:endParaRPr lang="sl-SI" sz="2400" dirty="0"/>
          </a:p>
        </p:txBody>
      </p:sp>
    </p:spTree>
    <p:extLst>
      <p:ext uri="{BB962C8B-B14F-4D97-AF65-F5344CB8AC3E}">
        <p14:creationId xmlns:p14="http://schemas.microsoft.com/office/powerpoint/2010/main" val="302930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996952"/>
            <a:ext cx="8229600" cy="1143000"/>
          </a:xfrm>
        </p:spPr>
        <p:txBody>
          <a:bodyPr>
            <a:noAutofit/>
          </a:bodyPr>
          <a:lstStyle/>
          <a:p>
            <a:pPr algn="l"/>
            <a:r>
              <a:rPr lang="sl-SI" sz="2800" b="1" dirty="0"/>
              <a:t>                        PRIPOVED LEGIONARJA</a:t>
            </a:r>
            <a:br>
              <a:rPr lang="sl-SI" sz="2400" dirty="0"/>
            </a:br>
            <a:br>
              <a:rPr lang="sl-SI" sz="2400" dirty="0"/>
            </a:br>
            <a:r>
              <a:rPr lang="sl-SI" sz="2000" dirty="0"/>
              <a:t>Piše se leto 32. Pred tremi leti sem postal vojak. Dodelili so me med pešce – legionarje. </a:t>
            </a:r>
            <a:br>
              <a:rPr lang="sl-SI" sz="2000" dirty="0"/>
            </a:br>
            <a:r>
              <a:rPr lang="sl-SI" sz="2000" dirty="0"/>
              <a:t>Včeraj so se končali nekajmesečni spopadi in sem odložil bojno opremo. V dolgi bitki sem imel vsakodnevno na sebi skoraj 30 kg. Nič kaj prijetno ni nositi bronast oklep in kovinsko čelado na glavi. Tudi železno kopje in ščit nista lahka. </a:t>
            </a:r>
            <a:br>
              <a:rPr lang="sl-SI" sz="2000" dirty="0"/>
            </a:br>
            <a:r>
              <a:rPr lang="sl-SI" sz="2000" dirty="0"/>
              <a:t>A legionarji moramo biti utrjeni in močni. Ne smemo biti brez dela. Ko ni  vojn, se urimo v vojaških spretnostih ali pa  delamo kot drvarji, tesarji, zidarji in graditelji.  V naši veliki državi nenehno gradimo. Pomagali smo že pri gradnji vodovodov in palač. </a:t>
            </a:r>
            <a:br>
              <a:rPr lang="sl-SI" sz="2000" dirty="0"/>
            </a:br>
            <a:r>
              <a:rPr lang="sl-SI" sz="2000" dirty="0"/>
              <a:t>V naslednjih dneh se bo naša legija pridružila gradnji nove ceste. Podlaga je že utrjena s kamenjem, legionarji bomo položili več plasti gramoza in obdelane kamne. Najbrž bomo morali postaviti tudi miljnike. </a:t>
            </a:r>
            <a:br>
              <a:rPr lang="sl-SI" sz="2000" dirty="0"/>
            </a:br>
            <a:r>
              <a:rPr lang="sl-SI" sz="2000" dirty="0"/>
              <a:t>Če bom imel srečo in bom preživel vse spopade, ki me še čakajo, bom svojo vojaško obveznost zaključil leta 49.  </a:t>
            </a:r>
            <a:br>
              <a:rPr lang="sl-SI" sz="2000" dirty="0"/>
            </a:br>
            <a:br>
              <a:rPr lang="sl-SI" sz="2000" dirty="0"/>
            </a:br>
            <a:r>
              <a:rPr lang="sl-SI" sz="2000" dirty="0"/>
              <a:t>  </a:t>
            </a:r>
          </a:p>
        </p:txBody>
      </p:sp>
    </p:spTree>
    <p:extLst>
      <p:ext uri="{BB962C8B-B14F-4D97-AF65-F5344CB8AC3E}">
        <p14:creationId xmlns:p14="http://schemas.microsoft.com/office/powerpoint/2010/main" val="326829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052736"/>
            <a:ext cx="8229600" cy="1143000"/>
          </a:xfrm>
        </p:spPr>
        <p:txBody>
          <a:bodyPr>
            <a:noAutofit/>
          </a:bodyPr>
          <a:lstStyle/>
          <a:p>
            <a:pPr algn="l"/>
            <a:r>
              <a:rPr lang="sl-SI" sz="2800" dirty="0"/>
              <a:t>RAZMISLIMO:</a:t>
            </a:r>
            <a:br>
              <a:rPr lang="sl-SI" sz="2800" dirty="0"/>
            </a:br>
            <a:r>
              <a:rPr lang="sl-SI" sz="2800" dirty="0"/>
              <a:t>Kateri podatki so uporabljeni v pripovedi legionarja?</a:t>
            </a:r>
            <a:br>
              <a:rPr lang="sl-SI" sz="2800" dirty="0"/>
            </a:br>
            <a:r>
              <a:rPr lang="sl-SI" sz="2800" dirty="0"/>
              <a:t>Ali jih je najmanj 8?</a:t>
            </a:r>
            <a:br>
              <a:rPr lang="sl-SI" sz="2800" b="1" dirty="0"/>
            </a:br>
            <a:br>
              <a:rPr lang="sl-SI" sz="2800" dirty="0"/>
            </a:br>
            <a:br>
              <a:rPr lang="sl-SI" sz="2800" dirty="0"/>
            </a:br>
            <a:endParaRPr lang="sl-SI" sz="2800" dirty="0"/>
          </a:p>
        </p:txBody>
      </p:sp>
      <p:sp>
        <p:nvSpPr>
          <p:cNvPr id="3" name="Ograda vsebine 2"/>
          <p:cNvSpPr>
            <a:spLocks noGrp="1"/>
          </p:cNvSpPr>
          <p:nvPr>
            <p:ph idx="1"/>
          </p:nvPr>
        </p:nvSpPr>
        <p:spPr>
          <a:xfrm>
            <a:off x="467544" y="1844824"/>
            <a:ext cx="8229600" cy="4536504"/>
          </a:xfrm>
        </p:spPr>
        <p:txBody>
          <a:bodyPr>
            <a:normAutofit/>
          </a:bodyPr>
          <a:lstStyle/>
          <a:p>
            <a:pPr marL="0" indent="0">
              <a:buNone/>
            </a:pPr>
            <a:r>
              <a:rPr lang="sl-SI" sz="2400" dirty="0"/>
              <a:t>- Običajni rimski vojak je bil pešec – legionar.</a:t>
            </a:r>
            <a:br>
              <a:rPr lang="sl-SI" sz="2400" dirty="0"/>
            </a:br>
            <a:r>
              <a:rPr lang="sl-SI" sz="2400" dirty="0"/>
              <a:t>- Vojaška služba je trajala 20 let. </a:t>
            </a:r>
            <a:br>
              <a:rPr lang="sl-SI" sz="2400" dirty="0"/>
            </a:br>
            <a:r>
              <a:rPr lang="sl-SI" sz="2400" dirty="0"/>
              <a:t>- Legionarjeva oprema je tehtala 30 kg. </a:t>
            </a:r>
            <a:br>
              <a:rPr lang="sl-SI" sz="2400" dirty="0"/>
            </a:br>
            <a:r>
              <a:rPr lang="sl-SI" sz="2400" dirty="0"/>
              <a:t>- Legionar je imel na sebi bronast oklep in kovinsko čelado. </a:t>
            </a:r>
            <a:br>
              <a:rPr lang="sl-SI" sz="2400" dirty="0"/>
            </a:br>
            <a:r>
              <a:rPr lang="sl-SI" sz="2400" dirty="0"/>
              <a:t>- Nosil je železno kopje in meč. </a:t>
            </a:r>
            <a:br>
              <a:rPr lang="sl-SI" sz="2400" dirty="0"/>
            </a:br>
            <a:r>
              <a:rPr lang="sl-SI" sz="2400" dirty="0"/>
              <a:t>- Rimljani so imeli veliko državo.</a:t>
            </a:r>
            <a:br>
              <a:rPr lang="sl-SI" sz="2400" dirty="0"/>
            </a:br>
            <a:r>
              <a:rPr lang="sl-SI" sz="2400" dirty="0"/>
              <a:t>- Gradili so vodovode, palače in ceste.</a:t>
            </a:r>
            <a:br>
              <a:rPr lang="sl-SI" sz="2400" dirty="0"/>
            </a:br>
            <a:r>
              <a:rPr lang="sl-SI" sz="2400" dirty="0"/>
              <a:t>- Pri gradnji cest so podlago utrdili s kamenjem. </a:t>
            </a:r>
            <a:br>
              <a:rPr lang="sl-SI" sz="2400" dirty="0"/>
            </a:br>
            <a:r>
              <a:rPr lang="sl-SI" sz="2400" dirty="0"/>
              <a:t>- Na kamenje so položili več plasti gramoza in obdelane    </a:t>
            </a:r>
            <a:br>
              <a:rPr lang="sl-SI" sz="2400" dirty="0"/>
            </a:br>
            <a:r>
              <a:rPr lang="sl-SI" sz="2400" dirty="0"/>
              <a:t>  kamne. </a:t>
            </a:r>
            <a:br>
              <a:rPr lang="sl-SI" sz="2400" dirty="0"/>
            </a:br>
            <a:r>
              <a:rPr lang="sl-SI" sz="2400" dirty="0"/>
              <a:t>- Razdalje so označevali z miljniki. </a:t>
            </a:r>
            <a:br>
              <a:rPr lang="sl-SI" sz="2400" dirty="0"/>
            </a:br>
            <a:endParaRPr lang="sl-SI" sz="2400" dirty="0"/>
          </a:p>
        </p:txBody>
      </p:sp>
    </p:spTree>
    <p:extLst>
      <p:ext uri="{BB962C8B-B14F-4D97-AF65-F5344CB8AC3E}">
        <p14:creationId xmlns:p14="http://schemas.microsoft.com/office/powerpoint/2010/main" val="226703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l"/>
            <a:br>
              <a:rPr lang="sl-SI" dirty="0"/>
            </a:br>
            <a:br>
              <a:rPr lang="sl-SI" dirty="0"/>
            </a:br>
            <a:br>
              <a:rPr lang="sl-SI" dirty="0"/>
            </a:br>
            <a:br>
              <a:rPr lang="sl-SI" dirty="0"/>
            </a:br>
            <a:r>
              <a:rPr lang="sl-SI" sz="3100" dirty="0"/>
              <a:t>Upam, da se vam zdaj naloga ne zdi več tako težka.</a:t>
            </a:r>
            <a:br>
              <a:rPr lang="sl-SI" sz="3100" dirty="0"/>
            </a:br>
            <a:endParaRPr lang="sl-SI" sz="3100" dirty="0"/>
          </a:p>
        </p:txBody>
      </p:sp>
      <p:sp>
        <p:nvSpPr>
          <p:cNvPr id="3" name="Ograda vsebine 2"/>
          <p:cNvSpPr>
            <a:spLocks noGrp="1"/>
          </p:cNvSpPr>
          <p:nvPr>
            <p:ph idx="1"/>
          </p:nvPr>
        </p:nvSpPr>
        <p:spPr>
          <a:xfrm>
            <a:off x="457200" y="3501008"/>
            <a:ext cx="8229600" cy="2625155"/>
          </a:xfrm>
        </p:spPr>
        <p:txBody>
          <a:bodyPr>
            <a:normAutofit/>
          </a:bodyPr>
          <a:lstStyle/>
          <a:p>
            <a:pPr marL="0" indent="0">
              <a:buNone/>
            </a:pPr>
            <a:r>
              <a:rPr lang="sl-SI" sz="2800" dirty="0"/>
              <a:t>Ponovimo korake, ki jim mora vsak od vas slediti:</a:t>
            </a:r>
          </a:p>
        </p:txBody>
      </p:sp>
    </p:spTree>
    <p:extLst>
      <p:ext uri="{BB962C8B-B14F-4D97-AF65-F5344CB8AC3E}">
        <p14:creationId xmlns:p14="http://schemas.microsoft.com/office/powerpoint/2010/main" val="619338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908720"/>
            <a:ext cx="8424936" cy="5472608"/>
          </a:xfrm>
        </p:spPr>
        <p:txBody>
          <a:bodyPr>
            <a:normAutofit fontScale="90000"/>
          </a:bodyPr>
          <a:lstStyle/>
          <a:p>
            <a:pPr algn="l"/>
            <a:r>
              <a:rPr lang="sl-SI" sz="3100" dirty="0"/>
              <a:t>1. Izberi naslov.</a:t>
            </a:r>
            <a:br>
              <a:rPr lang="sl-SI" sz="3100" dirty="0"/>
            </a:br>
            <a:r>
              <a:rPr lang="sl-SI" sz="3100" dirty="0"/>
              <a:t>2. Razmisli, kaj o izbrani osebi veš in bi lahko uporabil/a.</a:t>
            </a:r>
            <a:br>
              <a:rPr lang="sl-SI" sz="3100" dirty="0"/>
            </a:br>
            <a:r>
              <a:rPr lang="sl-SI" sz="3100" dirty="0"/>
              <a:t>3. Če želiš, lahko pridobiš dodatne informacije na spletnih straneh.</a:t>
            </a:r>
            <a:br>
              <a:rPr lang="sl-SI" sz="3100" dirty="0"/>
            </a:br>
            <a:r>
              <a:rPr lang="sl-SI" sz="3100" dirty="0"/>
              <a:t>4. Zapiši besedilo. </a:t>
            </a:r>
            <a:br>
              <a:rPr lang="sl-SI" sz="3100" dirty="0"/>
            </a:br>
            <a:r>
              <a:rPr lang="sl-SI" sz="3100" dirty="0"/>
              <a:t>5. Preglej, če si uporabil/a najmanj 8 podatkov.</a:t>
            </a:r>
            <a:br>
              <a:rPr lang="sl-SI" sz="3100" dirty="0"/>
            </a:br>
            <a:r>
              <a:rPr lang="sl-SI" sz="3100" dirty="0"/>
              <a:t>6. Izmeri čas branja, da ne bo tvoja pripoved prekratka    ali predolga.</a:t>
            </a:r>
            <a:br>
              <a:rPr lang="sl-SI" sz="3100" dirty="0"/>
            </a:br>
            <a:r>
              <a:rPr lang="sl-SI" sz="3100" dirty="0"/>
              <a:t>7. Besedilo se nauči na pamet.</a:t>
            </a:r>
            <a:br>
              <a:rPr lang="sl-SI" sz="3100" dirty="0"/>
            </a:br>
            <a:r>
              <a:rPr lang="sl-SI" sz="3100" dirty="0"/>
              <a:t>8. Če želiš, vključi v predstavitev kakšen predmet, oblačilo, …</a:t>
            </a:r>
            <a:br>
              <a:rPr lang="sl-SI" sz="3100" dirty="0"/>
            </a:br>
            <a:r>
              <a:rPr lang="sl-SI" sz="3100" dirty="0"/>
              <a:t>9. Prosi nekoga doma, če te posname s pametnim telefonom.</a:t>
            </a:r>
            <a:br>
              <a:rPr lang="sl-SI" sz="3100" dirty="0"/>
            </a:br>
            <a:r>
              <a:rPr lang="sl-SI" sz="3100" dirty="0"/>
              <a:t>10. Pošlji posnetek.</a:t>
            </a:r>
            <a:br>
              <a:rPr lang="sl-SI" sz="3100" dirty="0"/>
            </a:br>
            <a:endParaRPr lang="sl-SI" sz="3100" dirty="0"/>
          </a:p>
        </p:txBody>
      </p:sp>
    </p:spTree>
    <p:extLst>
      <p:ext uri="{BB962C8B-B14F-4D97-AF65-F5344CB8AC3E}">
        <p14:creationId xmlns:p14="http://schemas.microsoft.com/office/powerpoint/2010/main" val="3498367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6632"/>
            <a:ext cx="8229600" cy="1800200"/>
          </a:xfrm>
        </p:spPr>
        <p:txBody>
          <a:bodyPr>
            <a:normAutofit fontScale="90000"/>
          </a:bodyPr>
          <a:lstStyle/>
          <a:p>
            <a:pPr algn="l"/>
            <a:br>
              <a:rPr lang="sl-SI" dirty="0"/>
            </a:br>
            <a:br>
              <a:rPr lang="sl-SI" dirty="0"/>
            </a:br>
            <a:br>
              <a:rPr lang="sl-SI" dirty="0"/>
            </a:br>
            <a:br>
              <a:rPr lang="sl-SI" dirty="0"/>
            </a:br>
            <a:br>
              <a:rPr lang="sl-SI" dirty="0"/>
            </a:br>
            <a:br>
              <a:rPr lang="sl-SI" dirty="0"/>
            </a:br>
            <a:br>
              <a:rPr lang="sl-SI" dirty="0"/>
            </a:br>
            <a:r>
              <a:rPr lang="sl-SI" sz="3100" dirty="0"/>
              <a:t>Časa imate dovolj. </a:t>
            </a:r>
            <a:br>
              <a:rPr lang="sl-SI" sz="3100" dirty="0"/>
            </a:br>
            <a:br>
              <a:rPr lang="sl-SI" sz="3100" dirty="0"/>
            </a:br>
            <a:r>
              <a:rPr lang="sl-SI" sz="3100" dirty="0"/>
              <a:t>Vaše posnetke mi  pošljite najkasneje do </a:t>
            </a:r>
            <a:br>
              <a:rPr lang="sl-SI" sz="3100" dirty="0"/>
            </a:br>
            <a:r>
              <a:rPr lang="sl-SI" sz="3100" dirty="0"/>
              <a:t>(vključno) 14. 4. 2020 (lahko pa seveda prej):</a:t>
            </a:r>
            <a:br>
              <a:rPr lang="sl-SI" sz="3100" dirty="0"/>
            </a:br>
            <a:r>
              <a:rPr lang="sl-SI" sz="3100" dirty="0"/>
              <a:t>-  preko </a:t>
            </a:r>
            <a:r>
              <a:rPr lang="sl-SI" sz="3100" dirty="0" err="1"/>
              <a:t>WhatsApp</a:t>
            </a:r>
            <a:r>
              <a:rPr lang="sl-SI" sz="3100" dirty="0"/>
              <a:t>-a na tel. št. 051 654 677 ali </a:t>
            </a:r>
            <a:br>
              <a:rPr lang="sl-SI" sz="3100" dirty="0"/>
            </a:br>
            <a:r>
              <a:rPr lang="sl-SI" sz="3100" dirty="0"/>
              <a:t>-  preko </a:t>
            </a:r>
            <a:r>
              <a:rPr lang="sl-SI" sz="3100" dirty="0" err="1"/>
              <a:t>Gmaila</a:t>
            </a:r>
            <a:r>
              <a:rPr lang="sl-SI" sz="3100" dirty="0"/>
              <a:t> (</a:t>
            </a:r>
            <a:r>
              <a:rPr lang="sl-SI" sz="3100" dirty="0" err="1"/>
              <a:t>barbara.filej@os</a:t>
            </a:r>
            <a:r>
              <a:rPr lang="sl-SI" sz="3100" dirty="0"/>
              <a:t>-</a:t>
            </a:r>
            <a:r>
              <a:rPr lang="sl-SI" sz="3100" dirty="0" err="1"/>
              <a:t>franaerjavca.si</a:t>
            </a:r>
            <a:r>
              <a:rPr lang="sl-SI" sz="3100" dirty="0"/>
              <a:t>).</a:t>
            </a:r>
            <a:br>
              <a:rPr lang="sl-SI" sz="3100" dirty="0"/>
            </a:br>
            <a:br>
              <a:rPr lang="sl-SI" sz="3100" dirty="0"/>
            </a:br>
            <a:r>
              <a:rPr lang="sl-SI" sz="3100" dirty="0"/>
              <a:t>V tem času drugih zadolžitev pri predmetu družba ne boste imeli. </a:t>
            </a:r>
            <a:br>
              <a:rPr lang="sl-SI" sz="3100" dirty="0"/>
            </a:br>
            <a:r>
              <a:rPr lang="sl-SI" sz="3100" dirty="0"/>
              <a:t>Za vse poslane posnetke boste dobili oceno. </a:t>
            </a:r>
            <a:br>
              <a:rPr lang="sl-SI" sz="3100" dirty="0"/>
            </a:br>
            <a:r>
              <a:rPr lang="sl-SI" sz="3100" dirty="0"/>
              <a:t>Učenci, ki posnetkov morebiti ne boste poslali, boste predstavitve  naredili, ko se vrnemo v šolo, in takrat prejeli tudi oceno.  </a:t>
            </a:r>
            <a:br>
              <a:rPr lang="sl-SI" sz="3100" dirty="0"/>
            </a:br>
            <a:endParaRPr lang="sl-SI" sz="3100" dirty="0"/>
          </a:p>
        </p:txBody>
      </p:sp>
      <p:sp>
        <p:nvSpPr>
          <p:cNvPr id="3" name="Ograda vsebine 2"/>
          <p:cNvSpPr>
            <a:spLocks noGrp="1"/>
          </p:cNvSpPr>
          <p:nvPr>
            <p:ph idx="1"/>
          </p:nvPr>
        </p:nvSpPr>
        <p:spPr>
          <a:xfrm>
            <a:off x="395536" y="5805264"/>
            <a:ext cx="8373616" cy="1897261"/>
          </a:xfrm>
        </p:spPr>
        <p:txBody>
          <a:bodyPr>
            <a:normAutofit/>
          </a:bodyPr>
          <a:lstStyle/>
          <a:p>
            <a:pPr marL="0" indent="0">
              <a:buNone/>
            </a:pPr>
            <a:r>
              <a:rPr lang="sl-SI" sz="2800" dirty="0"/>
              <a:t>Zdaj pa veselo na delo …</a:t>
            </a:r>
          </a:p>
        </p:txBody>
      </p:sp>
    </p:spTree>
    <p:extLst>
      <p:ext uri="{BB962C8B-B14F-4D97-AF65-F5344CB8AC3E}">
        <p14:creationId xmlns:p14="http://schemas.microsoft.com/office/powerpoint/2010/main" val="2290897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F:\KORONA VIRUS\902087.jpg"/>
          <p:cNvPicPr>
            <a:picLocks noChangeAspect="1" noChangeArrowheads="1"/>
          </p:cNvPicPr>
          <p:nvPr/>
        </p:nvPicPr>
        <p:blipFill rotWithShape="1">
          <a:blip r:embed="rId2">
            <a:extLst>
              <a:ext uri="{28A0092B-C50C-407E-A947-70E740481C1C}">
                <a14:useLocalDpi xmlns:a14="http://schemas.microsoft.com/office/drawing/2010/main" val="0"/>
              </a:ext>
            </a:extLst>
          </a:blip>
          <a:srcRect l="34630" t="3112" r="34008" b="3415"/>
          <a:stretch/>
        </p:blipFill>
        <p:spPr bwMode="auto">
          <a:xfrm>
            <a:off x="7308304" y="3601125"/>
            <a:ext cx="1493642" cy="278674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KORONA VIRUS\images.jpg"/>
          <p:cNvPicPr>
            <a:picLocks noChangeAspect="1" noChangeArrowheads="1"/>
          </p:cNvPicPr>
          <p:nvPr/>
        </p:nvPicPr>
        <p:blipFill rotWithShape="1">
          <a:blip r:embed="rId3">
            <a:extLst>
              <a:ext uri="{28A0092B-C50C-407E-A947-70E740481C1C}">
                <a14:useLocalDpi xmlns:a14="http://schemas.microsoft.com/office/drawing/2010/main" val="0"/>
              </a:ext>
            </a:extLst>
          </a:blip>
          <a:srcRect l="19965" r="11788"/>
          <a:stretch/>
        </p:blipFill>
        <p:spPr bwMode="auto">
          <a:xfrm>
            <a:off x="1187624" y="3497358"/>
            <a:ext cx="1646996" cy="30136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F:\KORONA VIRUS\index.jpg"/>
          <p:cNvPicPr>
            <a:picLocks noChangeAspect="1" noChangeArrowheads="1"/>
          </p:cNvPicPr>
          <p:nvPr/>
        </p:nvPicPr>
        <p:blipFill rotWithShape="1">
          <a:blip r:embed="rId4">
            <a:extLst>
              <a:ext uri="{28A0092B-C50C-407E-A947-70E740481C1C}">
                <a14:useLocalDpi xmlns:a14="http://schemas.microsoft.com/office/drawing/2010/main" val="0"/>
              </a:ext>
            </a:extLst>
          </a:blip>
          <a:srcRect l="21587" r="27863"/>
          <a:stretch/>
        </p:blipFill>
        <p:spPr bwMode="auto">
          <a:xfrm>
            <a:off x="1907194" y="215739"/>
            <a:ext cx="1800709" cy="2658001"/>
          </a:xfrm>
          <a:prstGeom prst="rect">
            <a:avLst/>
          </a:prstGeom>
          <a:noFill/>
          <a:extLst>
            <a:ext uri="{909E8E84-426E-40DD-AFC4-6F175D3DCCD1}">
              <a14:hiddenFill xmlns:a14="http://schemas.microsoft.com/office/drawing/2010/main">
                <a:solidFill>
                  <a:srgbClr val="FFFFFF"/>
                </a:solidFill>
              </a14:hiddenFill>
            </a:ext>
          </a:extLst>
        </p:spPr>
      </p:pic>
      <p:sp>
        <p:nvSpPr>
          <p:cNvPr id="11" name="Ovalni oblaček 10"/>
          <p:cNvSpPr/>
          <p:nvPr/>
        </p:nvSpPr>
        <p:spPr>
          <a:xfrm>
            <a:off x="4499992" y="692697"/>
            <a:ext cx="3672408" cy="1970848"/>
          </a:xfrm>
          <a:prstGeom prst="wedgeEllipseCallout">
            <a:avLst>
              <a:gd name="adj1" fmla="val 35988"/>
              <a:gd name="adj2" fmla="val 114779"/>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dirty="0">
                <a:solidFill>
                  <a:schemeClr val="tx1"/>
                </a:solidFill>
              </a:rPr>
              <a:t>Naj se turnir srednjeveških  predstavitev začne!</a:t>
            </a:r>
          </a:p>
        </p:txBody>
      </p:sp>
      <p:pic>
        <p:nvPicPr>
          <p:cNvPr id="13" name="Picture 2" descr="F:\KORONA VIRUS\9474-otroki-kostum-za-viteza-029c_a-1417e423f28e351a.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0433" t="4038" r="16556"/>
          <a:stretch/>
        </p:blipFill>
        <p:spPr bwMode="auto">
          <a:xfrm>
            <a:off x="162016" y="476672"/>
            <a:ext cx="1754643" cy="2921749"/>
          </a:xfrm>
          <a:prstGeom prst="rect">
            <a:avLst/>
          </a:prstGeom>
          <a:noFill/>
          <a:extLst>
            <a:ext uri="{909E8E84-426E-40DD-AFC4-6F175D3DCCD1}">
              <a14:hiddenFill xmlns:a14="http://schemas.microsoft.com/office/drawing/2010/main">
                <a:solidFill>
                  <a:srgbClr val="FFFFFF"/>
                </a:solidFill>
              </a14:hiddenFill>
            </a:ext>
          </a:extLst>
        </p:spPr>
      </p:pic>
      <p:sp>
        <p:nvSpPr>
          <p:cNvPr id="14" name="Pravokotnik 13"/>
          <p:cNvSpPr/>
          <p:nvPr/>
        </p:nvSpPr>
        <p:spPr>
          <a:xfrm>
            <a:off x="5580112" y="6387867"/>
            <a:ext cx="4255352" cy="246221"/>
          </a:xfrm>
          <a:prstGeom prst="rect">
            <a:avLst/>
          </a:prstGeom>
        </p:spPr>
        <p:txBody>
          <a:bodyPr wrap="square">
            <a:spAutoFit/>
          </a:bodyPr>
          <a:lstStyle/>
          <a:p>
            <a:r>
              <a:rPr lang="sl-SI" sz="1000" dirty="0"/>
              <a:t>https://www.google.com/search?q=vitez&amp;source</a:t>
            </a:r>
          </a:p>
        </p:txBody>
      </p:sp>
      <p:sp>
        <p:nvSpPr>
          <p:cNvPr id="15" name="Ograda vsebine 2"/>
          <p:cNvSpPr>
            <a:spLocks noGrp="1"/>
          </p:cNvSpPr>
          <p:nvPr>
            <p:ph idx="1"/>
          </p:nvPr>
        </p:nvSpPr>
        <p:spPr>
          <a:xfrm>
            <a:off x="5580112" y="6569968"/>
            <a:ext cx="3194086" cy="288032"/>
          </a:xfrm>
        </p:spPr>
        <p:txBody>
          <a:bodyPr>
            <a:normAutofit/>
          </a:bodyPr>
          <a:lstStyle/>
          <a:p>
            <a:pPr marL="0" indent="0">
              <a:buNone/>
            </a:pPr>
            <a:r>
              <a:rPr lang="sl-SI" sz="1000" dirty="0" err="1"/>
              <a:t>www.google.com/search</a:t>
            </a:r>
            <a:r>
              <a:rPr lang="sl-SI" sz="1000" dirty="0"/>
              <a:t>?q=</a:t>
            </a:r>
            <a:r>
              <a:rPr lang="sl-SI" sz="1000" dirty="0" err="1"/>
              <a:t>sredneveška</a:t>
            </a:r>
            <a:r>
              <a:rPr lang="sl-SI" sz="1000" dirty="0"/>
              <a:t>+gospodična</a:t>
            </a:r>
          </a:p>
        </p:txBody>
      </p:sp>
      <p:pic>
        <p:nvPicPr>
          <p:cNvPr id="12" name="Picture 5" descr="F:\KORONA VIRUS\images.jpg"/>
          <p:cNvPicPr>
            <a:picLocks noChangeAspect="1" noChangeArrowheads="1"/>
          </p:cNvPicPr>
          <p:nvPr/>
        </p:nvPicPr>
        <p:blipFill rotWithShape="1">
          <a:blip r:embed="rId6">
            <a:extLst>
              <a:ext uri="{28A0092B-C50C-407E-A947-70E740481C1C}">
                <a14:useLocalDpi xmlns:a14="http://schemas.microsoft.com/office/drawing/2010/main" val="0"/>
              </a:ext>
            </a:extLst>
          </a:blip>
          <a:srcRect l="14134" r="24405"/>
          <a:stretch/>
        </p:blipFill>
        <p:spPr bwMode="auto">
          <a:xfrm>
            <a:off x="3059918" y="2873740"/>
            <a:ext cx="2021215" cy="3288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93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endParaRPr lang="sl-SI" dirty="0"/>
          </a:p>
        </p:txBody>
      </p:sp>
      <p:sp>
        <p:nvSpPr>
          <p:cNvPr id="3" name="Ograda vsebine 2"/>
          <p:cNvSpPr>
            <a:spLocks noGrp="1"/>
          </p:cNvSpPr>
          <p:nvPr>
            <p:ph idx="1"/>
          </p:nvPr>
        </p:nvSpPr>
        <p:spPr/>
        <p:txBody>
          <a:bodyPr/>
          <a:lstStyle/>
          <a:p>
            <a:pPr marL="0" indent="0">
              <a:buNone/>
            </a:pPr>
            <a:r>
              <a:rPr lang="sl-SI" sz="2800" dirty="0"/>
              <a:t>Pripravili boste govorni nastop na daljavo.</a:t>
            </a:r>
          </a:p>
          <a:p>
            <a:pPr marL="0" indent="0">
              <a:buNone/>
            </a:pPr>
            <a:endParaRPr lang="sl-SI" sz="2800" dirty="0"/>
          </a:p>
          <a:p>
            <a:pPr marL="0" indent="0">
              <a:buNone/>
            </a:pPr>
            <a:r>
              <a:rPr lang="sl-SI" sz="2800" dirty="0"/>
              <a:t>Morda se vam to zdi težko ali celo nemogoče, a če se boste malo potrudili, vam bo uspelo tudi to. </a:t>
            </a:r>
          </a:p>
          <a:p>
            <a:pPr marL="0" indent="0">
              <a:buNone/>
            </a:pPr>
            <a:endParaRPr lang="sl-SI" sz="2800" dirty="0"/>
          </a:p>
          <a:p>
            <a:pPr marL="0" indent="0">
              <a:buNone/>
            </a:pPr>
            <a:r>
              <a:rPr lang="sl-SI" sz="2800" dirty="0"/>
              <a:t>Morda bo celo zelo zabavno. </a:t>
            </a:r>
          </a:p>
          <a:p>
            <a:pPr marL="0" indent="0">
              <a:buNone/>
            </a:pPr>
            <a:endParaRPr lang="sl-SI" dirty="0"/>
          </a:p>
        </p:txBody>
      </p:sp>
    </p:spTree>
    <p:extLst>
      <p:ext uri="{BB962C8B-B14F-4D97-AF65-F5344CB8AC3E}">
        <p14:creationId xmlns:p14="http://schemas.microsoft.com/office/powerpoint/2010/main" val="248799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normAutofit fontScale="90000"/>
          </a:bodyPr>
          <a:lstStyle/>
          <a:p>
            <a:pPr algn="l"/>
            <a:br>
              <a:rPr lang="sl-SI" dirty="0"/>
            </a:br>
            <a:br>
              <a:rPr lang="sl-SI" dirty="0"/>
            </a:br>
            <a:br>
              <a:rPr lang="sl-SI" dirty="0"/>
            </a:br>
            <a:r>
              <a:rPr lang="sl-SI" sz="3100" dirty="0"/>
              <a:t>Natančno sledite navodilom.</a:t>
            </a:r>
            <a:br>
              <a:rPr lang="sl-SI" sz="3100" dirty="0"/>
            </a:br>
            <a:br>
              <a:rPr lang="sl-SI" sz="3100" dirty="0"/>
            </a:br>
            <a:r>
              <a:rPr lang="sl-SI" sz="3100" dirty="0"/>
              <a:t>Pred vami je naloga, v kateri se boste postavil v vlogo nekoga v srednjem veku.</a:t>
            </a:r>
            <a:br>
              <a:rPr lang="sl-SI" sz="3100" dirty="0"/>
            </a:br>
            <a:r>
              <a:rPr lang="sl-SI" sz="3100" dirty="0"/>
              <a:t> </a:t>
            </a:r>
          </a:p>
        </p:txBody>
      </p:sp>
      <p:sp>
        <p:nvSpPr>
          <p:cNvPr id="3" name="Ograda vsebine 2"/>
          <p:cNvSpPr>
            <a:spLocks noGrp="1"/>
          </p:cNvSpPr>
          <p:nvPr>
            <p:ph idx="1"/>
          </p:nvPr>
        </p:nvSpPr>
        <p:spPr>
          <a:xfrm>
            <a:off x="467544" y="1429070"/>
            <a:ext cx="8229600" cy="5168282"/>
          </a:xfrm>
        </p:spPr>
        <p:txBody>
          <a:bodyPr>
            <a:normAutofit fontScale="92500" lnSpcReduction="20000"/>
          </a:bodyPr>
          <a:lstStyle/>
          <a:p>
            <a:pPr marL="0" indent="0">
              <a:buNone/>
            </a:pPr>
            <a:endParaRPr lang="sl-SI" sz="5100" dirty="0"/>
          </a:p>
          <a:p>
            <a:pPr marL="0" indent="0">
              <a:buNone/>
            </a:pPr>
            <a:endParaRPr lang="sl-SI" sz="5900" dirty="0"/>
          </a:p>
          <a:p>
            <a:pPr marL="0" indent="0">
              <a:buNone/>
            </a:pPr>
            <a:r>
              <a:rPr lang="sl-SI" sz="3000" dirty="0"/>
              <a:t>Izbrali si boste enega od naslovov: </a:t>
            </a:r>
          </a:p>
          <a:p>
            <a:pPr marL="0" indent="0">
              <a:buNone/>
            </a:pPr>
            <a:endParaRPr lang="sl-SI" sz="3000" dirty="0"/>
          </a:p>
          <a:p>
            <a:pPr marL="0" indent="0">
              <a:buNone/>
            </a:pPr>
            <a:r>
              <a:rPr lang="sl-SI" sz="3000" dirty="0"/>
              <a:t>     - Paževa pripoved</a:t>
            </a:r>
          </a:p>
          <a:p>
            <a:pPr marL="0" indent="0">
              <a:buNone/>
            </a:pPr>
            <a:r>
              <a:rPr lang="sl-SI" sz="3000" dirty="0"/>
              <a:t>     - Pripoved oprode</a:t>
            </a:r>
          </a:p>
          <a:p>
            <a:pPr marL="0" indent="0">
              <a:buNone/>
            </a:pPr>
            <a:r>
              <a:rPr lang="sl-SI" sz="3000" dirty="0"/>
              <a:t>     - Vitezova pripoved</a:t>
            </a:r>
          </a:p>
          <a:p>
            <a:pPr marL="0" indent="0">
              <a:buNone/>
            </a:pPr>
            <a:r>
              <a:rPr lang="sl-SI" sz="3000" dirty="0"/>
              <a:t>     - Pripoved grajske gospodične</a:t>
            </a:r>
          </a:p>
          <a:p>
            <a:pPr marL="0" indent="0">
              <a:buNone/>
            </a:pPr>
            <a:r>
              <a:rPr lang="sl-SI" sz="3000" dirty="0"/>
              <a:t>     - Pripoved srednjeveškega meščana</a:t>
            </a:r>
          </a:p>
          <a:p>
            <a:pPr marL="0" indent="0">
              <a:buNone/>
            </a:pPr>
            <a:r>
              <a:rPr lang="sl-SI" sz="3000" dirty="0"/>
              <a:t>     - Pripoved mestnega berača</a:t>
            </a:r>
          </a:p>
          <a:p>
            <a:pPr marL="0" indent="0">
              <a:buNone/>
            </a:pPr>
            <a:endParaRPr lang="sl-SI" dirty="0"/>
          </a:p>
          <a:p>
            <a:pPr marL="514350" indent="-514350">
              <a:buAutoNum type="arabicPeriod"/>
            </a:pPr>
            <a:endParaRPr lang="sl-SI" dirty="0"/>
          </a:p>
        </p:txBody>
      </p:sp>
    </p:spTree>
    <p:extLst>
      <p:ext uri="{BB962C8B-B14F-4D97-AF65-F5344CB8AC3E}">
        <p14:creationId xmlns:p14="http://schemas.microsoft.com/office/powerpoint/2010/main" val="203204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378498"/>
          </a:xfrm>
        </p:spPr>
        <p:txBody>
          <a:bodyPr>
            <a:normAutofit/>
          </a:bodyPr>
          <a:lstStyle/>
          <a:p>
            <a:pPr marL="0" indent="0" algn="l">
              <a:lnSpc>
                <a:spcPct val="120000"/>
              </a:lnSpc>
            </a:pPr>
            <a:br>
              <a:rPr lang="sl-SI" sz="2800" dirty="0"/>
            </a:br>
            <a:br>
              <a:rPr lang="sl-SI" sz="2800" dirty="0"/>
            </a:br>
            <a:r>
              <a:rPr lang="sl-SI" sz="2800" dirty="0"/>
              <a:t>Če imate za naslov svojo idejo, jo lahko ravno tako uporabite. Pomembno je le, da bo v predstavitvi predstavljena oseba iz srednjeveških časov.  </a:t>
            </a:r>
            <a:br>
              <a:rPr lang="sl-SI" sz="2800" dirty="0"/>
            </a:br>
            <a:br>
              <a:rPr lang="sl-SI" sz="2800" dirty="0"/>
            </a:br>
            <a:r>
              <a:rPr lang="sl-SI" sz="2800" dirty="0"/>
              <a:t>     </a:t>
            </a:r>
            <a:br>
              <a:rPr lang="sl-SI" sz="2800" dirty="0"/>
            </a:br>
            <a:endParaRPr lang="sl-SI" sz="2800" dirty="0"/>
          </a:p>
        </p:txBody>
      </p:sp>
    </p:spTree>
    <p:extLst>
      <p:ext uri="{BB962C8B-B14F-4D97-AF65-F5344CB8AC3E}">
        <p14:creationId xmlns:p14="http://schemas.microsoft.com/office/powerpoint/2010/main" val="33571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l"/>
            <a:br>
              <a:rPr lang="sl-SI" dirty="0"/>
            </a:br>
            <a:br>
              <a:rPr lang="sl-SI" dirty="0"/>
            </a:br>
            <a:r>
              <a:rPr lang="sl-SI" sz="3100" dirty="0"/>
              <a:t>Pripravili boste govorni nastop, ki bo trajal od pol do ene minute. </a:t>
            </a:r>
          </a:p>
        </p:txBody>
      </p:sp>
      <p:sp>
        <p:nvSpPr>
          <p:cNvPr id="3" name="Ograda vsebine 2"/>
          <p:cNvSpPr>
            <a:spLocks noGrp="1"/>
          </p:cNvSpPr>
          <p:nvPr>
            <p:ph idx="1"/>
          </p:nvPr>
        </p:nvSpPr>
        <p:spPr>
          <a:xfrm>
            <a:off x="457200" y="1600200"/>
            <a:ext cx="8363272" cy="4525963"/>
          </a:xfrm>
        </p:spPr>
        <p:txBody>
          <a:bodyPr>
            <a:normAutofit/>
          </a:bodyPr>
          <a:lstStyle/>
          <a:p>
            <a:pPr marL="0" indent="0">
              <a:buNone/>
            </a:pPr>
            <a:endParaRPr lang="sl-SI" dirty="0"/>
          </a:p>
          <a:p>
            <a:pPr marL="0" indent="0">
              <a:buNone/>
            </a:pPr>
            <a:r>
              <a:rPr lang="sl-SI" sz="2800" dirty="0"/>
              <a:t>Najprej morate besedilo zapisati, da se ga boste lahko naučili. </a:t>
            </a:r>
          </a:p>
          <a:p>
            <a:pPr marL="0" indent="0">
              <a:buNone/>
            </a:pPr>
            <a:endParaRPr lang="sl-SI" sz="2800" dirty="0"/>
          </a:p>
          <a:p>
            <a:pPr marL="0" indent="0">
              <a:buNone/>
            </a:pPr>
            <a:r>
              <a:rPr lang="sl-SI" sz="2800" dirty="0"/>
              <a:t>Pomembno je, da v vašo pripoved vključite vsaj </a:t>
            </a:r>
          </a:p>
          <a:p>
            <a:pPr marL="0" indent="0">
              <a:buNone/>
            </a:pPr>
            <a:r>
              <a:rPr lang="sl-SI" sz="2800" dirty="0"/>
              <a:t>8 podatkov, ki smo se jih naučili pri vsebinah o življenju na gradu in v srednjeveških mestih. </a:t>
            </a:r>
          </a:p>
          <a:p>
            <a:pPr marL="0" indent="0">
              <a:buNone/>
            </a:pPr>
            <a:r>
              <a:rPr lang="sl-SI" sz="2800" dirty="0"/>
              <a:t>Kakšno dodatno informacijo lahko poiščete tudi na </a:t>
            </a:r>
          </a:p>
          <a:p>
            <a:pPr marL="0" indent="0">
              <a:buNone/>
            </a:pPr>
            <a:r>
              <a:rPr lang="sl-SI" sz="2800" dirty="0"/>
              <a:t>spletnih straneh.  </a:t>
            </a:r>
          </a:p>
        </p:txBody>
      </p:sp>
    </p:spTree>
    <p:extLst>
      <p:ext uri="{BB962C8B-B14F-4D97-AF65-F5344CB8AC3E}">
        <p14:creationId xmlns:p14="http://schemas.microsoft.com/office/powerpoint/2010/main" val="275411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3586410"/>
          </a:xfrm>
        </p:spPr>
        <p:txBody>
          <a:bodyPr>
            <a:normAutofit/>
          </a:bodyPr>
          <a:lstStyle/>
          <a:p>
            <a:pPr algn="l"/>
            <a:br>
              <a:rPr lang="sl-SI" sz="2800" dirty="0"/>
            </a:br>
            <a:r>
              <a:rPr lang="sl-SI" sz="2800" dirty="0"/>
              <a:t>Ko boste imeli besedilo zapisano, se ga naučite na pamet. </a:t>
            </a:r>
            <a:br>
              <a:rPr lang="sl-SI" sz="2800" dirty="0"/>
            </a:br>
            <a:br>
              <a:rPr lang="sl-SI" sz="2800" dirty="0"/>
            </a:br>
            <a:br>
              <a:rPr lang="sl-SI" sz="2800" dirty="0"/>
            </a:br>
            <a:r>
              <a:rPr lang="sl-SI" sz="2800" dirty="0"/>
              <a:t>Če imate možnost, prosite starše, če vas posnamejo s pametnimi telefoni in mi vaše posnetke pošljite.  </a:t>
            </a:r>
          </a:p>
        </p:txBody>
      </p:sp>
      <p:sp>
        <p:nvSpPr>
          <p:cNvPr id="3" name="Ograda vsebine 2"/>
          <p:cNvSpPr>
            <a:spLocks noGrp="1"/>
          </p:cNvSpPr>
          <p:nvPr>
            <p:ph idx="1"/>
          </p:nvPr>
        </p:nvSpPr>
        <p:spPr>
          <a:xfrm>
            <a:off x="457200" y="4437112"/>
            <a:ext cx="8229600" cy="1689051"/>
          </a:xfrm>
        </p:spPr>
        <p:txBody>
          <a:bodyPr/>
          <a:lstStyle/>
          <a:p>
            <a:endParaRPr lang="sl-SI" dirty="0"/>
          </a:p>
        </p:txBody>
      </p:sp>
    </p:spTree>
    <p:extLst>
      <p:ext uri="{BB962C8B-B14F-4D97-AF65-F5344CB8AC3E}">
        <p14:creationId xmlns:p14="http://schemas.microsoft.com/office/powerpoint/2010/main" val="20815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3802434"/>
          </a:xfrm>
        </p:spPr>
        <p:txBody>
          <a:bodyPr>
            <a:noAutofit/>
          </a:bodyPr>
          <a:lstStyle/>
          <a:p>
            <a:pPr algn="l"/>
            <a:br>
              <a:rPr lang="sl-SI" sz="2800" dirty="0"/>
            </a:br>
            <a:br>
              <a:rPr lang="sl-SI" sz="2800" dirty="0"/>
            </a:br>
            <a:br>
              <a:rPr lang="sl-SI" sz="2800" dirty="0"/>
            </a:br>
            <a:r>
              <a:rPr lang="sl-SI" sz="2800" dirty="0"/>
              <a:t>V svoje nastope lahko vključite tudi svojo ustvarjalnost.</a:t>
            </a:r>
            <a:br>
              <a:rPr lang="sl-SI" sz="2800" dirty="0"/>
            </a:br>
            <a:r>
              <a:rPr lang="sl-SI" sz="2800" dirty="0"/>
              <a:t> </a:t>
            </a:r>
            <a:br>
              <a:rPr lang="sl-SI" sz="2800" dirty="0"/>
            </a:br>
            <a:r>
              <a:rPr lang="sl-SI" sz="2800" dirty="0"/>
              <a:t>Lahko na domači mizi pripravite srednjeveško tržnico, izdelate viteški ščit, se oblečete v grajsko gospodično …</a:t>
            </a:r>
            <a:br>
              <a:rPr lang="sl-SI" sz="2800" dirty="0"/>
            </a:br>
            <a:br>
              <a:rPr lang="sl-SI" sz="2800" dirty="0"/>
            </a:br>
            <a:r>
              <a:rPr lang="sl-SI" sz="2800" dirty="0"/>
              <a:t>Verjamem, da je v vaših glavah  ogromno idej. </a:t>
            </a:r>
          </a:p>
        </p:txBody>
      </p:sp>
    </p:spTree>
    <p:extLst>
      <p:ext uri="{BB962C8B-B14F-4D97-AF65-F5344CB8AC3E}">
        <p14:creationId xmlns:p14="http://schemas.microsoft.com/office/powerpoint/2010/main" val="82251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l"/>
            <a:br>
              <a:rPr lang="sl-SI" dirty="0"/>
            </a:br>
            <a:br>
              <a:rPr lang="sl-SI" dirty="0"/>
            </a:br>
            <a:br>
              <a:rPr lang="sl-SI" dirty="0"/>
            </a:br>
            <a:br>
              <a:rPr lang="sl-SI" dirty="0"/>
            </a:br>
            <a:br>
              <a:rPr lang="sl-SI" dirty="0"/>
            </a:br>
            <a:br>
              <a:rPr lang="sl-SI" dirty="0"/>
            </a:br>
            <a:r>
              <a:rPr lang="sl-SI" sz="3100" dirty="0"/>
              <a:t>Da boste bolje razumeli, sem vam napisala dva primera za predstavitev, le da sem namesto srednjega veka izbrala neko drugo časovno obdobje.  </a:t>
            </a:r>
            <a:br>
              <a:rPr lang="sl-SI" sz="3100" dirty="0"/>
            </a:br>
            <a:endParaRPr lang="sl-SI" sz="3100" dirty="0"/>
          </a:p>
        </p:txBody>
      </p:sp>
    </p:spTree>
    <p:extLst>
      <p:ext uri="{BB962C8B-B14F-4D97-AF65-F5344CB8AC3E}">
        <p14:creationId xmlns:p14="http://schemas.microsoft.com/office/powerpoint/2010/main" val="63219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l"/>
            <a:br>
              <a:rPr lang="sl-SI" sz="2800" dirty="0"/>
            </a:br>
            <a:br>
              <a:rPr lang="sl-SI" sz="2800" dirty="0"/>
            </a:br>
            <a:br>
              <a:rPr lang="sl-SI" sz="2800" dirty="0"/>
            </a:br>
            <a:br>
              <a:rPr lang="sl-SI" sz="2800" dirty="0"/>
            </a:br>
            <a:br>
              <a:rPr lang="sl-SI" sz="2800" dirty="0"/>
            </a:br>
            <a:br>
              <a:rPr lang="sl-SI" sz="2800" dirty="0"/>
            </a:br>
            <a:br>
              <a:rPr lang="sl-SI" sz="2800" dirty="0"/>
            </a:br>
            <a:br>
              <a:rPr lang="sl-SI" sz="2800" dirty="0"/>
            </a:br>
            <a:br>
              <a:rPr lang="sl-SI" sz="2800" dirty="0"/>
            </a:br>
            <a:br>
              <a:rPr lang="sl-SI" sz="2800" dirty="0"/>
            </a:br>
            <a:br>
              <a:rPr lang="sl-SI" sz="2800" dirty="0"/>
            </a:br>
            <a:br>
              <a:rPr lang="sl-SI" sz="2800" dirty="0"/>
            </a:br>
            <a:br>
              <a:rPr lang="sl-SI" sz="2800" dirty="0"/>
            </a:br>
            <a:r>
              <a:rPr lang="sl-SI" sz="3100" b="1" dirty="0"/>
              <a:t>PRIPOVED MOSTIŠČARJA</a:t>
            </a:r>
            <a:br>
              <a:rPr lang="sl-SI" sz="3100" b="1" dirty="0"/>
            </a:br>
            <a:br>
              <a:rPr lang="sl-SI" sz="2800" dirty="0"/>
            </a:br>
            <a:r>
              <a:rPr lang="sl-SI" sz="2200" dirty="0"/>
              <a:t>Ko sem vstal, je bilo nebo nad Ljubljanskim barjem kristalno jasno. Navsezgodaj sem se odpravil s kolišča, saj me je čakalo veliko dela. </a:t>
            </a:r>
            <a:br>
              <a:rPr lang="sl-SI" sz="2200" dirty="0"/>
            </a:br>
            <a:r>
              <a:rPr lang="sl-SI" sz="2200" dirty="0"/>
              <a:t>Na obrežju barja so že lep čas čakali poškodovani drevaki, ki so klicali k popravilu. S smolo sem </a:t>
            </a:r>
            <a:r>
              <a:rPr lang="sl-SI" sz="2200" dirty="0" err="1"/>
              <a:t>zagladil</a:t>
            </a:r>
            <a:r>
              <a:rPr lang="sl-SI" sz="2200" dirty="0"/>
              <a:t> vse luknje in razpoke, da so bili spet pripravljeni za spust v barje. Pregledal sem tudi vsa vesla. </a:t>
            </a:r>
            <a:br>
              <a:rPr lang="sl-SI" sz="2200" dirty="0"/>
            </a:br>
            <a:r>
              <a:rPr lang="sl-SI" sz="2200" dirty="0"/>
              <a:t>Ko sem se vračal v kolišče, sem mimogrede ujej nekaj rib. </a:t>
            </a:r>
            <a:br>
              <a:rPr lang="sl-SI" sz="2200" dirty="0"/>
            </a:br>
            <a:r>
              <a:rPr lang="sl-SI" sz="2200" dirty="0"/>
              <a:t>Ob povratku se je sonce že spuščalo. Ženske so ravno pospravljale živalsko kožo in glineno posodo, ki se je sušila na soncu. Nekaj žensk je še vedno delalo, ostalo jim je še nekaj semen za mletje na žrmljah. </a:t>
            </a:r>
            <a:br>
              <a:rPr lang="sl-SI" sz="2200" dirty="0"/>
            </a:br>
            <a:r>
              <a:rPr lang="sl-SI" sz="2200" dirty="0"/>
              <a:t>Otroci so izdelovali ogrlice. Na niti so  nizali  prevrtane školjke, živalske zobe in kroglice iz lesa in gline.  </a:t>
            </a:r>
            <a:br>
              <a:rPr lang="sl-SI" sz="2200" dirty="0"/>
            </a:br>
            <a:r>
              <a:rPr lang="sl-SI" sz="2200" dirty="0"/>
              <a:t>Lačen sem bil, a zadovoljen, ker je bilo rib dovolj za vso družino. </a:t>
            </a:r>
            <a:br>
              <a:rPr lang="sl-SI" sz="2200" dirty="0"/>
            </a:br>
            <a:r>
              <a:rPr lang="sl-SI" sz="2200" dirty="0"/>
              <a:t>Zdaj je na barju mirno, ženske in otroci so zaspali. Upam, da bo lepo vreme tudi jutri. Z ralom moram zrahljati polje in nabrati nekaj sadežev, da jih bodo ženske posušile. </a:t>
            </a:r>
            <a:br>
              <a:rPr lang="sl-SI" sz="2200" dirty="0"/>
            </a:br>
            <a:endParaRPr lang="sl-SI" sz="2200" dirty="0"/>
          </a:p>
        </p:txBody>
      </p:sp>
    </p:spTree>
    <p:extLst>
      <p:ext uri="{BB962C8B-B14F-4D97-AF65-F5344CB8AC3E}">
        <p14:creationId xmlns:p14="http://schemas.microsoft.com/office/powerpoint/2010/main" val="370027816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1303</Words>
  <Application>Microsoft Office PowerPoint</Application>
  <PresentationFormat>Diaprojekcija na zaslonu (4:3)</PresentationFormat>
  <Paragraphs>54</Paragraphs>
  <Slides>16</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16</vt:i4>
      </vt:variant>
    </vt:vector>
  </HeadingPairs>
  <TitlesOfParts>
    <vt:vector size="19" baseType="lpstr">
      <vt:lpstr>Arial</vt:lpstr>
      <vt:lpstr>Calibri</vt:lpstr>
      <vt:lpstr>Officeova tema</vt:lpstr>
      <vt:lpstr>Pozdravljeni učenci!  Uspešno smo se prebili skozi obdobje srednjega veka in spoznali življenje plemiških sinov, grajskih gospodičen, srednjeveških trgovcev, obrtnikov …   Danes pa je pred vami pravi srednjeveški izziv!  </vt:lpstr>
      <vt:lpstr>PowerPointova predstavitev</vt:lpstr>
      <vt:lpstr>   Natančno sledite navodilom.  Pred vami je naloga, v kateri se boste postavil v vlogo nekoga v srednjem veku.  </vt:lpstr>
      <vt:lpstr>  Če imate za naslov svojo idejo, jo lahko ravno tako uporabite. Pomembno je le, da bo v predstavitvi predstavljena oseba iz srednjeveških časov.          </vt:lpstr>
      <vt:lpstr>  Pripravili boste govorni nastop, ki bo trajal od pol do ene minute. </vt:lpstr>
      <vt:lpstr> Ko boste imeli besedilo zapisano, se ga naučite na pamet.    Če imate možnost, prosite starše, če vas posnamejo s pametnimi telefoni in mi vaše posnetke pošljite.  </vt:lpstr>
      <vt:lpstr>   V svoje nastope lahko vključite tudi svojo ustvarjalnost.   Lahko na domači mizi pripravite srednjeveško tržnico, izdelate viteški ščit, se oblečete v grajsko gospodično …  Verjamem, da je v vaših glavah  ogromno idej. </vt:lpstr>
      <vt:lpstr>      Da boste bolje razumeli, sem vam napisala dva primera za predstavitev, le da sem namesto srednjega veka izbrala neko drugo časovno obdobje.   </vt:lpstr>
      <vt:lpstr>             PRIPOVED MOSTIŠČARJA  Ko sem vstal, je bilo nebo nad Ljubljanskim barjem kristalno jasno. Navsezgodaj sem se odpravil s kolišča, saj me je čakalo veliko dela.  Na obrežju barja so že lep čas čakali poškodovani drevaki, ki so klicali k popravilu. S smolo sem zagladil vse luknje in razpoke, da so bili spet pripravljeni za spust v barje. Pregledal sem tudi vsa vesla.  Ko sem se vračal v kolišče, sem mimogrede ujej nekaj rib.  Ob povratku se je sonce že spuščalo. Ženske so ravno pospravljale živalsko kožo in glineno posodo, ki se je sušila na soncu. Nekaj žensk je še vedno delalo, ostalo jim je še nekaj semen za mletje na žrmljah.  Otroci so izdelovali ogrlice. Na niti so  nizali  prevrtane školjke, živalske zobe in kroglice iz lesa in gline.   Lačen sem bil, a zadovoljen, ker je bilo rib dovolj za vso družino.  Zdaj je na barju mirno, ženske in otroci so zaspali. Upam, da bo lepo vreme tudi jutri. Z ralom moram zrahljati polje in nabrati nekaj sadežev, da jih bodo ženske posušile.  </vt:lpstr>
      <vt:lpstr> RAZMISLIMO: Kateri podatki so uporabljeni v pripovedi mostiščarja? Ali jih je najmanj 8? </vt:lpstr>
      <vt:lpstr>                        PRIPOVED LEGIONARJA  Piše se leto 32. Pred tremi leti sem postal vojak. Dodelili so me med pešce – legionarje.  Včeraj so se končali nekajmesečni spopadi in sem odložil bojno opremo. V dolgi bitki sem imel vsakodnevno na sebi skoraj 30 kg. Nič kaj prijetno ni nositi bronast oklep in kovinsko čelado na glavi. Tudi železno kopje in ščit nista lahka.  A legionarji moramo biti utrjeni in močni. Ne smemo biti brez dela. Ko ni  vojn, se urimo v vojaških spretnostih ali pa  delamo kot drvarji, tesarji, zidarji in graditelji.  V naši veliki državi nenehno gradimo. Pomagali smo že pri gradnji vodovodov in palač.  V naslednjih dneh se bo naša legija pridružila gradnji nove ceste. Podlaga je že utrjena s kamenjem, legionarji bomo položili več plasti gramoza in obdelane kamne. Najbrž bomo morali postaviti tudi miljnike.  Če bom imel srečo in bom preživel vse spopade, ki me še čakajo, bom svojo vojaško obveznost zaključil leta 49.      </vt:lpstr>
      <vt:lpstr>RAZMISLIMO: Kateri podatki so uporabljeni v pripovedi legionarja? Ali jih je najmanj 8?   </vt:lpstr>
      <vt:lpstr>    Upam, da se vam zdaj naloga ne zdi več tako težka. </vt:lpstr>
      <vt:lpstr>1. Izberi naslov. 2. Razmisli, kaj o izbrani osebi veš in bi lahko uporabil/a. 3. Če želiš, lahko pridobiš dodatne informacije na spletnih straneh. 4. Zapiši besedilo.  5. Preglej, če si uporabil/a najmanj 8 podatkov. 6. Izmeri čas branja, da ne bo tvoja pripoved prekratka    ali predolga. 7. Besedilo se nauči na pamet. 8. Če želiš, vključi v predstavitev kakšen predmet, oblačilo, … 9. Prosi nekoga doma, če te posname s pametnim telefonom. 10. Pošlji posnetek. </vt:lpstr>
      <vt:lpstr>       Časa imate dovolj.   Vaše posnetke mi  pošljite najkasneje do  (vključno) 14. 4. 2020 (lahko pa seveda prej): -  preko WhatsApp-a na tel. št. 051 654 677 ali  -  preko Gmaila (barbara.filej@os-franaerjavca.si).  V tem času drugih zadolžitev pri predmetu družba ne boste imeli.  Za vse poslane posnetke boste dobili oceno.  Učenci, ki posnetkov morebiti ne boste poslali, boste predstavitve  naredili, ko se vrnemo v šolo, in takrat prejeli tudi oceno.   </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Pozdravljeni učenci! Uspešno smo se prebili skozi obdobje srednjega veka in spoznali življenje plemiških sinov, grajskih gospodičen,srednjeveških trgovcev, obrtnikov, … Danes pa je pred tabo srednjeveški izziv.  </dc:title>
  <dc:creator>Barbara</dc:creator>
  <cp:lastModifiedBy>Ozvočenje</cp:lastModifiedBy>
  <cp:revision>47</cp:revision>
  <dcterms:created xsi:type="dcterms:W3CDTF">2020-03-25T07:01:17Z</dcterms:created>
  <dcterms:modified xsi:type="dcterms:W3CDTF">2020-04-01T06:44:16Z</dcterms:modified>
</cp:coreProperties>
</file>