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6698-9FBD-40B3-8C4F-3A6C28310E4A}" type="datetimeFigureOut">
              <a:rPr lang="sl-SI" smtClean="0"/>
              <a:pPr/>
              <a:t>29.3.2020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EAFA-3BB3-4ABE-A3AA-80CF85B78EB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HRANA - ZOBJE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ZAKAJ IMAMO ZOBE?</a:t>
            </a:r>
            <a:endParaRPr lang="sl-SI" dirty="0"/>
          </a:p>
        </p:txBody>
      </p:sp>
      <p:pic>
        <p:nvPicPr>
          <p:cNvPr id="4" name="Ograda vsebine 3" descr="tee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676456" cy="5434929"/>
          </a:xfrm>
        </p:spPr>
      </p:pic>
      <p:sp>
        <p:nvSpPr>
          <p:cNvPr id="5" name="PoljeZBesedilom 4"/>
          <p:cNvSpPr txBox="1"/>
          <p:nvPr/>
        </p:nvSpPr>
        <p:spPr>
          <a:xfrm>
            <a:off x="323528" y="54868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Zobje so različno oblikovani, ker opravljajo različno delo. Spredaj imaš SEKALCE, za njimi so PODOČNIKI,  nato so LIČNIKI in zadaj KOČNIKI ali MELJAKI.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563888" y="4149080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sl-SI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508104" y="4293096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sl-SI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644008" y="4293096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sl-SI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2699792" y="3861048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sl-SI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123728" y="3645024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156176" y="4149080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763688" y="3458477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sl-SI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475656" y="3140968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sl-SI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732240" y="4005064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sl-SI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7072088" y="3861048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sl-SI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1259632" y="2852936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sl-SI" sz="36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naravoslovje in tehnika, 4. razred</a:t>
            </a:r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ZOB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 descr="vrste-zo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7313"/>
          <a:stretch>
            <a:fillRect/>
          </a:stretch>
        </p:blipFill>
        <p:spPr>
          <a:xfrm>
            <a:off x="467544" y="1484784"/>
            <a:ext cx="3960440" cy="5303664"/>
          </a:xfrm>
        </p:spPr>
      </p:pic>
      <p:pic>
        <p:nvPicPr>
          <p:cNvPr id="5" name="Slika 4" descr="vrste-zob-bar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4368" y="2420888"/>
            <a:ext cx="3210040" cy="237626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51520" y="90872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Zobje so različno oblikovani, ker opravljajo različno delo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l-SI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436096" y="2354104"/>
            <a:ext cx="3826497" cy="250068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Sekalci </a:t>
            </a:r>
            <a:r>
              <a:rPr lang="sl-SI" sz="2000" i="1" dirty="0" smtClean="0">
                <a:solidFill>
                  <a:schemeClr val="bg1"/>
                </a:solidFill>
              </a:rPr>
              <a:t>(dletasti - sekajo, grizejo)</a:t>
            </a:r>
            <a:endParaRPr lang="sl-SI" sz="2400" b="1" dirty="0" smtClean="0">
              <a:solidFill>
                <a:schemeClr val="bg1"/>
              </a:solidFill>
            </a:endParaRPr>
          </a:p>
          <a:p>
            <a:endParaRPr lang="sl-SI" sz="1000" b="1" dirty="0" smtClean="0">
              <a:solidFill>
                <a:schemeClr val="bg1"/>
              </a:solidFill>
            </a:endParaRPr>
          </a:p>
          <a:p>
            <a:r>
              <a:rPr lang="sl-SI" sz="2400" b="1" dirty="0" smtClean="0">
                <a:solidFill>
                  <a:schemeClr val="bg1"/>
                </a:solidFill>
              </a:rPr>
              <a:t>Podočniki </a:t>
            </a:r>
            <a:r>
              <a:rPr lang="sl-SI" sz="2000" i="1" dirty="0" smtClean="0">
                <a:solidFill>
                  <a:schemeClr val="bg1"/>
                </a:solidFill>
              </a:rPr>
              <a:t>(koničasti – trgajo)</a:t>
            </a:r>
            <a:endParaRPr lang="sl-SI" sz="2400" b="1" dirty="0" smtClean="0">
              <a:solidFill>
                <a:schemeClr val="bg1"/>
              </a:solidFill>
            </a:endParaRPr>
          </a:p>
          <a:p>
            <a:endParaRPr lang="sl-SI" sz="1050" b="1" dirty="0" smtClean="0">
              <a:solidFill>
                <a:schemeClr val="bg1"/>
              </a:solidFill>
            </a:endParaRPr>
          </a:p>
          <a:p>
            <a:r>
              <a:rPr lang="sl-SI" sz="2400" b="1" dirty="0" smtClean="0">
                <a:solidFill>
                  <a:schemeClr val="bg1"/>
                </a:solidFill>
              </a:rPr>
              <a:t>Ličniki </a:t>
            </a:r>
            <a:r>
              <a:rPr lang="sl-SI" sz="2000" i="1" dirty="0" smtClean="0">
                <a:solidFill>
                  <a:schemeClr val="bg1"/>
                </a:solidFill>
              </a:rPr>
              <a:t>(drobijo, meljejo)</a:t>
            </a:r>
            <a:endParaRPr lang="sl-SI" sz="2400" b="1" dirty="0" smtClean="0">
              <a:solidFill>
                <a:schemeClr val="bg1"/>
              </a:solidFill>
            </a:endParaRPr>
          </a:p>
          <a:p>
            <a:endParaRPr lang="sl-SI" sz="600" b="1" dirty="0" smtClean="0">
              <a:solidFill>
                <a:schemeClr val="bg1"/>
              </a:solidFill>
            </a:endParaRPr>
          </a:p>
          <a:p>
            <a:r>
              <a:rPr lang="sl-SI" sz="2400" b="1" dirty="0" smtClean="0">
                <a:solidFill>
                  <a:schemeClr val="bg1"/>
                </a:solidFill>
              </a:rPr>
              <a:t>Kočniki ali meljaki </a:t>
            </a:r>
            <a:r>
              <a:rPr lang="sl-SI" sz="1200" i="1" dirty="0" smtClean="0">
                <a:solidFill>
                  <a:schemeClr val="bg1"/>
                </a:solidFill>
              </a:rPr>
              <a:t>(drobijo, meljejo)</a:t>
            </a:r>
            <a:r>
              <a:rPr lang="sl-SI" sz="1200" b="1" dirty="0" smtClean="0">
                <a:solidFill>
                  <a:schemeClr val="bg1"/>
                </a:solidFill>
              </a:rPr>
              <a:t> </a:t>
            </a:r>
            <a:endParaRPr lang="sl-SI" sz="2400" b="1" dirty="0" smtClean="0">
              <a:solidFill>
                <a:schemeClr val="bg1"/>
              </a:solidFill>
            </a:endParaRPr>
          </a:p>
          <a:p>
            <a:r>
              <a:rPr lang="sl-SI" sz="1000" b="1" dirty="0" smtClean="0"/>
              <a:t> </a:t>
            </a:r>
            <a:r>
              <a:rPr lang="sl-SI" sz="600" b="1" dirty="0" smtClean="0"/>
              <a:t>    m</a:t>
            </a:r>
            <a:endParaRPr lang="sl-SI" sz="1000" b="1" dirty="0" smtClean="0"/>
          </a:p>
          <a:p>
            <a:r>
              <a:rPr lang="sl-SI" sz="2400" b="1" dirty="0" smtClean="0">
                <a:solidFill>
                  <a:schemeClr val="bg1"/>
                </a:solidFill>
              </a:rPr>
              <a:t>Modrostni zobje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naravoslovje in tehnika, 4. razred</a:t>
            </a:r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484984"/>
          </a:xfrm>
        </p:spPr>
        <p:txBody>
          <a:bodyPr/>
          <a:lstStyle/>
          <a:p>
            <a:r>
              <a:rPr lang="sl-SI" dirty="0" smtClean="0"/>
              <a:t>Odrasel človek ima 32 zob.</a:t>
            </a:r>
          </a:p>
          <a:p>
            <a:r>
              <a:rPr lang="sl-SI" dirty="0" smtClean="0"/>
              <a:t>Otroci imajo 20 mlečnih zob.</a:t>
            </a:r>
          </a:p>
          <a:p>
            <a:r>
              <a:rPr lang="sl-SI" dirty="0"/>
              <a:t>Zob je najbolj trda struktura v človeškem organizmu. Zgrajen je iz krone (del zoba, ki ga vidimo), vratu in ene ali več korenin (del zoba, ki ga prekriva dlesen, in se nahaja v kosti).</a:t>
            </a:r>
          </a:p>
          <a:p>
            <a:endParaRPr lang="sl-SI" dirty="0"/>
          </a:p>
        </p:txBody>
      </p:sp>
      <p:pic>
        <p:nvPicPr>
          <p:cNvPr id="4" name="Slika 3" descr="anatomija-z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573016"/>
            <a:ext cx="2880320" cy="30441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 descr="dental-malprac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9833" y="3861048"/>
            <a:ext cx="3884167" cy="2664296"/>
          </a:xfrm>
          <a:prstGeom prst="rect">
            <a:avLst/>
          </a:prstGeom>
        </p:spPr>
      </p:pic>
      <p:pic>
        <p:nvPicPr>
          <p:cNvPr id="9" name="Slika 8" descr="this-is-what-drinking-too-much-soda-does-to-your-tee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266" y="0"/>
            <a:ext cx="3901734" cy="292494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grada vsebine 5" descr="page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80528" y="-86685"/>
            <a:ext cx="5040560" cy="6523078"/>
          </a:xfrm>
        </p:spPr>
      </p:pic>
      <p:sp>
        <p:nvSpPr>
          <p:cNvPr id="7" name="PoljeZBesedilom 6"/>
          <p:cNvSpPr txBox="1"/>
          <p:nvPr/>
        </p:nvSpPr>
        <p:spPr>
          <a:xfrm>
            <a:off x="827584" y="188640"/>
            <a:ext cx="37032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BELI               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RUMENI</a:t>
            </a:r>
            <a:endParaRPr lang="sl-SI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899592" y="1671191"/>
            <a:ext cx="337368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DELAJ                           NE DELAJ</a:t>
            </a:r>
            <a:endParaRPr lang="sl-SI" sz="2000" b="1" dirty="0">
              <a:solidFill>
                <a:schemeClr val="bg1"/>
              </a:solidFill>
            </a:endParaRPr>
          </a:p>
        </p:txBody>
      </p:sp>
      <p:cxnSp>
        <p:nvCxnSpPr>
          <p:cNvPr id="12" name="Raven konektor 11"/>
          <p:cNvCxnSpPr/>
          <p:nvPr/>
        </p:nvCxnSpPr>
        <p:spPr>
          <a:xfrm>
            <a:off x="2627784" y="188640"/>
            <a:ext cx="20579" cy="6669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>
            <a:off x="251520" y="692696"/>
            <a:ext cx="44644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>
            <a:off x="251520" y="2060848"/>
            <a:ext cx="44644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5436096" y="2917393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pravilno delovanje prebavil je pomembno,  da hrano v ustih dobro zgrizeš.</a:t>
            </a:r>
            <a:endParaRPr lang="sl-SI" sz="2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naravoslovje in tehnika, 4. razred</a:t>
            </a:r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PRAVILNO UMIVANJE ZOB</a:t>
            </a:r>
            <a:endParaRPr lang="sl-SI" dirty="0"/>
          </a:p>
        </p:txBody>
      </p:sp>
      <p:pic>
        <p:nvPicPr>
          <p:cNvPr id="4" name="Ograda vsebine 3" descr="uporaba-cs5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763" y="2492896"/>
            <a:ext cx="8243037" cy="273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ZOBJE </a:t>
            </a:r>
            <a:r>
              <a:rPr lang="sl-SI" sz="1200" dirty="0" smtClean="0">
                <a:solidFill>
                  <a:srgbClr val="FF0000"/>
                </a:solidFill>
              </a:rPr>
              <a:t>(zapis v zvezek)</a:t>
            </a:r>
            <a:endParaRPr lang="sl-SI" sz="12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Zob je najbolj trda struktura v človeškem organizmu. Zgrajen je iz krone (del zoba, ki ga vidimo), vratu in ene ali več korenin (del zoba, ki ga </a:t>
            </a:r>
            <a:r>
              <a:rPr lang="sl-SI"/>
              <a:t>prekriva </a:t>
            </a:r>
            <a:r>
              <a:rPr lang="sl-SI" smtClean="0"/>
              <a:t>dlesen </a:t>
            </a:r>
            <a:r>
              <a:rPr lang="sl-SI" dirty="0"/>
              <a:t>in se nahaja v kosti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l-SI" dirty="0" smtClean="0"/>
              <a:t>Večina zoba je iz zobovine. Vsak zob v ustih ima svoje vloge. S </a:t>
            </a:r>
            <a:r>
              <a:rPr lang="sl-SI" dirty="0" smtClean="0">
                <a:solidFill>
                  <a:srgbClr val="FF0000"/>
                </a:solidFill>
              </a:rPr>
              <a:t>SEKALCI</a:t>
            </a:r>
            <a:r>
              <a:rPr lang="sl-SI" dirty="0" smtClean="0"/>
              <a:t> hrano razrežemo, s </a:t>
            </a:r>
            <a:r>
              <a:rPr lang="sl-SI" dirty="0" smtClean="0">
                <a:solidFill>
                  <a:srgbClr val="FF0000"/>
                </a:solidFill>
              </a:rPr>
              <a:t>PODOČNIKI</a:t>
            </a:r>
            <a:r>
              <a:rPr lang="sl-SI" dirty="0" smtClean="0"/>
              <a:t> hrano trgamo, </a:t>
            </a:r>
            <a:r>
              <a:rPr lang="sl-SI" dirty="0" smtClean="0">
                <a:solidFill>
                  <a:srgbClr val="FF0000"/>
                </a:solidFill>
              </a:rPr>
              <a:t>LIČNIKI </a:t>
            </a:r>
            <a:r>
              <a:rPr lang="sl-SI" dirty="0" smtClean="0"/>
              <a:t>in </a:t>
            </a:r>
            <a:r>
              <a:rPr lang="sl-SI" dirty="0" smtClean="0">
                <a:solidFill>
                  <a:srgbClr val="FF0000"/>
                </a:solidFill>
              </a:rPr>
              <a:t>KOČNIKI</a:t>
            </a:r>
            <a:r>
              <a:rPr lang="sl-SI" dirty="0" smtClean="0"/>
              <a:t> pa jo zmeljejo. Hrano moramo dobro prežvečiti, da se v želodcu lažje prebavi.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256826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185</Words>
  <Application>Microsoft Office PowerPoint</Application>
  <PresentationFormat>Diaprojekcija na zaslonu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HRANA - ZOBJE</vt:lpstr>
      <vt:lpstr>ZAKAJ IMAMO ZOBE?</vt:lpstr>
      <vt:lpstr>VRSTE ZOB</vt:lpstr>
      <vt:lpstr>Diapozitiv 4</vt:lpstr>
      <vt:lpstr>Diapozitiv 5</vt:lpstr>
      <vt:lpstr>PRAVILNO UMIVANJE ZOB</vt:lpstr>
      <vt:lpstr>ZOBJE (zapis v zvezek)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HRANA - ZOBJE</dc:title>
  <dc:creator>Irena Devetak</dc:creator>
  <cp:lastModifiedBy>Irena Devetak</cp:lastModifiedBy>
  <cp:revision>2</cp:revision>
  <dcterms:created xsi:type="dcterms:W3CDTF">2020-03-21T10:59:52Z</dcterms:created>
  <dcterms:modified xsi:type="dcterms:W3CDTF">2020-03-29T12:31:16Z</dcterms:modified>
</cp:coreProperties>
</file>