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777777"/>
    <a:srgbClr val="CCCC00"/>
    <a:srgbClr val="000099"/>
    <a:srgbClr val="009999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1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ABCCF-7E87-48F3-B417-3D7E643D435B}" type="datetimeFigureOut">
              <a:rPr lang="sl-SI" smtClean="0"/>
              <a:pPr/>
              <a:t>23.3.2020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3967F-0529-4F75-AC95-BAABEFD0BF46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3967F-0529-4F75-AC95-BAABEFD0BF46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02F42-1536-4AFB-8425-911CA3BB95C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24E90-A9F2-46B3-A1A2-B7632F1D54D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B2F18-87FF-4315-8DFC-5A71F5FD334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E858E-B7B6-4F97-BC62-FDCC66F30D9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23B0A-6FCE-4121-83AD-F8B11B97821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6FB77-3228-484B-BC44-BF958DA6191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C7B24-73BC-4183-AEB4-2330A50AED6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50590-E2FC-4A6A-82D7-80DA234140C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C64C2-0B00-418F-A3D8-5CAD27FE176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AD25B-2354-4FEE-A6BE-5256503FBBF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4E737-212B-4EA5-A986-3EC5E61700F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1493C0-36C2-4DDC-BD4A-9793F450D2D2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836613"/>
            <a:ext cx="7848600" cy="5113337"/>
          </a:xfrm>
          <a:prstGeom prst="rect">
            <a:avLst/>
          </a:prstGeom>
          <a:noFill/>
          <a:ln w="28575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sl-SI" sz="4800" b="1" dirty="0" smtClean="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Pisno deljenje dvomestnega števila z enomestnim </a:t>
            </a:r>
            <a:br>
              <a:rPr lang="sl-SI" sz="4800" b="1" dirty="0" smtClean="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</a:br>
            <a:r>
              <a:rPr lang="sl-SI" sz="4800" b="1" dirty="0" smtClean="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( 89 : 3 )</a:t>
            </a:r>
            <a:endParaRPr lang="sl-SI" sz="4800" b="1" dirty="0">
              <a:solidFill>
                <a:srgbClr val="77777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Pisano dijeljenje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33375"/>
            <a:ext cx="8642350" cy="6384925"/>
          </a:xfrm>
          <a:prstGeom prst="rect">
            <a:avLst/>
          </a:prstGeom>
          <a:noFill/>
        </p:spPr>
      </p:pic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146300" y="333375"/>
            <a:ext cx="2857500" cy="792163"/>
          </a:xfrm>
          <a:prstGeom prst="wedgeRoundRectCallout">
            <a:avLst>
              <a:gd name="adj1" fmla="val 63778"/>
              <a:gd name="adj2" fmla="val 7444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l-SI" sz="2000" dirty="0" smtClean="0">
                <a:latin typeface="Candara" pitchFamily="34" charset="0"/>
              </a:rPr>
              <a:t>Kako razdeliti 89 sličic na 3 enake dele?</a:t>
            </a:r>
          </a:p>
          <a:p>
            <a:pPr algn="ctr"/>
            <a:endParaRPr lang="hr-HR" dirty="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39750" y="4797425"/>
            <a:ext cx="2304058" cy="1727919"/>
          </a:xfrm>
          <a:prstGeom prst="wedgeRoundRectCallout">
            <a:avLst>
              <a:gd name="adj1" fmla="val 55213"/>
              <a:gd name="adj2" fmla="val -16863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l-SI" sz="2000" dirty="0" smtClean="0">
                <a:latin typeface="Candara" pitchFamily="34" charset="0"/>
              </a:rPr>
              <a:t>Zdaj že znamo pisno deliti. Kaj še čakamo! Število </a:t>
            </a:r>
            <a:r>
              <a:rPr lang="sl-SI" sz="2000" b="1" dirty="0" smtClean="0">
                <a:latin typeface="Candara" pitchFamily="34" charset="0"/>
              </a:rPr>
              <a:t>89</a:t>
            </a:r>
            <a:r>
              <a:rPr lang="sl-SI" sz="2000" dirty="0" smtClean="0">
                <a:latin typeface="Candara" pitchFamily="34" charset="0"/>
              </a:rPr>
              <a:t> delimo s številom  </a:t>
            </a:r>
            <a:r>
              <a:rPr lang="sl-SI" sz="2000" b="1" dirty="0" smtClean="0">
                <a:latin typeface="Candara" pitchFamily="34" charset="0"/>
              </a:rPr>
              <a:t>3</a:t>
            </a:r>
            <a:r>
              <a:rPr lang="sl-SI" sz="2000" dirty="0" smtClean="0">
                <a:latin typeface="Candara" pitchFamily="34" charset="0"/>
              </a:rPr>
              <a:t>.</a:t>
            </a:r>
            <a:endParaRPr lang="sl-SI" sz="2000" dirty="0">
              <a:latin typeface="Candara" pitchFamily="34" charset="0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924300" y="5445125"/>
            <a:ext cx="3311525" cy="1008063"/>
          </a:xfrm>
          <a:prstGeom prst="wedgeRoundRectCallout">
            <a:avLst>
              <a:gd name="adj1" fmla="val 60931"/>
              <a:gd name="adj2" fmla="val -3101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l-SI" sz="2000" dirty="0" smtClean="0">
                <a:latin typeface="Candara" pitchFamily="34" charset="0"/>
              </a:rPr>
              <a:t>Zdi se mi, da bomo imeli pri deljenju teh števil ostanek.</a:t>
            </a:r>
            <a:endParaRPr lang="sl-SI" sz="20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14563" y="1120775"/>
            <a:ext cx="2787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solidFill>
                  <a:srgbClr val="CC3300"/>
                </a:solidFill>
              </a:rPr>
              <a:t>8</a:t>
            </a:r>
            <a:r>
              <a:rPr lang="hr-HR" sz="6000" b="1">
                <a:solidFill>
                  <a:schemeClr val="hlink"/>
                </a:solidFill>
              </a:rPr>
              <a:t>9</a:t>
            </a:r>
            <a:r>
              <a:rPr lang="hr-HR" sz="6000" b="1"/>
              <a:t> : 3 =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98663" y="13366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719388" y="97631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7588" y="8794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90825" y="879475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879975" y="1122363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2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267744" y="1916832"/>
            <a:ext cx="5360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 dirty="0"/>
              <a:t>2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627784" y="191683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9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555776" y="2636912"/>
            <a:ext cx="6480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 dirty="0"/>
              <a:t>2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311775" y="1122363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9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214563" y="1120775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6000"/>
              <a:t>8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647950" y="1120775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9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727450" y="1120775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/>
              <a:t>3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4716463" y="128905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5364163" y="981075"/>
            <a:ext cx="508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953000" y="83185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5456238" y="831850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hr-HR" sz="20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Zaobljeni pravokotnik 28"/>
          <p:cNvSpPr/>
          <p:nvPr/>
        </p:nvSpPr>
        <p:spPr>
          <a:xfrm>
            <a:off x="4211960" y="4077072"/>
            <a:ext cx="3816424" cy="1080120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 smtClean="0">
                <a:solidFill>
                  <a:schemeClr val="tx1"/>
                </a:solidFill>
                <a:latin typeface="Candara" pitchFamily="34" charset="0"/>
              </a:rPr>
              <a:t>ZAPOMNI SI!</a:t>
            </a:r>
          </a:p>
          <a:p>
            <a:pPr algn="ctr"/>
            <a:r>
              <a:rPr lang="sl-SI" sz="2000" dirty="0" smtClean="0">
                <a:solidFill>
                  <a:schemeClr val="tx1"/>
                </a:solidFill>
                <a:latin typeface="Candara" pitchFamily="34" charset="0"/>
              </a:rPr>
              <a:t>OSTANEK MORA BITI VEDNO MANJŠI OD DELITELJA!</a:t>
            </a:r>
            <a:endParaRPr lang="sl-SI" sz="2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0" name="PoljeZBesedilom 29"/>
          <p:cNvSpPr txBox="1"/>
          <p:nvPr/>
        </p:nvSpPr>
        <p:spPr>
          <a:xfrm>
            <a:off x="3347864" y="30689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latin typeface="Candara" pitchFamily="34" charset="0"/>
              </a:rPr>
              <a:t>ost.</a:t>
            </a:r>
            <a:endParaRPr lang="sl-SI" sz="28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34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7" grpId="1"/>
      <p:bldP spid="5130" grpId="0"/>
      <p:bldP spid="5130" grpId="1"/>
      <p:bldP spid="5131" grpId="0"/>
      <p:bldP spid="5131" grpId="1"/>
      <p:bldP spid="5135" grpId="0"/>
      <p:bldP spid="5136" grpId="0"/>
      <p:bldP spid="5136" grpId="1"/>
      <p:bldP spid="5138" grpId="0"/>
      <p:bldP spid="5138" grpId="1"/>
      <p:bldP spid="5139" grpId="0"/>
      <p:bldP spid="5140" grpId="0"/>
      <p:bldP spid="5140" grpId="1"/>
      <p:bldP spid="5140" grpId="2"/>
      <p:bldP spid="5140" grpId="3"/>
      <p:bldP spid="5140" grpId="4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68538" y="1125538"/>
            <a:ext cx="2787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solidFill>
                  <a:srgbClr val="CC3300"/>
                </a:solidFill>
              </a:rPr>
              <a:t>7</a:t>
            </a:r>
            <a:r>
              <a:rPr lang="hr-HR" sz="6000" b="1">
                <a:solidFill>
                  <a:schemeClr val="hlink"/>
                </a:solidFill>
              </a:rPr>
              <a:t>6</a:t>
            </a:r>
            <a:r>
              <a:rPr lang="hr-HR" sz="6000" b="1"/>
              <a:t> : 6 =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933950" y="1052513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267744" y="191683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627784" y="191683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6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627784" y="263691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4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365750" y="1052513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2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268538" y="1125538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6000"/>
              <a:t>7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701925" y="112553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6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3781425" y="112553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/>
              <a:t>6</a:t>
            </a:r>
          </a:p>
        </p:txBody>
      </p:sp>
      <p:sp>
        <p:nvSpPr>
          <p:cNvPr id="20" name="PoljeZBesedilom 19"/>
          <p:cNvSpPr txBox="1"/>
          <p:nvPr/>
        </p:nvSpPr>
        <p:spPr>
          <a:xfrm>
            <a:off x="3563888" y="306896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latin typeface="Candara" pitchFamily="34" charset="0"/>
              </a:rPr>
              <a:t>ost.</a:t>
            </a:r>
            <a:endParaRPr lang="sl-SI" sz="28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34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7" grpId="1"/>
      <p:bldP spid="12300" grpId="0"/>
      <p:bldP spid="12300" grpId="1"/>
      <p:bldP spid="12301" grpId="0"/>
      <p:bldP spid="12301" grpId="1"/>
      <p:bldP spid="12305" grpId="0"/>
      <p:bldP spid="12306" grpId="0"/>
      <p:bldP spid="12306" grpId="1"/>
      <p:bldP spid="12307" grpId="0"/>
      <p:bldP spid="12307" grpId="1"/>
      <p:bldP spid="12308" grpId="0"/>
      <p:bldP spid="12309" grpId="0"/>
      <p:bldP spid="12309" grpId="1"/>
      <p:bldP spid="12309" grpId="2"/>
      <p:bldP spid="12309" grpId="3"/>
      <p:bldP spid="12309" grpId="4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68538" y="1125538"/>
            <a:ext cx="2787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solidFill>
                  <a:srgbClr val="CC3300"/>
                </a:solidFill>
              </a:rPr>
              <a:t>9</a:t>
            </a:r>
            <a:r>
              <a:rPr lang="hr-HR" sz="6000" b="1">
                <a:solidFill>
                  <a:schemeClr val="hlink"/>
                </a:solidFill>
              </a:rPr>
              <a:t>8</a:t>
            </a:r>
            <a:r>
              <a:rPr lang="hr-HR" sz="6000" b="1"/>
              <a:t> : 5 =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933950" y="1052513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1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39752" y="191683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4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699792" y="191683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8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627784" y="263691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3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365750" y="1052513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9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268538" y="1125538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6000"/>
              <a:t>9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701925" y="112553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8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3781425" y="112553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/>
              <a:t>5</a:t>
            </a:r>
          </a:p>
        </p:txBody>
      </p:sp>
      <p:sp>
        <p:nvSpPr>
          <p:cNvPr id="20" name="PoljeZBesedilom 19"/>
          <p:cNvSpPr txBox="1"/>
          <p:nvPr/>
        </p:nvSpPr>
        <p:spPr>
          <a:xfrm>
            <a:off x="3347864" y="306896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latin typeface="Candara" pitchFamily="34" charset="0"/>
              </a:rPr>
              <a:t>ost.</a:t>
            </a:r>
            <a:endParaRPr lang="sl-SI" sz="28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34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7" grpId="1"/>
      <p:bldP spid="13320" grpId="0"/>
      <p:bldP spid="13320" grpId="1"/>
      <p:bldP spid="13321" grpId="0"/>
      <p:bldP spid="13321" grpId="1"/>
      <p:bldP spid="13325" grpId="0"/>
      <p:bldP spid="13326" grpId="0"/>
      <p:bldP spid="13326" grpId="1"/>
      <p:bldP spid="13327" grpId="0"/>
      <p:bldP spid="13327" grpId="1"/>
      <p:bldP spid="13328" grpId="0"/>
      <p:bldP spid="13329" grpId="0"/>
      <p:bldP spid="13329" grpId="1"/>
      <p:bldP spid="13329" grpId="2"/>
      <p:bldP spid="13329" grpId="3"/>
      <p:bldP spid="13329" grpId="4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68538" y="1125538"/>
            <a:ext cx="2787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solidFill>
                  <a:srgbClr val="CC3300"/>
                </a:solidFill>
              </a:rPr>
              <a:t>8</a:t>
            </a:r>
            <a:r>
              <a:rPr lang="hr-HR" sz="6000" b="1">
                <a:solidFill>
                  <a:schemeClr val="hlink"/>
                </a:solidFill>
              </a:rPr>
              <a:t>6</a:t>
            </a:r>
            <a:r>
              <a:rPr lang="hr-HR" sz="6000" b="1"/>
              <a:t> : 4 =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933950" y="1052513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2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267744" y="1916832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0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699792" y="191683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6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627784" y="263691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2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292725" y="1052513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1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268538" y="1125538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6000"/>
              <a:t>8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701925" y="112553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6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3781425" y="112553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/>
              <a:t>4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572000" y="2781300"/>
            <a:ext cx="3816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2000" dirty="0" smtClean="0">
                <a:latin typeface="Candara" pitchFamily="34" charset="0"/>
              </a:rPr>
              <a:t>Preizkus deljenja naredimo tako: </a:t>
            </a:r>
            <a:endParaRPr lang="sl-SI" sz="2000" dirty="0">
              <a:latin typeface="Candara" pitchFamily="34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716463" y="4149725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400"/>
              <a:t>2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003800" y="4132263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400"/>
              <a:t>1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5508625" y="4076700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cs typeface="Arial" charset="0"/>
              </a:rPr>
              <a:t>·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5867400" y="4132263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400"/>
              <a:t>4</a:t>
            </a: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4427538" y="47974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787900" y="469265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l-SI" sz="4400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643438" y="4652963"/>
            <a:ext cx="6080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4400"/>
              <a:t>8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5003800" y="4652963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400"/>
              <a:t>4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579938" y="5495925"/>
            <a:ext cx="3016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400"/>
              <a:t>84 + 2 = 86</a:t>
            </a:r>
          </a:p>
        </p:txBody>
      </p:sp>
      <p:sp>
        <p:nvSpPr>
          <p:cNvPr id="29" name="PoljeZBesedilom 28"/>
          <p:cNvSpPr txBox="1"/>
          <p:nvPr/>
        </p:nvSpPr>
        <p:spPr>
          <a:xfrm>
            <a:off x="3203848" y="299695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latin typeface="Candara" pitchFamily="34" charset="0"/>
              </a:rPr>
              <a:t>ost.</a:t>
            </a:r>
            <a:endParaRPr lang="sl-SI" sz="28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4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500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500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500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1" grpId="1"/>
      <p:bldP spid="14344" grpId="0"/>
      <p:bldP spid="14345" grpId="0"/>
      <p:bldP spid="14345" grpId="1"/>
      <p:bldP spid="14349" grpId="0"/>
      <p:bldP spid="14350" grpId="0"/>
      <p:bldP spid="14350" grpId="1"/>
      <p:bldP spid="14351" grpId="0"/>
      <p:bldP spid="14351" grpId="1"/>
      <p:bldP spid="14352" grpId="0"/>
      <p:bldP spid="14353" grpId="0"/>
      <p:bldP spid="14353" grpId="1"/>
      <p:bldP spid="14353" grpId="2"/>
      <p:bldP spid="14353" grpId="3"/>
      <p:bldP spid="14353" grpId="4"/>
      <p:bldP spid="14356" grpId="0"/>
      <p:bldP spid="14357" grpId="0"/>
      <p:bldP spid="14358" grpId="0"/>
      <p:bldP spid="14359" grpId="0"/>
      <p:bldP spid="14360" grpId="0"/>
      <p:bldP spid="14361" grpId="0" animBg="1"/>
      <p:bldP spid="14364" grpId="0"/>
      <p:bldP spid="14365" grpId="0"/>
      <p:bldP spid="14366" grpId="0"/>
      <p:bldP spid="29" grpId="0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133</Words>
  <Application>Microsoft Office PowerPoint</Application>
  <PresentationFormat>Diaprojekcija na zaslonu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Zadani dizajn</vt:lpstr>
      <vt:lpstr>Diapozitiv 1</vt:lpstr>
      <vt:lpstr>Diapozitiv 2</vt:lpstr>
      <vt:lpstr>Diapozitiv 3</vt:lpstr>
      <vt:lpstr>Diapozitiv 4</vt:lpstr>
      <vt:lpstr>Diapozitiv 5</vt:lpstr>
      <vt:lpstr>Diapozitiv 6</vt:lpstr>
    </vt:vector>
  </TitlesOfParts>
  <Company>MZOŠ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grga</dc:creator>
  <cp:lastModifiedBy>Irena Devetak</cp:lastModifiedBy>
  <cp:revision>15</cp:revision>
  <dcterms:created xsi:type="dcterms:W3CDTF">2008-04-02T04:53:10Z</dcterms:created>
  <dcterms:modified xsi:type="dcterms:W3CDTF">2020-03-23T09:45:40Z</dcterms:modified>
</cp:coreProperties>
</file>