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55FA-9A70-4375-A49D-A17F586BAFD6}" type="datetimeFigureOut">
              <a:rPr lang="sl-SI" smtClean="0"/>
              <a:t>16.4.2020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360A-39B5-4B0F-A963-BB2AD7C4FB2D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55FA-9A70-4375-A49D-A17F586BAFD6}" type="datetimeFigureOut">
              <a:rPr lang="sl-SI" smtClean="0"/>
              <a:t>16.4.2020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360A-39B5-4B0F-A963-BB2AD7C4FB2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55FA-9A70-4375-A49D-A17F586BAFD6}" type="datetimeFigureOut">
              <a:rPr lang="sl-SI" smtClean="0"/>
              <a:t>16.4.2020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360A-39B5-4B0F-A963-BB2AD7C4FB2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55FA-9A70-4375-A49D-A17F586BAFD6}" type="datetimeFigureOut">
              <a:rPr lang="sl-SI" smtClean="0"/>
              <a:t>16.4.2020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360A-39B5-4B0F-A963-BB2AD7C4FB2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55FA-9A70-4375-A49D-A17F586BAFD6}" type="datetimeFigureOut">
              <a:rPr lang="sl-SI" smtClean="0"/>
              <a:t>16.4.2020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360A-39B5-4B0F-A963-BB2AD7C4FB2D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55FA-9A70-4375-A49D-A17F586BAFD6}" type="datetimeFigureOut">
              <a:rPr lang="sl-SI" smtClean="0"/>
              <a:t>16.4.2020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360A-39B5-4B0F-A963-BB2AD7C4FB2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55FA-9A70-4375-A49D-A17F586BAFD6}" type="datetimeFigureOut">
              <a:rPr lang="sl-SI" smtClean="0"/>
              <a:t>16.4.2020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360A-39B5-4B0F-A963-BB2AD7C4FB2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55FA-9A70-4375-A49D-A17F586BAFD6}" type="datetimeFigureOut">
              <a:rPr lang="sl-SI" smtClean="0"/>
              <a:t>16.4.2020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360A-39B5-4B0F-A963-BB2AD7C4FB2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55FA-9A70-4375-A49D-A17F586BAFD6}" type="datetimeFigureOut">
              <a:rPr lang="sl-SI" smtClean="0"/>
              <a:t>16.4.2020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360A-39B5-4B0F-A963-BB2AD7C4FB2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55FA-9A70-4375-A49D-A17F586BAFD6}" type="datetimeFigureOut">
              <a:rPr lang="sl-SI" smtClean="0"/>
              <a:t>16.4.2020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360A-39B5-4B0F-A963-BB2AD7C4FB2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dreži in zaokroži en kot pravokotnika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 trikotni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55FA-9A70-4375-A49D-A17F586BAFD6}" type="datetimeFigureOut">
              <a:rPr lang="sl-SI" smtClean="0"/>
              <a:t>16.4.2020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99360A-39B5-4B0F-A963-BB2AD7C4FB2D}" type="slidenum">
              <a:rPr lang="sl-SI" smtClean="0"/>
              <a:t>‹#›</a:t>
            </a:fld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10" name="Prostoro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o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1E55FA-9A70-4375-A49D-A17F586BAFD6}" type="datetimeFigureOut">
              <a:rPr lang="sl-SI" smtClean="0"/>
              <a:t>16.4.2020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99360A-39B5-4B0F-A963-BB2AD7C4FB2D}" type="slidenum">
              <a:rPr lang="sl-SI" smtClean="0"/>
              <a:t>‹#›</a:t>
            </a:fld>
            <a:endParaRPr lang="sl-SI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o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o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zdravstvena.info/delovanje-srca/" TargetMode="External"/><Relationship Id="rId2" Type="http://schemas.openxmlformats.org/officeDocument/2006/relationships/hyperlink" Target="http://www.holomatix.com/assets/heart/index.html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KRVNI OBTOK IN IZLOČALA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SRCE</a:t>
            </a:r>
            <a:endParaRPr lang="sl-SI" dirty="0"/>
          </a:p>
        </p:txBody>
      </p:sp>
      <p:pic>
        <p:nvPicPr>
          <p:cNvPr id="4" name="Picture 6" descr="http://www.pomagamprvi.si/pics/Obnovi_znanje_prve_pomoci/heart_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149080"/>
            <a:ext cx="2816493" cy="2225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Documents and Settings\Administrator\Desktop\slika srce_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3134"/>
          <a:stretch/>
        </p:blipFill>
        <p:spPr bwMode="auto">
          <a:xfrm>
            <a:off x="395536" y="4077072"/>
            <a:ext cx="338437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5616624"/>
          </a:xfrm>
        </p:spPr>
        <p:txBody>
          <a:bodyPr>
            <a:normAutofit fontScale="92500" lnSpcReduction="10000"/>
          </a:bodyPr>
          <a:lstStyle/>
          <a:p>
            <a:r>
              <a:rPr lang="sl-SI" dirty="0" smtClean="0"/>
              <a:t>V mirnem prostoru nasloni glavo na prsi enega od staršev. Kaj slišiš? Če imaš doma tisto napravo, ki jo zdravniki nosijo okoli vratu, jo uporabi. Ali veš kako se imenuje?</a:t>
            </a:r>
          </a:p>
          <a:p>
            <a:r>
              <a:rPr lang="sl-SI" dirty="0" smtClean="0"/>
              <a:t>Preštej koliko udarcev slišiš v 10 sekundah in dobljeno število pomnoži s šest. Koliko udarcev/min naredi srce?</a:t>
            </a:r>
          </a:p>
          <a:p>
            <a:r>
              <a:rPr lang="sl-SI" dirty="0" smtClean="0"/>
              <a:t>Nastavi tri prste na levo dlan ali levo stran vratu, kot prikazujejo slike.</a:t>
            </a:r>
          </a:p>
          <a:p>
            <a:r>
              <a:rPr lang="sl-SI" dirty="0" smtClean="0"/>
              <a:t>Si našel svoj utrip? Sedaj izmeri kolikokrat tebi udari srce v 10 sekundah in pomnoži dobljeno število s 6. Kolikokrat udarcev/ min naredi tvoje srce? Je kakšna razlika med tabo in tvojimi starši?</a:t>
            </a:r>
          </a:p>
          <a:p>
            <a:r>
              <a:rPr lang="sl-SI" dirty="0" smtClean="0"/>
              <a:t>Sedaj naj starši naredijo 10 počepov in ponovno izmerite utrip in enako naredi tudi ti. Najprej počepe, nato izmeri utrip. </a:t>
            </a:r>
          </a:p>
          <a:p>
            <a:pPr marL="0" indent="0">
              <a:buNone/>
            </a:pPr>
            <a:endParaRPr lang="sl-SI" sz="500" dirty="0" smtClean="0"/>
          </a:p>
          <a:p>
            <a:pPr marL="0" indent="0">
              <a:buNone/>
            </a:pPr>
            <a:r>
              <a:rPr lang="sl-SI" dirty="0" smtClean="0"/>
              <a:t>Opaziš kakšno razliko? Če ja, kaj meniš, zakaj je tako?</a:t>
            </a:r>
          </a:p>
          <a:p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800096"/>
            <a:ext cx="4017640" cy="3997056"/>
          </a:xfrm>
        </p:spPr>
        <p:txBody>
          <a:bodyPr>
            <a:normAutofit fontScale="90000"/>
          </a:bodyPr>
          <a:lstStyle/>
          <a:p>
            <a:r>
              <a:rPr lang="sl-SI" smtClean="0">
                <a:latin typeface="Candara" pitchFamily="34" charset="0"/>
              </a:rPr>
              <a:t>Sistem organov za krvni obtok sestavljajo:</a:t>
            </a:r>
            <a:br>
              <a:rPr lang="sl-SI" smtClean="0">
                <a:latin typeface="Candara" pitchFamily="34" charset="0"/>
              </a:rPr>
            </a:br>
            <a:r>
              <a:rPr lang="sl-SI" smtClean="0">
                <a:latin typeface="Candara" pitchFamily="34" charset="0"/>
              </a:rPr>
              <a:t/>
            </a:r>
            <a:br>
              <a:rPr lang="sl-SI" smtClean="0">
                <a:latin typeface="Candara" pitchFamily="34" charset="0"/>
              </a:rPr>
            </a:br>
            <a:r>
              <a:rPr lang="sl-SI" smtClean="0">
                <a:latin typeface="Candara" pitchFamily="34" charset="0"/>
              </a:rPr>
              <a:t>- srce </a:t>
            </a:r>
            <a:br>
              <a:rPr lang="sl-SI" smtClean="0">
                <a:latin typeface="Candara" pitchFamily="34" charset="0"/>
              </a:rPr>
            </a:br>
            <a:r>
              <a:rPr lang="sl-SI" smtClean="0">
                <a:latin typeface="Candara" pitchFamily="34" charset="0"/>
              </a:rPr>
              <a:t>- krvne žile</a:t>
            </a:r>
            <a:endParaRPr lang="sl-SI">
              <a:latin typeface="Candara" pitchFamily="34" charset="0"/>
            </a:endParaRPr>
          </a:p>
        </p:txBody>
      </p:sp>
      <p:pic>
        <p:nvPicPr>
          <p:cNvPr id="5" name="Slika 4" descr="krvotok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50812" y="0"/>
            <a:ext cx="389318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395536" y="332656"/>
            <a:ext cx="100811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b="1" i="1" dirty="0" smtClean="0">
                <a:solidFill>
                  <a:srgbClr val="FF0000"/>
                </a:solidFill>
              </a:rPr>
              <a:t>SRCE</a:t>
            </a:r>
            <a:endParaRPr lang="hr-HR" sz="9600" b="1" i="1" dirty="0">
              <a:solidFill>
                <a:srgbClr val="FF0000"/>
              </a:solidFill>
            </a:endParaRPr>
          </a:p>
        </p:txBody>
      </p:sp>
      <p:pic>
        <p:nvPicPr>
          <p:cNvPr id="10242" name="Picture 2" descr="http://www.geobiologija.net/srce_in_ozilj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0"/>
            <a:ext cx="6840760" cy="6840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sz="6000" dirty="0" smtClean="0">
                <a:latin typeface="Candara" pitchFamily="34" charset="0"/>
              </a:rPr>
              <a:t>SRCE</a:t>
            </a:r>
            <a:endParaRPr lang="sl-SI" sz="6000" dirty="0">
              <a:latin typeface="Candara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4400" y="2143600"/>
            <a:ext cx="7772400" cy="3805680"/>
          </a:xfrm>
        </p:spPr>
        <p:txBody>
          <a:bodyPr>
            <a:normAutofit lnSpcReduction="10000"/>
          </a:bodyPr>
          <a:lstStyle/>
          <a:p>
            <a:r>
              <a:rPr lang="sl-SI" sz="4000" dirty="0" smtClean="0">
                <a:latin typeface="Candara" pitchFamily="34" charset="0"/>
              </a:rPr>
              <a:t>Srce je organ, ki neprestano dela.</a:t>
            </a:r>
          </a:p>
          <a:p>
            <a:r>
              <a:rPr lang="sl-SI" sz="4000" dirty="0" smtClean="0">
                <a:latin typeface="Candara" pitchFamily="34" charset="0"/>
              </a:rPr>
              <a:t>Ko konča z delom, se konča tudi naše življenje.</a:t>
            </a:r>
          </a:p>
          <a:p>
            <a:r>
              <a:rPr lang="sl-SI" sz="4000" dirty="0" smtClean="0">
                <a:latin typeface="Candara" pitchFamily="34" charset="0"/>
              </a:rPr>
              <a:t>Bitje srca lahko čutiš na vratni žili ali na zapestju na dlanski strani.</a:t>
            </a:r>
          </a:p>
          <a:p>
            <a:r>
              <a:rPr lang="sl-SI" sz="4000" dirty="0" smtClean="0">
                <a:latin typeface="Candara" pitchFamily="34" charset="0"/>
              </a:rPr>
              <a:t>Srčni utrip imenujemo tudi pulz.</a:t>
            </a:r>
            <a:endParaRPr lang="sl-SI" sz="40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850106"/>
          </a:xfrm>
          <a:noFill/>
        </p:spPr>
        <p:txBody>
          <a:bodyPr>
            <a:normAutofit/>
          </a:bodyPr>
          <a:lstStyle/>
          <a:p>
            <a:r>
              <a:rPr lang="sl-SI" dirty="0" smtClean="0"/>
              <a:t>                      </a:t>
            </a:r>
            <a:r>
              <a:rPr lang="sl-SI" dirty="0" smtClean="0">
                <a:solidFill>
                  <a:srgbClr val="002060"/>
                </a:solidFill>
              </a:rPr>
              <a:t>DELOVANJE SRCA</a:t>
            </a:r>
            <a:endParaRPr lang="sl-SI" dirty="0">
              <a:solidFill>
                <a:srgbClr val="00206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23528" y="5085184"/>
            <a:ext cx="8363272" cy="1184995"/>
          </a:xfrm>
        </p:spPr>
        <p:txBody>
          <a:bodyPr>
            <a:normAutofit fontScale="25000" lnSpcReduction="20000"/>
          </a:bodyPr>
          <a:lstStyle/>
          <a:p>
            <a:endParaRPr lang="sl-SI" sz="2800" dirty="0" smtClean="0">
              <a:hlinkClick r:id="rId2"/>
            </a:endParaRPr>
          </a:p>
          <a:p>
            <a:pPr marL="0" indent="0">
              <a:buNone/>
            </a:pPr>
            <a:endParaRPr lang="sl-SI" sz="2800" dirty="0">
              <a:hlinkClick r:id="rId2"/>
            </a:endParaRPr>
          </a:p>
          <a:p>
            <a:endParaRPr lang="sl-SI" sz="2800" dirty="0" smtClean="0">
              <a:hlinkClick r:id="rId2"/>
            </a:endParaRPr>
          </a:p>
          <a:p>
            <a:endParaRPr lang="sl-SI" sz="2800" dirty="0">
              <a:hlinkClick r:id="rId2"/>
            </a:endParaRPr>
          </a:p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lang="sl-SI" sz="8000" dirty="0" smtClean="0">
                <a:hlinkClick r:id="rId2"/>
              </a:rPr>
              <a:t>http://www.holomatix.com/assets/heart/index.html</a:t>
            </a:r>
            <a:endParaRPr lang="sl-SI" sz="8000" dirty="0" smtClean="0"/>
          </a:p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lang="sl-SI" sz="8000" kern="0" dirty="0" smtClean="0">
                <a:solidFill>
                  <a:srgbClr val="000000"/>
                </a:solidFill>
                <a:hlinkClick r:id="rId3"/>
              </a:rPr>
              <a:t>http</a:t>
            </a:r>
            <a:r>
              <a:rPr lang="sl-SI" sz="8000" kern="0" dirty="0">
                <a:solidFill>
                  <a:srgbClr val="000000"/>
                </a:solidFill>
                <a:hlinkClick r:id="rId3"/>
              </a:rPr>
              <a:t>://blog.zdravstvena.info/delovanje-srca/</a:t>
            </a:r>
            <a:endParaRPr lang="sl-SI" sz="8000" kern="0" dirty="0">
              <a:solidFill>
                <a:srgbClr val="000000"/>
              </a:solidFill>
            </a:endParaRPr>
          </a:p>
          <a:p>
            <a:endParaRPr lang="sl-SI" sz="7400" dirty="0" smtClean="0"/>
          </a:p>
          <a:p>
            <a:endParaRPr lang="sl-SI" sz="2800" dirty="0" smtClean="0">
              <a:hlinkClick r:id="rId2"/>
            </a:endParaRPr>
          </a:p>
          <a:p>
            <a:endParaRPr lang="sl-SI" sz="2800" dirty="0">
              <a:hlinkClick r:id="rId2"/>
            </a:endParaRPr>
          </a:p>
          <a:p>
            <a:endParaRPr lang="sl-SI" sz="2800" dirty="0" smtClean="0">
              <a:hlinkClick r:id="rId2"/>
            </a:endParaRPr>
          </a:p>
          <a:p>
            <a:endParaRPr lang="sl-SI" sz="2800" dirty="0">
              <a:hlinkClick r:id="rId2"/>
            </a:endParaRP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7" name="Ograda no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Apolonija Konjar</a:t>
            </a:r>
            <a:endParaRPr lang="sl-SI"/>
          </a:p>
        </p:txBody>
      </p:sp>
      <p:pic>
        <p:nvPicPr>
          <p:cNvPr id="4" name="Slika 3"/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contras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073" r="33583"/>
          <a:stretch/>
        </p:blipFill>
        <p:spPr bwMode="auto">
          <a:xfrm>
            <a:off x="611560" y="332656"/>
            <a:ext cx="2088232" cy="496855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5" name="PoljeZBesedilom 4"/>
          <p:cNvSpPr txBox="1"/>
          <p:nvPr/>
        </p:nvSpPr>
        <p:spPr>
          <a:xfrm>
            <a:off x="2987824" y="1844824"/>
            <a:ext cx="6012160" cy="367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Srce je razdeljeno na dve polovici.</a:t>
            </a:r>
          </a:p>
          <a:p>
            <a:pPr>
              <a:lnSpc>
                <a:spcPct val="150000"/>
              </a:lnSpc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V eno polovico pride kri, ki vsebuje malo kisika.</a:t>
            </a:r>
          </a:p>
          <a:p>
            <a:pPr>
              <a:lnSpc>
                <a:spcPct val="150000"/>
              </a:lnSpc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Iz ene polovice srce potiska kri v pljuča</a:t>
            </a:r>
            <a:r>
              <a:rPr lang="sl-SI" sz="900" dirty="0" smtClean="0">
                <a:latin typeface="Arial" pitchFamily="34" charset="0"/>
                <a:cs typeface="Arial" pitchFamily="34" charset="0"/>
              </a:rPr>
              <a:t>.        </a:t>
            </a:r>
            <a:r>
              <a:rPr lang="sl-SI" sz="900" i="1" dirty="0" smtClean="0">
                <a:latin typeface="Arial" pitchFamily="34" charset="0"/>
                <a:cs typeface="Arial" pitchFamily="34" charset="0"/>
              </a:rPr>
              <a:t>GLEJ PUŠČICE!</a:t>
            </a:r>
          </a:p>
          <a:p>
            <a:pPr>
              <a:lnSpc>
                <a:spcPct val="150000"/>
              </a:lnSpc>
            </a:pPr>
            <a:r>
              <a:rPr lang="sl-SI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Tam se obogati s kisikom.</a:t>
            </a:r>
          </a:p>
          <a:p>
            <a:pPr>
              <a:lnSpc>
                <a:spcPct val="150000"/>
              </a:lnSpc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Iz pljuč gre kri nazaj v drugo polovico srca.    </a:t>
            </a:r>
            <a:r>
              <a:rPr lang="sl-SI" sz="900" i="1" dirty="0" smtClean="0">
                <a:latin typeface="Arial" pitchFamily="34" charset="0"/>
                <a:cs typeface="Arial" pitchFamily="34" charset="0"/>
              </a:rPr>
              <a:t>GLEJ PUŠČICE!</a:t>
            </a:r>
          </a:p>
          <a:p>
            <a:pPr>
              <a:lnSpc>
                <a:spcPct val="150000"/>
              </a:lnSpc>
            </a:pPr>
            <a:endParaRPr lang="sl-SI" sz="5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Srce potisne kri po vsem telesu.                      </a:t>
            </a:r>
            <a:r>
              <a:rPr lang="sl-SI" sz="900" i="1" dirty="0" smtClean="0">
                <a:latin typeface="Arial" pitchFamily="34" charset="0"/>
                <a:cs typeface="Arial" pitchFamily="34" charset="0"/>
              </a:rPr>
              <a:t>GLEJ PUŠČICE!</a:t>
            </a:r>
          </a:p>
          <a:p>
            <a:pPr>
              <a:lnSpc>
                <a:spcPct val="150000"/>
              </a:lnSpc>
            </a:pPr>
            <a:r>
              <a:rPr lang="sl-SI" i="1" dirty="0" smtClean="0">
                <a:solidFill>
                  <a:srgbClr val="FF0000"/>
                </a:solidFill>
              </a:rPr>
              <a:t>V telo gre iz srca kri, ki je bogata s kisikom.</a:t>
            </a:r>
          </a:p>
          <a:p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101547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sz="2800" dirty="0" smtClean="0"/>
              <a:t>Zapis v zvezek:              </a:t>
            </a:r>
            <a:r>
              <a:rPr lang="sl-SI" dirty="0" smtClean="0">
                <a:solidFill>
                  <a:srgbClr val="C00000"/>
                </a:solidFill>
              </a:rPr>
              <a:t>SRCE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/>
              <a:t>Srce je veliko približno kot </a:t>
            </a:r>
            <a:r>
              <a:rPr lang="sl-SI" dirty="0">
                <a:solidFill>
                  <a:srgbClr val="FF0000"/>
                </a:solidFill>
              </a:rPr>
              <a:t>PEST</a:t>
            </a:r>
            <a:r>
              <a:rPr lang="sl-SI" dirty="0"/>
              <a:t>. </a:t>
            </a:r>
            <a:r>
              <a:rPr lang="sl-SI" dirty="0">
                <a:solidFill>
                  <a:srgbClr val="FF0000"/>
                </a:solidFill>
              </a:rPr>
              <a:t>Leži v višini prsi</a:t>
            </a:r>
            <a:r>
              <a:rPr lang="sl-SI" dirty="0"/>
              <a:t>, skoraj na sredini telesa. Je </a:t>
            </a:r>
            <a:r>
              <a:rPr lang="sl-SI" dirty="0">
                <a:solidFill>
                  <a:srgbClr val="FF0000"/>
                </a:solidFill>
              </a:rPr>
              <a:t>votla mišica</a:t>
            </a:r>
            <a:r>
              <a:rPr lang="sl-SI" dirty="0"/>
              <a:t>, ki s krčenjem </a:t>
            </a:r>
            <a:r>
              <a:rPr lang="sl-SI" dirty="0">
                <a:solidFill>
                  <a:srgbClr val="FF0000"/>
                </a:solidFill>
              </a:rPr>
              <a:t>potisne kri po žilah</a:t>
            </a:r>
            <a:r>
              <a:rPr lang="sl-SI" dirty="0"/>
              <a:t>.  Sestavljeno je iz </a:t>
            </a:r>
            <a:r>
              <a:rPr lang="sl-SI" dirty="0">
                <a:solidFill>
                  <a:srgbClr val="FF0000"/>
                </a:solidFill>
              </a:rPr>
              <a:t>dveh delov</a:t>
            </a:r>
            <a:r>
              <a:rPr lang="sl-SI" dirty="0"/>
              <a:t>, ki sta spojena en z drugim. Vsak del je razdeljen še na dva dela; </a:t>
            </a:r>
            <a:r>
              <a:rPr lang="sl-SI" dirty="0">
                <a:solidFill>
                  <a:srgbClr val="FF0000"/>
                </a:solidFill>
              </a:rPr>
              <a:t>PREDDVOR </a:t>
            </a:r>
            <a:r>
              <a:rPr lang="sl-SI" dirty="0"/>
              <a:t>zgoraj in </a:t>
            </a:r>
            <a:r>
              <a:rPr lang="sl-SI" dirty="0">
                <a:solidFill>
                  <a:srgbClr val="FF0000"/>
                </a:solidFill>
              </a:rPr>
              <a:t>PREKAT</a:t>
            </a:r>
            <a:r>
              <a:rPr lang="sl-SI" dirty="0"/>
              <a:t> spodaj, po katerih kroži kri.</a:t>
            </a:r>
          </a:p>
          <a:p>
            <a:pPr marL="0" indent="0">
              <a:buNone/>
            </a:pPr>
            <a:r>
              <a:rPr lang="sl-SI" dirty="0"/>
              <a:t>Pri zdravem človeku se v </a:t>
            </a:r>
            <a:r>
              <a:rPr lang="sl-SI" dirty="0" smtClean="0">
                <a:solidFill>
                  <a:srgbClr val="FF0000"/>
                </a:solidFill>
              </a:rPr>
              <a:t>eni  </a:t>
            </a:r>
            <a:r>
              <a:rPr lang="sl-SI" dirty="0">
                <a:solidFill>
                  <a:srgbClr val="FF0000"/>
                </a:solidFill>
              </a:rPr>
              <a:t>minuti razširi in skrči 60 do 80 krat</a:t>
            </a:r>
            <a:r>
              <a:rPr lang="sl-SI" dirty="0"/>
              <a:t>. Ko smo utrujeni, potrebuje naše telo več krvi, zato srce hitreje bije, ko pa smo spočiti in mirni, naše srce počiva in bije zato počasneje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37114471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Umetnišk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394</Words>
  <Application>Microsoft Office PowerPoint</Application>
  <PresentationFormat>Diaprojekcija na zaslonu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8" baseType="lpstr">
      <vt:lpstr>Potek</vt:lpstr>
      <vt:lpstr>KRVNI OBTOK IN IZLOČALA</vt:lpstr>
      <vt:lpstr>Diapozitiv 2</vt:lpstr>
      <vt:lpstr>Sistem organov za krvni obtok sestavljajo:  - srce  - krvne žile</vt:lpstr>
      <vt:lpstr>Diapozitiv 4</vt:lpstr>
      <vt:lpstr>SRCE</vt:lpstr>
      <vt:lpstr>                      DELOVANJE SRCA</vt:lpstr>
      <vt:lpstr>Zapis v zvezek:              SRCE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KRVNI OBTOK IN IZLOČALA</dc:title>
  <dc:creator>Irena Devetak</dc:creator>
  <cp:lastModifiedBy>Irena Devetak</cp:lastModifiedBy>
  <cp:revision>2</cp:revision>
  <dcterms:created xsi:type="dcterms:W3CDTF">2020-04-16T10:19:18Z</dcterms:created>
  <dcterms:modified xsi:type="dcterms:W3CDTF">2020-04-16T10:35:22Z</dcterms:modified>
</cp:coreProperties>
</file>