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58" r:id="rId5"/>
    <p:sldId id="260" r:id="rId6"/>
    <p:sldId id="266" r:id="rId7"/>
    <p:sldId id="261" r:id="rId8"/>
    <p:sldId id="263" r:id="rId9"/>
    <p:sldId id="264" r:id="rId10"/>
    <p:sldId id="265" r:id="rId11"/>
    <p:sldId id="262" r:id="rId12"/>
    <p:sldId id="267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365DFAF-4F47-4780-8388-CB86523660C1}" type="datetimeFigureOut">
              <a:rPr lang="sl-SI" smtClean="0"/>
              <a:pPr/>
              <a:t>23. 03. 2020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8C13-F8C8-4833-8FAF-FDE179F66898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313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FAF-4F47-4780-8388-CB86523660C1}" type="datetimeFigureOut">
              <a:rPr lang="sl-SI" smtClean="0"/>
              <a:pPr/>
              <a:t>23. 03. 2020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8C13-F8C8-4833-8FAF-FDE179F6689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9963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FAF-4F47-4780-8388-CB86523660C1}" type="datetimeFigureOut">
              <a:rPr lang="sl-SI" smtClean="0"/>
              <a:pPr/>
              <a:t>23. 03. 2020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8C13-F8C8-4833-8FAF-FDE179F66898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148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FAF-4F47-4780-8388-CB86523660C1}" type="datetimeFigureOut">
              <a:rPr lang="sl-SI" smtClean="0"/>
              <a:pPr/>
              <a:t>23. 03. 2020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8C13-F8C8-4833-8FAF-FDE179F6689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226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FAF-4F47-4780-8388-CB86523660C1}" type="datetimeFigureOut">
              <a:rPr lang="sl-SI" smtClean="0"/>
              <a:pPr/>
              <a:t>23. 03. 2020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8C13-F8C8-4833-8FAF-FDE179F66898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79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FAF-4F47-4780-8388-CB86523660C1}" type="datetimeFigureOut">
              <a:rPr lang="sl-SI" smtClean="0"/>
              <a:pPr/>
              <a:t>23. 03. 2020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8C13-F8C8-4833-8FAF-FDE179F6689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454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FAF-4F47-4780-8388-CB86523660C1}" type="datetimeFigureOut">
              <a:rPr lang="sl-SI" smtClean="0"/>
              <a:pPr/>
              <a:t>23. 03. 2020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8C13-F8C8-4833-8FAF-FDE179F6689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2865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FAF-4F47-4780-8388-CB86523660C1}" type="datetimeFigureOut">
              <a:rPr lang="sl-SI" smtClean="0"/>
              <a:pPr/>
              <a:t>23. 03. 2020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8C13-F8C8-4833-8FAF-FDE179F6689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99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FAF-4F47-4780-8388-CB86523660C1}" type="datetimeFigureOut">
              <a:rPr lang="sl-SI" smtClean="0"/>
              <a:pPr/>
              <a:t>23. 03. 2020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8C13-F8C8-4833-8FAF-FDE179F6689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7387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FAF-4F47-4780-8388-CB86523660C1}" type="datetimeFigureOut">
              <a:rPr lang="sl-SI" smtClean="0"/>
              <a:pPr/>
              <a:t>23. 03. 2020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8C13-F8C8-4833-8FAF-FDE179F6689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979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FAF-4F47-4780-8388-CB86523660C1}" type="datetimeFigureOut">
              <a:rPr lang="sl-SI" smtClean="0"/>
              <a:pPr/>
              <a:t>23. 03. 2020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8C13-F8C8-4833-8FAF-FDE179F66898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895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365DFAF-4F47-4780-8388-CB86523660C1}" type="datetimeFigureOut">
              <a:rPr lang="sl-SI" smtClean="0"/>
              <a:pPr/>
              <a:t>23. 03. 2020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91C8C13-F8C8-4833-8FAF-FDE179F66898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27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PISNO DELJENJE BREZ PREHODA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4. Razred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539552" y="836712"/>
          <a:ext cx="4392486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S</a:t>
                      </a:r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D</a:t>
                      </a:r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E</a:t>
                      </a:r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S</a:t>
                      </a:r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D</a:t>
                      </a:r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E</a:t>
                      </a:r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2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8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6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: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2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=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539552" y="2276872"/>
          <a:ext cx="4392486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S</a:t>
                      </a:r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D</a:t>
                      </a:r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E</a:t>
                      </a:r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S</a:t>
                      </a:r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D</a:t>
                      </a:r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E</a:t>
                      </a:r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6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9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0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: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3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=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39552" y="3789040"/>
          <a:ext cx="4392486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S</a:t>
                      </a:r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D</a:t>
                      </a:r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E</a:t>
                      </a:r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S</a:t>
                      </a:r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D</a:t>
                      </a:r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E</a:t>
                      </a:r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8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0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4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: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4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=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539552" y="5373216"/>
          <a:ext cx="4392486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S</a:t>
                      </a:r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D</a:t>
                      </a:r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E</a:t>
                      </a:r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S</a:t>
                      </a:r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D</a:t>
                      </a:r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E</a:t>
                      </a:r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8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4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4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: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2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=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PoljeZBesedilom 9"/>
          <p:cNvSpPr txBox="1"/>
          <p:nvPr/>
        </p:nvSpPr>
        <p:spPr>
          <a:xfrm>
            <a:off x="827584" y="404664"/>
            <a:ext cx="1869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RAČUN DELJENJA: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5940152" y="404664"/>
            <a:ext cx="1138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PREIZKUS:</a:t>
            </a:r>
            <a:endParaRPr lang="sl-SI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730044"/>
              </p:ext>
            </p:extLst>
          </p:nvPr>
        </p:nvGraphicFramePr>
        <p:xfrm>
          <a:off x="5508104" y="864033"/>
          <a:ext cx="2471935" cy="797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387">
                  <a:extLst>
                    <a:ext uri="{9D8B030D-6E8A-4147-A177-3AD203B41FA5}">
                      <a16:colId xmlns:a16="http://schemas.microsoft.com/office/drawing/2014/main" val="1417152639"/>
                    </a:ext>
                  </a:extLst>
                </a:gridCol>
                <a:gridCol w="494387">
                  <a:extLst>
                    <a:ext uri="{9D8B030D-6E8A-4147-A177-3AD203B41FA5}">
                      <a16:colId xmlns:a16="http://schemas.microsoft.com/office/drawing/2014/main" val="1359164136"/>
                    </a:ext>
                  </a:extLst>
                </a:gridCol>
                <a:gridCol w="494387">
                  <a:extLst>
                    <a:ext uri="{9D8B030D-6E8A-4147-A177-3AD203B41FA5}">
                      <a16:colId xmlns:a16="http://schemas.microsoft.com/office/drawing/2014/main" val="3292874015"/>
                    </a:ext>
                  </a:extLst>
                </a:gridCol>
                <a:gridCol w="494387">
                  <a:extLst>
                    <a:ext uri="{9D8B030D-6E8A-4147-A177-3AD203B41FA5}">
                      <a16:colId xmlns:a16="http://schemas.microsoft.com/office/drawing/2014/main" val="4065193737"/>
                    </a:ext>
                  </a:extLst>
                </a:gridCol>
                <a:gridCol w="494387">
                  <a:extLst>
                    <a:ext uri="{9D8B030D-6E8A-4147-A177-3AD203B41FA5}">
                      <a16:colId xmlns:a16="http://schemas.microsoft.com/office/drawing/2014/main" val="1892474654"/>
                    </a:ext>
                  </a:extLst>
                </a:gridCol>
              </a:tblGrid>
              <a:tr h="398956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823397"/>
                  </a:ext>
                </a:extLst>
              </a:tr>
              <a:tr h="398956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840371"/>
                  </a:ext>
                </a:extLst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724986"/>
              </p:ext>
            </p:extLst>
          </p:nvPr>
        </p:nvGraphicFramePr>
        <p:xfrm>
          <a:off x="5508102" y="2327554"/>
          <a:ext cx="2471935" cy="797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387">
                  <a:extLst>
                    <a:ext uri="{9D8B030D-6E8A-4147-A177-3AD203B41FA5}">
                      <a16:colId xmlns:a16="http://schemas.microsoft.com/office/drawing/2014/main" val="1417152639"/>
                    </a:ext>
                  </a:extLst>
                </a:gridCol>
                <a:gridCol w="494387">
                  <a:extLst>
                    <a:ext uri="{9D8B030D-6E8A-4147-A177-3AD203B41FA5}">
                      <a16:colId xmlns:a16="http://schemas.microsoft.com/office/drawing/2014/main" val="1359164136"/>
                    </a:ext>
                  </a:extLst>
                </a:gridCol>
                <a:gridCol w="494387">
                  <a:extLst>
                    <a:ext uri="{9D8B030D-6E8A-4147-A177-3AD203B41FA5}">
                      <a16:colId xmlns:a16="http://schemas.microsoft.com/office/drawing/2014/main" val="3292874015"/>
                    </a:ext>
                  </a:extLst>
                </a:gridCol>
                <a:gridCol w="494387">
                  <a:extLst>
                    <a:ext uri="{9D8B030D-6E8A-4147-A177-3AD203B41FA5}">
                      <a16:colId xmlns:a16="http://schemas.microsoft.com/office/drawing/2014/main" val="4065193737"/>
                    </a:ext>
                  </a:extLst>
                </a:gridCol>
                <a:gridCol w="494387">
                  <a:extLst>
                    <a:ext uri="{9D8B030D-6E8A-4147-A177-3AD203B41FA5}">
                      <a16:colId xmlns:a16="http://schemas.microsoft.com/office/drawing/2014/main" val="1892474654"/>
                    </a:ext>
                  </a:extLst>
                </a:gridCol>
              </a:tblGrid>
              <a:tr h="398956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823397"/>
                  </a:ext>
                </a:extLst>
              </a:tr>
              <a:tr h="398956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840371"/>
                  </a:ext>
                </a:extLst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275218"/>
              </p:ext>
            </p:extLst>
          </p:nvPr>
        </p:nvGraphicFramePr>
        <p:xfrm>
          <a:off x="5526894" y="3758124"/>
          <a:ext cx="2471935" cy="797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387">
                  <a:extLst>
                    <a:ext uri="{9D8B030D-6E8A-4147-A177-3AD203B41FA5}">
                      <a16:colId xmlns:a16="http://schemas.microsoft.com/office/drawing/2014/main" val="1417152639"/>
                    </a:ext>
                  </a:extLst>
                </a:gridCol>
                <a:gridCol w="494387">
                  <a:extLst>
                    <a:ext uri="{9D8B030D-6E8A-4147-A177-3AD203B41FA5}">
                      <a16:colId xmlns:a16="http://schemas.microsoft.com/office/drawing/2014/main" val="1359164136"/>
                    </a:ext>
                  </a:extLst>
                </a:gridCol>
                <a:gridCol w="494387">
                  <a:extLst>
                    <a:ext uri="{9D8B030D-6E8A-4147-A177-3AD203B41FA5}">
                      <a16:colId xmlns:a16="http://schemas.microsoft.com/office/drawing/2014/main" val="3292874015"/>
                    </a:ext>
                  </a:extLst>
                </a:gridCol>
                <a:gridCol w="494387">
                  <a:extLst>
                    <a:ext uri="{9D8B030D-6E8A-4147-A177-3AD203B41FA5}">
                      <a16:colId xmlns:a16="http://schemas.microsoft.com/office/drawing/2014/main" val="4065193737"/>
                    </a:ext>
                  </a:extLst>
                </a:gridCol>
                <a:gridCol w="494387">
                  <a:extLst>
                    <a:ext uri="{9D8B030D-6E8A-4147-A177-3AD203B41FA5}">
                      <a16:colId xmlns:a16="http://schemas.microsoft.com/office/drawing/2014/main" val="1892474654"/>
                    </a:ext>
                  </a:extLst>
                </a:gridCol>
              </a:tblGrid>
              <a:tr h="398956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823397"/>
                  </a:ext>
                </a:extLst>
              </a:tr>
              <a:tr h="398956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840371"/>
                  </a:ext>
                </a:extLst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722708"/>
              </p:ext>
            </p:extLst>
          </p:nvPr>
        </p:nvGraphicFramePr>
        <p:xfrm>
          <a:off x="5508103" y="5373216"/>
          <a:ext cx="2471935" cy="797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387">
                  <a:extLst>
                    <a:ext uri="{9D8B030D-6E8A-4147-A177-3AD203B41FA5}">
                      <a16:colId xmlns:a16="http://schemas.microsoft.com/office/drawing/2014/main" val="1417152639"/>
                    </a:ext>
                  </a:extLst>
                </a:gridCol>
                <a:gridCol w="494387">
                  <a:extLst>
                    <a:ext uri="{9D8B030D-6E8A-4147-A177-3AD203B41FA5}">
                      <a16:colId xmlns:a16="http://schemas.microsoft.com/office/drawing/2014/main" val="1359164136"/>
                    </a:ext>
                  </a:extLst>
                </a:gridCol>
                <a:gridCol w="494387">
                  <a:extLst>
                    <a:ext uri="{9D8B030D-6E8A-4147-A177-3AD203B41FA5}">
                      <a16:colId xmlns:a16="http://schemas.microsoft.com/office/drawing/2014/main" val="3292874015"/>
                    </a:ext>
                  </a:extLst>
                </a:gridCol>
                <a:gridCol w="494387">
                  <a:extLst>
                    <a:ext uri="{9D8B030D-6E8A-4147-A177-3AD203B41FA5}">
                      <a16:colId xmlns:a16="http://schemas.microsoft.com/office/drawing/2014/main" val="4065193737"/>
                    </a:ext>
                  </a:extLst>
                </a:gridCol>
                <a:gridCol w="494387">
                  <a:extLst>
                    <a:ext uri="{9D8B030D-6E8A-4147-A177-3AD203B41FA5}">
                      <a16:colId xmlns:a16="http://schemas.microsoft.com/office/drawing/2014/main" val="1892474654"/>
                    </a:ext>
                  </a:extLst>
                </a:gridCol>
              </a:tblGrid>
              <a:tr h="398956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823397"/>
                  </a:ext>
                </a:extLst>
              </a:tr>
              <a:tr h="398956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84037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539552" y="836712"/>
          <a:ext cx="4392486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S</a:t>
                      </a:r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D</a:t>
                      </a:r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E</a:t>
                      </a:r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S</a:t>
                      </a:r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D</a:t>
                      </a:r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E</a:t>
                      </a:r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8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2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6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: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2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=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539552" y="2276872"/>
          <a:ext cx="4392486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S</a:t>
                      </a:r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D</a:t>
                      </a:r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E</a:t>
                      </a:r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S</a:t>
                      </a:r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D</a:t>
                      </a:r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E</a:t>
                      </a:r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6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9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3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: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3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=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39552" y="3789040"/>
          <a:ext cx="4392486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S</a:t>
                      </a:r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D</a:t>
                      </a:r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E</a:t>
                      </a:r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S</a:t>
                      </a:r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D</a:t>
                      </a:r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E</a:t>
                      </a:r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8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8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4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: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4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=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539552" y="5373216"/>
          <a:ext cx="4392486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S</a:t>
                      </a:r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D</a:t>
                      </a:r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E</a:t>
                      </a:r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S</a:t>
                      </a:r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D</a:t>
                      </a:r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E</a:t>
                      </a:r>
                      <a:endParaRPr lang="sl-SI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8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8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4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: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2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=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PoljeZBesedilom 9"/>
          <p:cNvSpPr txBox="1"/>
          <p:nvPr/>
        </p:nvSpPr>
        <p:spPr>
          <a:xfrm>
            <a:off x="827584" y="404664"/>
            <a:ext cx="1869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RAČUN DELJENJA: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5940152" y="404664"/>
            <a:ext cx="1138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PREIZKUS:</a:t>
            </a:r>
            <a:endParaRPr lang="sl-SI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664630"/>
              </p:ext>
            </p:extLst>
          </p:nvPr>
        </p:nvGraphicFramePr>
        <p:xfrm>
          <a:off x="5508104" y="864033"/>
          <a:ext cx="2471935" cy="797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387">
                  <a:extLst>
                    <a:ext uri="{9D8B030D-6E8A-4147-A177-3AD203B41FA5}">
                      <a16:colId xmlns:a16="http://schemas.microsoft.com/office/drawing/2014/main" val="1417152639"/>
                    </a:ext>
                  </a:extLst>
                </a:gridCol>
                <a:gridCol w="494387">
                  <a:extLst>
                    <a:ext uri="{9D8B030D-6E8A-4147-A177-3AD203B41FA5}">
                      <a16:colId xmlns:a16="http://schemas.microsoft.com/office/drawing/2014/main" val="1359164136"/>
                    </a:ext>
                  </a:extLst>
                </a:gridCol>
                <a:gridCol w="494387">
                  <a:extLst>
                    <a:ext uri="{9D8B030D-6E8A-4147-A177-3AD203B41FA5}">
                      <a16:colId xmlns:a16="http://schemas.microsoft.com/office/drawing/2014/main" val="3292874015"/>
                    </a:ext>
                  </a:extLst>
                </a:gridCol>
                <a:gridCol w="494387">
                  <a:extLst>
                    <a:ext uri="{9D8B030D-6E8A-4147-A177-3AD203B41FA5}">
                      <a16:colId xmlns:a16="http://schemas.microsoft.com/office/drawing/2014/main" val="4065193737"/>
                    </a:ext>
                  </a:extLst>
                </a:gridCol>
                <a:gridCol w="494387">
                  <a:extLst>
                    <a:ext uri="{9D8B030D-6E8A-4147-A177-3AD203B41FA5}">
                      <a16:colId xmlns:a16="http://schemas.microsoft.com/office/drawing/2014/main" val="1892474654"/>
                    </a:ext>
                  </a:extLst>
                </a:gridCol>
              </a:tblGrid>
              <a:tr h="398956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823397"/>
                  </a:ext>
                </a:extLst>
              </a:tr>
              <a:tr h="398956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840371"/>
                  </a:ext>
                </a:extLst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849030"/>
              </p:ext>
            </p:extLst>
          </p:nvPr>
        </p:nvGraphicFramePr>
        <p:xfrm>
          <a:off x="5528916" y="2277502"/>
          <a:ext cx="2471935" cy="797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387">
                  <a:extLst>
                    <a:ext uri="{9D8B030D-6E8A-4147-A177-3AD203B41FA5}">
                      <a16:colId xmlns:a16="http://schemas.microsoft.com/office/drawing/2014/main" val="1417152639"/>
                    </a:ext>
                  </a:extLst>
                </a:gridCol>
                <a:gridCol w="494387">
                  <a:extLst>
                    <a:ext uri="{9D8B030D-6E8A-4147-A177-3AD203B41FA5}">
                      <a16:colId xmlns:a16="http://schemas.microsoft.com/office/drawing/2014/main" val="1359164136"/>
                    </a:ext>
                  </a:extLst>
                </a:gridCol>
                <a:gridCol w="494387">
                  <a:extLst>
                    <a:ext uri="{9D8B030D-6E8A-4147-A177-3AD203B41FA5}">
                      <a16:colId xmlns:a16="http://schemas.microsoft.com/office/drawing/2014/main" val="3292874015"/>
                    </a:ext>
                  </a:extLst>
                </a:gridCol>
                <a:gridCol w="494387">
                  <a:extLst>
                    <a:ext uri="{9D8B030D-6E8A-4147-A177-3AD203B41FA5}">
                      <a16:colId xmlns:a16="http://schemas.microsoft.com/office/drawing/2014/main" val="4065193737"/>
                    </a:ext>
                  </a:extLst>
                </a:gridCol>
                <a:gridCol w="494387">
                  <a:extLst>
                    <a:ext uri="{9D8B030D-6E8A-4147-A177-3AD203B41FA5}">
                      <a16:colId xmlns:a16="http://schemas.microsoft.com/office/drawing/2014/main" val="1892474654"/>
                    </a:ext>
                  </a:extLst>
                </a:gridCol>
              </a:tblGrid>
              <a:tr h="398956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823397"/>
                  </a:ext>
                </a:extLst>
              </a:tr>
              <a:tr h="398956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840371"/>
                  </a:ext>
                </a:extLst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165524"/>
              </p:ext>
            </p:extLst>
          </p:nvPr>
        </p:nvGraphicFramePr>
        <p:xfrm>
          <a:off x="5499006" y="3783608"/>
          <a:ext cx="2471935" cy="797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387">
                  <a:extLst>
                    <a:ext uri="{9D8B030D-6E8A-4147-A177-3AD203B41FA5}">
                      <a16:colId xmlns:a16="http://schemas.microsoft.com/office/drawing/2014/main" val="1417152639"/>
                    </a:ext>
                  </a:extLst>
                </a:gridCol>
                <a:gridCol w="494387">
                  <a:extLst>
                    <a:ext uri="{9D8B030D-6E8A-4147-A177-3AD203B41FA5}">
                      <a16:colId xmlns:a16="http://schemas.microsoft.com/office/drawing/2014/main" val="1359164136"/>
                    </a:ext>
                  </a:extLst>
                </a:gridCol>
                <a:gridCol w="494387">
                  <a:extLst>
                    <a:ext uri="{9D8B030D-6E8A-4147-A177-3AD203B41FA5}">
                      <a16:colId xmlns:a16="http://schemas.microsoft.com/office/drawing/2014/main" val="3292874015"/>
                    </a:ext>
                  </a:extLst>
                </a:gridCol>
                <a:gridCol w="494387">
                  <a:extLst>
                    <a:ext uri="{9D8B030D-6E8A-4147-A177-3AD203B41FA5}">
                      <a16:colId xmlns:a16="http://schemas.microsoft.com/office/drawing/2014/main" val="4065193737"/>
                    </a:ext>
                  </a:extLst>
                </a:gridCol>
                <a:gridCol w="494387">
                  <a:extLst>
                    <a:ext uri="{9D8B030D-6E8A-4147-A177-3AD203B41FA5}">
                      <a16:colId xmlns:a16="http://schemas.microsoft.com/office/drawing/2014/main" val="1892474654"/>
                    </a:ext>
                  </a:extLst>
                </a:gridCol>
              </a:tblGrid>
              <a:tr h="398956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823397"/>
                  </a:ext>
                </a:extLst>
              </a:tr>
              <a:tr h="398956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840371"/>
                  </a:ext>
                </a:extLst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551410"/>
              </p:ext>
            </p:extLst>
          </p:nvPr>
        </p:nvGraphicFramePr>
        <p:xfrm>
          <a:off x="5499007" y="5383948"/>
          <a:ext cx="2471935" cy="797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387">
                  <a:extLst>
                    <a:ext uri="{9D8B030D-6E8A-4147-A177-3AD203B41FA5}">
                      <a16:colId xmlns:a16="http://schemas.microsoft.com/office/drawing/2014/main" val="1417152639"/>
                    </a:ext>
                  </a:extLst>
                </a:gridCol>
                <a:gridCol w="494387">
                  <a:extLst>
                    <a:ext uri="{9D8B030D-6E8A-4147-A177-3AD203B41FA5}">
                      <a16:colId xmlns:a16="http://schemas.microsoft.com/office/drawing/2014/main" val="1359164136"/>
                    </a:ext>
                  </a:extLst>
                </a:gridCol>
                <a:gridCol w="494387">
                  <a:extLst>
                    <a:ext uri="{9D8B030D-6E8A-4147-A177-3AD203B41FA5}">
                      <a16:colId xmlns:a16="http://schemas.microsoft.com/office/drawing/2014/main" val="3292874015"/>
                    </a:ext>
                  </a:extLst>
                </a:gridCol>
                <a:gridCol w="494387">
                  <a:extLst>
                    <a:ext uri="{9D8B030D-6E8A-4147-A177-3AD203B41FA5}">
                      <a16:colId xmlns:a16="http://schemas.microsoft.com/office/drawing/2014/main" val="4065193737"/>
                    </a:ext>
                  </a:extLst>
                </a:gridCol>
                <a:gridCol w="494387">
                  <a:extLst>
                    <a:ext uri="{9D8B030D-6E8A-4147-A177-3AD203B41FA5}">
                      <a16:colId xmlns:a16="http://schemas.microsoft.com/office/drawing/2014/main" val="1892474654"/>
                    </a:ext>
                  </a:extLst>
                </a:gridCol>
              </a:tblGrid>
              <a:tr h="398956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823397"/>
                  </a:ext>
                </a:extLst>
              </a:tr>
              <a:tr h="398956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84037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899592" y="620688"/>
            <a:ext cx="684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C00000"/>
                </a:solidFill>
              </a:rPr>
              <a:t>DOMAČA NALOGA: </a:t>
            </a:r>
          </a:p>
          <a:p>
            <a:endParaRPr lang="sl-SI" dirty="0"/>
          </a:p>
          <a:p>
            <a:r>
              <a:rPr lang="sl-SI" dirty="0" smtClean="0"/>
              <a:t>Reši naloge v delovnem zvezku na strani 32 in 33.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7328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2" cstate="print"/>
          <a:srcRect l="53146" t="53484" r="31099" b="25847"/>
          <a:stretch>
            <a:fillRect/>
          </a:stretch>
        </p:blipFill>
        <p:spPr bwMode="auto">
          <a:xfrm>
            <a:off x="323528" y="332657"/>
            <a:ext cx="5760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3" cstate="print"/>
          <a:srcRect l="75308" t="70508" r="15105" b="17674"/>
          <a:stretch>
            <a:fillRect/>
          </a:stretch>
        </p:blipFill>
        <p:spPr bwMode="auto">
          <a:xfrm>
            <a:off x="6372200" y="476672"/>
            <a:ext cx="502990" cy="46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PoljeZBesedilom 18"/>
          <p:cNvSpPr txBox="1"/>
          <p:nvPr/>
        </p:nvSpPr>
        <p:spPr>
          <a:xfrm>
            <a:off x="0" y="234888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/>
              <a:t>96 € : 3 = </a:t>
            </a:r>
            <a:endParaRPr lang="sl-SI" sz="3600" dirty="0"/>
          </a:p>
        </p:txBody>
      </p:sp>
      <p:graphicFrame>
        <p:nvGraphicFramePr>
          <p:cNvPr id="21" name="Tabela 20"/>
          <p:cNvGraphicFramePr>
            <a:graphicFrameLocks noGrp="1"/>
          </p:cNvGraphicFramePr>
          <p:nvPr/>
        </p:nvGraphicFramePr>
        <p:xfrm>
          <a:off x="2483768" y="1988840"/>
          <a:ext cx="6095999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3000" dirty="0" smtClean="0">
                          <a:solidFill>
                            <a:srgbClr val="C00000"/>
                          </a:solidFill>
                        </a:rPr>
                        <a:t>D</a:t>
                      </a:r>
                      <a:endParaRPr lang="sl-SI" sz="3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000" dirty="0" smtClean="0">
                          <a:solidFill>
                            <a:schemeClr val="bg2"/>
                          </a:solidFill>
                        </a:rPr>
                        <a:t>E</a:t>
                      </a:r>
                      <a:endParaRPr lang="sl-SI" sz="3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3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3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3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000" dirty="0" smtClean="0">
                          <a:solidFill>
                            <a:srgbClr val="C00000"/>
                          </a:solidFill>
                        </a:rPr>
                        <a:t>D</a:t>
                      </a:r>
                      <a:endParaRPr lang="sl-SI" sz="3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000" dirty="0" smtClean="0">
                          <a:solidFill>
                            <a:schemeClr val="bg2"/>
                          </a:solidFill>
                        </a:rPr>
                        <a:t>E</a:t>
                      </a:r>
                      <a:endParaRPr lang="sl-SI" sz="3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3000" dirty="0" smtClean="0"/>
                        <a:t>9</a:t>
                      </a:r>
                      <a:endParaRPr lang="sl-SI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000" dirty="0" smtClean="0"/>
                        <a:t>6</a:t>
                      </a:r>
                      <a:endParaRPr lang="sl-SI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000" dirty="0" smtClean="0"/>
                        <a:t>:</a:t>
                      </a:r>
                      <a:endParaRPr lang="sl-SI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000" dirty="0" smtClean="0"/>
                        <a:t>3</a:t>
                      </a:r>
                      <a:endParaRPr lang="sl-SI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000" dirty="0" smtClean="0"/>
                        <a:t>=</a:t>
                      </a:r>
                      <a:endParaRPr lang="sl-SI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Zaobljeni pravokotnik 21"/>
          <p:cNvSpPr/>
          <p:nvPr/>
        </p:nvSpPr>
        <p:spPr>
          <a:xfrm>
            <a:off x="251520" y="3933056"/>
            <a:ext cx="2808312" cy="25202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3" name="Picture 14"/>
          <p:cNvPicPr>
            <a:picLocks noChangeAspect="1" noChangeArrowheads="1"/>
          </p:cNvPicPr>
          <p:nvPr/>
        </p:nvPicPr>
        <p:blipFill>
          <a:blip r:embed="rId2" cstate="print"/>
          <a:srcRect l="53146" t="53484" r="31099" b="25847"/>
          <a:stretch>
            <a:fillRect/>
          </a:stretch>
        </p:blipFill>
        <p:spPr bwMode="auto">
          <a:xfrm>
            <a:off x="971600" y="332656"/>
            <a:ext cx="5760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4"/>
          <p:cNvPicPr>
            <a:picLocks noChangeAspect="1" noChangeArrowheads="1"/>
          </p:cNvPicPr>
          <p:nvPr/>
        </p:nvPicPr>
        <p:blipFill>
          <a:blip r:embed="rId2" cstate="print"/>
          <a:srcRect l="53146" t="53484" r="31099" b="25847"/>
          <a:stretch>
            <a:fillRect/>
          </a:stretch>
        </p:blipFill>
        <p:spPr bwMode="auto">
          <a:xfrm>
            <a:off x="1619672" y="332656"/>
            <a:ext cx="5760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2" cstate="print"/>
          <a:srcRect l="53146" t="53484" r="31099" b="25847"/>
          <a:stretch>
            <a:fillRect/>
          </a:stretch>
        </p:blipFill>
        <p:spPr bwMode="auto">
          <a:xfrm>
            <a:off x="2267744" y="332656"/>
            <a:ext cx="5760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2" cstate="print"/>
          <a:srcRect l="53146" t="53484" r="31099" b="25847"/>
          <a:stretch>
            <a:fillRect/>
          </a:stretch>
        </p:blipFill>
        <p:spPr bwMode="auto">
          <a:xfrm>
            <a:off x="2987824" y="332656"/>
            <a:ext cx="5760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4"/>
          <p:cNvPicPr>
            <a:picLocks noChangeAspect="1" noChangeArrowheads="1"/>
          </p:cNvPicPr>
          <p:nvPr/>
        </p:nvPicPr>
        <p:blipFill>
          <a:blip r:embed="rId2" cstate="print"/>
          <a:srcRect l="53146" t="53484" r="31099" b="25847"/>
          <a:stretch>
            <a:fillRect/>
          </a:stretch>
        </p:blipFill>
        <p:spPr bwMode="auto">
          <a:xfrm>
            <a:off x="3635896" y="332656"/>
            <a:ext cx="5760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4"/>
          <p:cNvPicPr>
            <a:picLocks noChangeAspect="1" noChangeArrowheads="1"/>
          </p:cNvPicPr>
          <p:nvPr/>
        </p:nvPicPr>
        <p:blipFill>
          <a:blip r:embed="rId2" cstate="print"/>
          <a:srcRect l="53146" t="53484" r="31099" b="25847"/>
          <a:stretch>
            <a:fillRect/>
          </a:stretch>
        </p:blipFill>
        <p:spPr bwMode="auto">
          <a:xfrm>
            <a:off x="4283968" y="332656"/>
            <a:ext cx="5760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4"/>
          <p:cNvPicPr>
            <a:picLocks noChangeAspect="1" noChangeArrowheads="1"/>
          </p:cNvPicPr>
          <p:nvPr/>
        </p:nvPicPr>
        <p:blipFill>
          <a:blip r:embed="rId2" cstate="print"/>
          <a:srcRect l="53146" t="53484" r="31099" b="25847"/>
          <a:stretch>
            <a:fillRect/>
          </a:stretch>
        </p:blipFill>
        <p:spPr bwMode="auto">
          <a:xfrm>
            <a:off x="4932040" y="332656"/>
            <a:ext cx="5760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4"/>
          <p:cNvPicPr>
            <a:picLocks noChangeAspect="1" noChangeArrowheads="1"/>
          </p:cNvPicPr>
          <p:nvPr/>
        </p:nvPicPr>
        <p:blipFill>
          <a:blip r:embed="rId2" cstate="print"/>
          <a:srcRect l="53146" t="53484" r="31099" b="25847"/>
          <a:stretch>
            <a:fillRect/>
          </a:stretch>
        </p:blipFill>
        <p:spPr bwMode="auto">
          <a:xfrm>
            <a:off x="5652120" y="332656"/>
            <a:ext cx="5760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 l="75308" t="70508" r="15105" b="17674"/>
          <a:stretch>
            <a:fillRect/>
          </a:stretch>
        </p:blipFill>
        <p:spPr bwMode="auto">
          <a:xfrm>
            <a:off x="7020272" y="476672"/>
            <a:ext cx="502990" cy="46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3" cstate="print"/>
          <a:srcRect l="75308" t="70508" r="15105" b="17674"/>
          <a:stretch>
            <a:fillRect/>
          </a:stretch>
        </p:blipFill>
        <p:spPr bwMode="auto">
          <a:xfrm>
            <a:off x="7668344" y="476672"/>
            <a:ext cx="502990" cy="46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1"/>
          <p:cNvPicPr>
            <a:picLocks noChangeAspect="1" noChangeArrowheads="1"/>
          </p:cNvPicPr>
          <p:nvPr/>
        </p:nvPicPr>
        <p:blipFill>
          <a:blip r:embed="rId3" cstate="print"/>
          <a:srcRect l="75308" t="70508" r="15105" b="17674"/>
          <a:stretch>
            <a:fillRect/>
          </a:stretch>
        </p:blipFill>
        <p:spPr bwMode="auto">
          <a:xfrm>
            <a:off x="6372200" y="1052736"/>
            <a:ext cx="502990" cy="46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1"/>
          <p:cNvPicPr>
            <a:picLocks noChangeAspect="1" noChangeArrowheads="1"/>
          </p:cNvPicPr>
          <p:nvPr/>
        </p:nvPicPr>
        <p:blipFill>
          <a:blip r:embed="rId3" cstate="print"/>
          <a:srcRect l="75308" t="70508" r="15105" b="17674"/>
          <a:stretch>
            <a:fillRect/>
          </a:stretch>
        </p:blipFill>
        <p:spPr bwMode="auto">
          <a:xfrm>
            <a:off x="7020272" y="1052736"/>
            <a:ext cx="502990" cy="46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3" cstate="print"/>
          <a:srcRect l="75308" t="70508" r="15105" b="17674"/>
          <a:stretch>
            <a:fillRect/>
          </a:stretch>
        </p:blipFill>
        <p:spPr bwMode="auto">
          <a:xfrm>
            <a:off x="7668344" y="1052736"/>
            <a:ext cx="502990" cy="46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Zaobljeni pravokotnik 35"/>
          <p:cNvSpPr/>
          <p:nvPr/>
        </p:nvSpPr>
        <p:spPr>
          <a:xfrm>
            <a:off x="3203848" y="3933056"/>
            <a:ext cx="2808312" cy="25202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7" name="Zaobljeni pravokotnik 36"/>
          <p:cNvSpPr/>
          <p:nvPr/>
        </p:nvSpPr>
        <p:spPr>
          <a:xfrm>
            <a:off x="6084168" y="3933056"/>
            <a:ext cx="2808312" cy="25202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8" name="PoljeZBesedilom 37"/>
          <p:cNvSpPr txBox="1"/>
          <p:nvPr/>
        </p:nvSpPr>
        <p:spPr>
          <a:xfrm>
            <a:off x="7020272" y="2564904"/>
            <a:ext cx="504056" cy="576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dirty="0" smtClean="0">
                <a:solidFill>
                  <a:schemeClr val="bg1"/>
                </a:solidFill>
              </a:rPr>
              <a:t>3</a:t>
            </a:r>
            <a:endParaRPr lang="sl-SI" sz="3000" dirty="0">
              <a:solidFill>
                <a:schemeClr val="bg1"/>
              </a:solidFill>
            </a:endParaRPr>
          </a:p>
        </p:txBody>
      </p:sp>
      <p:sp>
        <p:nvSpPr>
          <p:cNvPr id="39" name="PoljeZBesedilom 38"/>
          <p:cNvSpPr txBox="1"/>
          <p:nvPr/>
        </p:nvSpPr>
        <p:spPr>
          <a:xfrm>
            <a:off x="7956376" y="2564904"/>
            <a:ext cx="504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dirty="0" smtClean="0">
                <a:solidFill>
                  <a:schemeClr val="bg1"/>
                </a:solidFill>
              </a:rPr>
              <a:t>2</a:t>
            </a:r>
            <a:endParaRPr lang="sl-SI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947E-6 L 0.00799 0.57678 " pathEditMode="relative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10916E-6 L 0.2599 0.56637 " pathEditMode="relative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2.96947E-6 L 0.5276 0.56637 " pathEditMode="relative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10916E-6 L -0.10243 0.55596 " pathEditMode="relative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2.10916E-6 L 0.14184 0.55596 " pathEditMode="relative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2.10916E-6 L 0.40174 0.56637 " pathEditMode="relative" ptsTypes="AA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10916E-6 L -0.2283 0.56637 " pathEditMode="relative" ptsTypes="AA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10916E-6 L 0.02361 0.5559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2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947E-6 L 0.26771 0.56637 " pathEditMode="relative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76411E-6 L -0.62587 0.7425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3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76411E-6 L -0.36597 0.7740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0" y="3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7.32655E-6 L -0.11822 0.75531 " pathEditMode="relative" ptsTypes="AA">
                                      <p:cBhvr>
                                        <p:cTn id="6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32655E-6 L -0.46458 0.69241 " pathEditMode="relative" ptsTypes="AA">
                                      <p:cBhvr>
                                        <p:cTn id="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32655E-6 L -0.21268 0.70281 " pathEditMode="relative" ptsTypes="AA">
                                      <p:cBhvr>
                                        <p:cTn id="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32655E-6 L 0.03941 0.66095 " pathEditMode="relative" ptsTypes="AA"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611560" y="980728"/>
          <a:ext cx="7608167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6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68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68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68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sl-SI" sz="5000" dirty="0" smtClean="0">
                          <a:solidFill>
                            <a:srgbClr val="C00000"/>
                          </a:solidFill>
                        </a:rPr>
                        <a:t>D</a:t>
                      </a:r>
                      <a:endParaRPr lang="sl-SI" sz="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5000" dirty="0" smtClean="0">
                          <a:solidFill>
                            <a:schemeClr val="bg2"/>
                          </a:solidFill>
                        </a:rPr>
                        <a:t>E</a:t>
                      </a:r>
                      <a:endParaRPr lang="sl-SI" sz="5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5000" dirty="0" smtClean="0">
                          <a:solidFill>
                            <a:srgbClr val="C00000"/>
                          </a:solidFill>
                        </a:rPr>
                        <a:t>D</a:t>
                      </a:r>
                      <a:endParaRPr lang="sl-SI" sz="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5000" dirty="0" smtClean="0">
                          <a:solidFill>
                            <a:schemeClr val="bg2"/>
                          </a:solidFill>
                        </a:rPr>
                        <a:t>E</a:t>
                      </a:r>
                      <a:endParaRPr lang="sl-SI" sz="5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sl-SI" sz="5000" dirty="0" smtClean="0"/>
                        <a:t>9</a:t>
                      </a:r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5000" dirty="0" smtClean="0"/>
                        <a:t>6</a:t>
                      </a:r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5000" dirty="0" smtClean="0"/>
                        <a:t>:</a:t>
                      </a:r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5000" dirty="0" smtClean="0"/>
                        <a:t>3</a:t>
                      </a:r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5000" dirty="0" smtClean="0"/>
                        <a:t>=</a:t>
                      </a:r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PoljeZBesedilom 2"/>
          <p:cNvSpPr txBox="1"/>
          <p:nvPr/>
        </p:nvSpPr>
        <p:spPr>
          <a:xfrm>
            <a:off x="6300192" y="1844824"/>
            <a:ext cx="5040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000" dirty="0" smtClean="0">
                <a:solidFill>
                  <a:schemeClr val="bg2"/>
                </a:solidFill>
              </a:rPr>
              <a:t>3</a:t>
            </a:r>
            <a:endParaRPr lang="sl-SI" sz="5000" dirty="0">
              <a:solidFill>
                <a:schemeClr val="bg2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7452320" y="1844824"/>
            <a:ext cx="5040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000" dirty="0" smtClean="0">
                <a:solidFill>
                  <a:schemeClr val="bg2"/>
                </a:solidFill>
              </a:rPr>
              <a:t>2</a:t>
            </a:r>
            <a:endParaRPr lang="sl-SI" sz="5000" dirty="0">
              <a:solidFill>
                <a:schemeClr val="bg2"/>
              </a:solidFill>
            </a:endParaRPr>
          </a:p>
        </p:txBody>
      </p:sp>
      <p:sp>
        <p:nvSpPr>
          <p:cNvPr id="5" name="Puščica dol 4"/>
          <p:cNvSpPr/>
          <p:nvPr/>
        </p:nvSpPr>
        <p:spPr>
          <a:xfrm>
            <a:off x="827584" y="260648"/>
            <a:ext cx="648072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uščica dol 5"/>
          <p:cNvSpPr/>
          <p:nvPr/>
        </p:nvSpPr>
        <p:spPr>
          <a:xfrm>
            <a:off x="2987824" y="260648"/>
            <a:ext cx="648072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uščica dol 6"/>
          <p:cNvSpPr/>
          <p:nvPr/>
        </p:nvSpPr>
        <p:spPr>
          <a:xfrm>
            <a:off x="4067944" y="260648"/>
            <a:ext cx="648072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uščica dol 7"/>
          <p:cNvSpPr/>
          <p:nvPr/>
        </p:nvSpPr>
        <p:spPr>
          <a:xfrm>
            <a:off x="5148064" y="260648"/>
            <a:ext cx="648072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uščica dol 8"/>
          <p:cNvSpPr/>
          <p:nvPr/>
        </p:nvSpPr>
        <p:spPr>
          <a:xfrm>
            <a:off x="6228184" y="260648"/>
            <a:ext cx="648072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uščica dol 9"/>
          <p:cNvSpPr/>
          <p:nvPr/>
        </p:nvSpPr>
        <p:spPr>
          <a:xfrm>
            <a:off x="1907704" y="260648"/>
            <a:ext cx="648072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uščica dol 10"/>
          <p:cNvSpPr/>
          <p:nvPr/>
        </p:nvSpPr>
        <p:spPr>
          <a:xfrm>
            <a:off x="2987824" y="260648"/>
            <a:ext cx="648072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uščica dol 11"/>
          <p:cNvSpPr/>
          <p:nvPr/>
        </p:nvSpPr>
        <p:spPr>
          <a:xfrm>
            <a:off x="4067944" y="260648"/>
            <a:ext cx="648072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uščica dol 12"/>
          <p:cNvSpPr/>
          <p:nvPr/>
        </p:nvSpPr>
        <p:spPr>
          <a:xfrm>
            <a:off x="5148064" y="260648"/>
            <a:ext cx="648072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uščica dol 13"/>
          <p:cNvSpPr/>
          <p:nvPr/>
        </p:nvSpPr>
        <p:spPr>
          <a:xfrm>
            <a:off x="7380312" y="260648"/>
            <a:ext cx="648072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971600" y="4005064"/>
          <a:ext cx="7608167" cy="25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6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68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68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68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/>
                      <a:endParaRPr lang="sl-SI" sz="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5000" dirty="0" smtClean="0">
                          <a:solidFill>
                            <a:srgbClr val="C00000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5000" dirty="0" smtClean="0">
                          <a:solidFill>
                            <a:schemeClr val="bg2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5000" dirty="0" smtClean="0"/>
                        <a:t>∙</a:t>
                      </a:r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PoljeZBesedilom 15"/>
          <p:cNvSpPr txBox="1"/>
          <p:nvPr/>
        </p:nvSpPr>
        <p:spPr>
          <a:xfrm>
            <a:off x="899592" y="3140968"/>
            <a:ext cx="17075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500" dirty="0" smtClean="0"/>
              <a:t>KER JE:</a:t>
            </a:r>
            <a:endParaRPr lang="sl-SI" sz="2500" dirty="0"/>
          </a:p>
        </p:txBody>
      </p:sp>
      <p:cxnSp>
        <p:nvCxnSpPr>
          <p:cNvPr id="18" name="Raven konektor 17"/>
          <p:cNvCxnSpPr/>
          <p:nvPr/>
        </p:nvCxnSpPr>
        <p:spPr>
          <a:xfrm>
            <a:off x="683568" y="5733256"/>
            <a:ext cx="80648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jeZBesedilom 19"/>
          <p:cNvSpPr txBox="1"/>
          <p:nvPr/>
        </p:nvSpPr>
        <p:spPr>
          <a:xfrm>
            <a:off x="2339752" y="4869160"/>
            <a:ext cx="5040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000" dirty="0" smtClean="0">
                <a:solidFill>
                  <a:schemeClr val="bg2"/>
                </a:solidFill>
              </a:rPr>
              <a:t>3</a:t>
            </a:r>
            <a:endParaRPr lang="sl-SI" sz="5000" dirty="0">
              <a:solidFill>
                <a:schemeClr val="bg2"/>
              </a:solidFill>
            </a:endParaRPr>
          </a:p>
        </p:txBody>
      </p:sp>
      <p:sp>
        <p:nvSpPr>
          <p:cNvPr id="21" name="PoljeZBesedilom 20"/>
          <p:cNvSpPr txBox="1"/>
          <p:nvPr/>
        </p:nvSpPr>
        <p:spPr>
          <a:xfrm>
            <a:off x="3419872" y="4869160"/>
            <a:ext cx="5040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000" dirty="0" smtClean="0">
                <a:solidFill>
                  <a:schemeClr val="bg2"/>
                </a:solidFill>
              </a:rPr>
              <a:t>2</a:t>
            </a:r>
            <a:endParaRPr lang="sl-SI" sz="5000" dirty="0">
              <a:solidFill>
                <a:schemeClr val="bg2"/>
              </a:solidFill>
            </a:endParaRPr>
          </a:p>
        </p:txBody>
      </p:sp>
      <p:sp>
        <p:nvSpPr>
          <p:cNvPr id="22" name="PoljeZBesedilom 21"/>
          <p:cNvSpPr txBox="1"/>
          <p:nvPr/>
        </p:nvSpPr>
        <p:spPr>
          <a:xfrm>
            <a:off x="5508104" y="4797152"/>
            <a:ext cx="5040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000" dirty="0" smtClean="0">
                <a:solidFill>
                  <a:schemeClr val="bg2"/>
                </a:solidFill>
              </a:rPr>
              <a:t>3</a:t>
            </a:r>
            <a:endParaRPr lang="sl-SI" sz="5000" dirty="0">
              <a:solidFill>
                <a:schemeClr val="bg2"/>
              </a:solidFill>
            </a:endParaRPr>
          </a:p>
        </p:txBody>
      </p:sp>
      <p:sp>
        <p:nvSpPr>
          <p:cNvPr id="23" name="PoljeZBesedilom 22"/>
          <p:cNvSpPr txBox="1"/>
          <p:nvPr/>
        </p:nvSpPr>
        <p:spPr>
          <a:xfrm>
            <a:off x="3383868" y="5687089"/>
            <a:ext cx="5040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000" dirty="0" smtClean="0">
                <a:solidFill>
                  <a:schemeClr val="bg2"/>
                </a:solidFill>
              </a:rPr>
              <a:t>6</a:t>
            </a:r>
            <a:endParaRPr lang="sl-SI" sz="5000" dirty="0">
              <a:solidFill>
                <a:schemeClr val="bg2"/>
              </a:solidFill>
            </a:endParaRPr>
          </a:p>
        </p:txBody>
      </p:sp>
      <p:sp>
        <p:nvSpPr>
          <p:cNvPr id="24" name="PoljeZBesedilom 23"/>
          <p:cNvSpPr txBox="1"/>
          <p:nvPr/>
        </p:nvSpPr>
        <p:spPr>
          <a:xfrm>
            <a:off x="2355161" y="5687089"/>
            <a:ext cx="5040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000" dirty="0" smtClean="0">
                <a:solidFill>
                  <a:schemeClr val="bg2"/>
                </a:solidFill>
              </a:rPr>
              <a:t>9</a:t>
            </a:r>
            <a:endParaRPr lang="sl-SI" sz="5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l="29123" t="25830" r="52170" b="51286"/>
          <a:stretch>
            <a:fillRect/>
          </a:stretch>
        </p:blipFill>
        <p:spPr bwMode="auto">
          <a:xfrm>
            <a:off x="467544" y="260648"/>
            <a:ext cx="574132" cy="93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aobljeni pravokotnik 2"/>
          <p:cNvSpPr/>
          <p:nvPr/>
        </p:nvSpPr>
        <p:spPr>
          <a:xfrm>
            <a:off x="3995936" y="4077072"/>
            <a:ext cx="2808312" cy="25202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3" cstate="print"/>
          <a:srcRect l="53146" t="53484" r="31099" b="25847"/>
          <a:stretch>
            <a:fillRect/>
          </a:stretch>
        </p:blipFill>
        <p:spPr bwMode="auto">
          <a:xfrm>
            <a:off x="3347864" y="332656"/>
            <a:ext cx="504056" cy="88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29123" t="25830" r="52170" b="51286"/>
          <a:stretch>
            <a:fillRect/>
          </a:stretch>
        </p:blipFill>
        <p:spPr bwMode="auto">
          <a:xfrm>
            <a:off x="1115616" y="260648"/>
            <a:ext cx="574132" cy="93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29123" t="25830" r="52170" b="51286"/>
          <a:stretch>
            <a:fillRect/>
          </a:stretch>
        </p:blipFill>
        <p:spPr bwMode="auto">
          <a:xfrm>
            <a:off x="1763688" y="260648"/>
            <a:ext cx="574132" cy="93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l="29123" t="25830" r="52170" b="51286"/>
          <a:stretch>
            <a:fillRect/>
          </a:stretch>
        </p:blipFill>
        <p:spPr bwMode="auto">
          <a:xfrm>
            <a:off x="2411760" y="260648"/>
            <a:ext cx="574132" cy="93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 cstate="print"/>
          <a:srcRect l="53146" t="53484" r="31099" b="25847"/>
          <a:stretch>
            <a:fillRect/>
          </a:stretch>
        </p:blipFill>
        <p:spPr bwMode="auto">
          <a:xfrm>
            <a:off x="3923928" y="332656"/>
            <a:ext cx="504056" cy="88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3" cstate="print"/>
          <a:srcRect l="53146" t="53484" r="31099" b="25847"/>
          <a:stretch>
            <a:fillRect/>
          </a:stretch>
        </p:blipFill>
        <p:spPr bwMode="auto">
          <a:xfrm>
            <a:off x="4499992" y="332656"/>
            <a:ext cx="504056" cy="88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3" cstate="print"/>
          <a:srcRect l="53146" t="53484" r="31099" b="25847"/>
          <a:stretch>
            <a:fillRect/>
          </a:stretch>
        </p:blipFill>
        <p:spPr bwMode="auto">
          <a:xfrm>
            <a:off x="5076056" y="332656"/>
            <a:ext cx="504056" cy="88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3" cstate="print"/>
          <a:srcRect l="53146" t="53484" r="31099" b="25847"/>
          <a:stretch>
            <a:fillRect/>
          </a:stretch>
        </p:blipFill>
        <p:spPr bwMode="auto">
          <a:xfrm>
            <a:off x="5652120" y="332656"/>
            <a:ext cx="504056" cy="88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3" cstate="print"/>
          <a:srcRect l="53146" t="53484" r="31099" b="25847"/>
          <a:stretch>
            <a:fillRect/>
          </a:stretch>
        </p:blipFill>
        <p:spPr bwMode="auto">
          <a:xfrm>
            <a:off x="6228184" y="332656"/>
            <a:ext cx="504056" cy="88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4" cstate="print"/>
          <a:srcRect l="75308" t="70508" r="15105" b="17674"/>
          <a:stretch>
            <a:fillRect/>
          </a:stretch>
        </p:blipFill>
        <p:spPr bwMode="auto">
          <a:xfrm>
            <a:off x="7020272" y="476672"/>
            <a:ext cx="502990" cy="46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4" cstate="print"/>
          <a:srcRect l="75308" t="70508" r="15105" b="17674"/>
          <a:stretch>
            <a:fillRect/>
          </a:stretch>
        </p:blipFill>
        <p:spPr bwMode="auto">
          <a:xfrm>
            <a:off x="7740352" y="476672"/>
            <a:ext cx="502990" cy="46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oljeZBesedilom 14"/>
          <p:cNvSpPr txBox="1"/>
          <p:nvPr/>
        </p:nvSpPr>
        <p:spPr>
          <a:xfrm>
            <a:off x="395536" y="14847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/>
              <a:t>462 € : 2 = </a:t>
            </a:r>
            <a:endParaRPr lang="sl-SI" sz="3600" dirty="0"/>
          </a:p>
        </p:txBody>
      </p:sp>
      <p:sp>
        <p:nvSpPr>
          <p:cNvPr id="16" name="Zaobljeni pravokotnik 15"/>
          <p:cNvSpPr/>
          <p:nvPr/>
        </p:nvSpPr>
        <p:spPr>
          <a:xfrm>
            <a:off x="827584" y="4077072"/>
            <a:ext cx="2592288" cy="25202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755576" y="2348880"/>
          <a:ext cx="727281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8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8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80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8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80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80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80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4000" b="0" dirty="0" smtClean="0"/>
                        <a:t>S</a:t>
                      </a:r>
                      <a:endParaRPr lang="sl-SI" sz="4000" b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4000" b="0" dirty="0" smtClean="0"/>
                        <a:t>D</a:t>
                      </a:r>
                      <a:endParaRPr lang="sl-SI" sz="4000" b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4000" b="0" dirty="0" smtClean="0"/>
                        <a:t>E</a:t>
                      </a:r>
                      <a:endParaRPr lang="sl-SI" sz="4000" b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000" b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000" b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000" b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4000" b="0" dirty="0" smtClean="0"/>
                        <a:t>S</a:t>
                      </a:r>
                      <a:endParaRPr lang="sl-SI" sz="4000" b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4000" b="0" dirty="0" smtClean="0"/>
                        <a:t>D</a:t>
                      </a:r>
                      <a:endParaRPr lang="sl-SI" sz="4000" b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4000" b="0" dirty="0" smtClean="0"/>
                        <a:t>E</a:t>
                      </a:r>
                      <a:endParaRPr lang="sl-SI" sz="4000" b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4000" dirty="0" smtClean="0"/>
                        <a:t>4</a:t>
                      </a:r>
                      <a:endParaRPr lang="sl-S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4000" dirty="0" smtClean="0"/>
                        <a:t>6</a:t>
                      </a:r>
                      <a:endParaRPr lang="sl-S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4000" dirty="0" smtClean="0"/>
                        <a:t>2</a:t>
                      </a:r>
                      <a:endParaRPr lang="sl-S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4000" dirty="0" smtClean="0"/>
                        <a:t>:</a:t>
                      </a:r>
                      <a:endParaRPr lang="sl-S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4000" dirty="0" smtClean="0"/>
                        <a:t>2</a:t>
                      </a:r>
                      <a:endParaRPr lang="sl-S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4000" dirty="0" smtClean="0"/>
                        <a:t>= </a:t>
                      </a:r>
                      <a:endParaRPr lang="sl-S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PoljeZBesedilom 19"/>
          <p:cNvSpPr txBox="1"/>
          <p:nvPr/>
        </p:nvSpPr>
        <p:spPr>
          <a:xfrm>
            <a:off x="7380312" y="3140968"/>
            <a:ext cx="504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PoljeZBesedilom 20"/>
          <p:cNvSpPr txBox="1"/>
          <p:nvPr/>
        </p:nvSpPr>
        <p:spPr>
          <a:xfrm>
            <a:off x="6588224" y="3140968"/>
            <a:ext cx="504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2" name="PoljeZBesedilom 21"/>
          <p:cNvSpPr txBox="1"/>
          <p:nvPr/>
        </p:nvSpPr>
        <p:spPr>
          <a:xfrm>
            <a:off x="5796136" y="3140968"/>
            <a:ext cx="504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dirty="0" smtClean="0">
                <a:solidFill>
                  <a:schemeClr val="bg1"/>
                </a:solidFill>
              </a:rPr>
              <a:t>2</a:t>
            </a:r>
            <a:endParaRPr lang="sl-SI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71138E-6 L 0.11822 0.58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2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6244E-6 L 0.37795 0.577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2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71138E-6 L 0.071 0.571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2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71138E-6 L 0.37031 0.571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2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66327E-6 L -0.27552 0.66073 " pathEditMode="relative" ptsTypes="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5.3654E-6 L 0.03941 0.67136 " pathEditMode="relative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5.3654E-6 L -0.30712 0.66095 " pathEditMode="relative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80296E-6 L 0.0118 0.680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3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66327E-6 L -0.32291 0.66073 " pathEditMode="relative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66327E-6 L -3.05556E-6 0.67137 " pathEditMode="relative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32655E-6 L -0.62223 0.7974 " pathEditMode="relative" ptsTypes="AA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5.62442E-6 L -0.27552 0.78676 " pathEditMode="relative" ptsTypes="AA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104721"/>
              </p:ext>
            </p:extLst>
          </p:nvPr>
        </p:nvGraphicFramePr>
        <p:xfrm>
          <a:off x="611560" y="980727"/>
          <a:ext cx="7608168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5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5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5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5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53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53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53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sl-SI" sz="5000" dirty="0" smtClean="0">
                          <a:solidFill>
                            <a:srgbClr val="006600"/>
                          </a:solidFill>
                        </a:rPr>
                        <a:t>S</a:t>
                      </a:r>
                      <a:endParaRPr lang="sl-SI" sz="5000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5000" dirty="0" smtClean="0">
                          <a:solidFill>
                            <a:srgbClr val="C00000"/>
                          </a:solidFill>
                        </a:rPr>
                        <a:t>D</a:t>
                      </a:r>
                      <a:endParaRPr lang="sl-SI" sz="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5000" dirty="0" smtClean="0">
                          <a:solidFill>
                            <a:schemeClr val="bg2"/>
                          </a:solidFill>
                        </a:rPr>
                        <a:t>E</a:t>
                      </a:r>
                      <a:endParaRPr lang="sl-SI" sz="5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5000" dirty="0" smtClean="0">
                          <a:solidFill>
                            <a:srgbClr val="006600"/>
                          </a:solidFill>
                        </a:rPr>
                        <a:t>S</a:t>
                      </a:r>
                      <a:endParaRPr lang="sl-SI" sz="5000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5000" dirty="0" smtClean="0">
                          <a:solidFill>
                            <a:srgbClr val="C00000"/>
                          </a:solidFill>
                        </a:rPr>
                        <a:t>D</a:t>
                      </a:r>
                      <a:endParaRPr lang="sl-SI" sz="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5000" dirty="0" smtClean="0">
                          <a:solidFill>
                            <a:schemeClr val="bg2"/>
                          </a:solidFill>
                        </a:rPr>
                        <a:t>E</a:t>
                      </a:r>
                      <a:endParaRPr lang="sl-SI" sz="5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11560" y="4077072"/>
          <a:ext cx="7608167" cy="25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6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68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68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68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5000" dirty="0" smtClean="0">
                          <a:solidFill>
                            <a:srgbClr val="006600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5000" dirty="0" smtClean="0">
                          <a:solidFill>
                            <a:srgbClr val="C00000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5000" dirty="0" smtClean="0">
                          <a:solidFill>
                            <a:schemeClr val="bg2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PoljeZBesedilom 4"/>
          <p:cNvSpPr txBox="1"/>
          <p:nvPr/>
        </p:nvSpPr>
        <p:spPr>
          <a:xfrm>
            <a:off x="899592" y="3140968"/>
            <a:ext cx="17075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500" dirty="0" smtClean="0"/>
              <a:t>KER JE:</a:t>
            </a:r>
            <a:endParaRPr lang="sl-SI" sz="25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755576" y="1844824"/>
            <a:ext cx="5040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000" dirty="0" smtClean="0">
                <a:solidFill>
                  <a:schemeClr val="tx2"/>
                </a:solidFill>
              </a:rPr>
              <a:t>4</a:t>
            </a:r>
            <a:endParaRPr lang="sl-SI" sz="5000" dirty="0">
              <a:solidFill>
                <a:schemeClr val="tx2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1691680" y="1844824"/>
            <a:ext cx="5040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000" dirty="0" smtClean="0">
                <a:solidFill>
                  <a:schemeClr val="tx2"/>
                </a:solidFill>
              </a:rPr>
              <a:t>6</a:t>
            </a:r>
            <a:endParaRPr lang="sl-SI" sz="5000" dirty="0">
              <a:solidFill>
                <a:schemeClr val="tx2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2483768" y="1844824"/>
            <a:ext cx="5040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000" dirty="0" smtClean="0">
                <a:solidFill>
                  <a:schemeClr val="tx2"/>
                </a:solidFill>
              </a:rPr>
              <a:t>2</a:t>
            </a:r>
            <a:endParaRPr lang="sl-SI" sz="5000" dirty="0">
              <a:solidFill>
                <a:schemeClr val="tx2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5868144" y="1844824"/>
            <a:ext cx="5040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sl-SI" sz="5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6732240" y="1844824"/>
            <a:ext cx="5040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000" dirty="0" smtClean="0">
                <a:solidFill>
                  <a:schemeClr val="bg2">
                    <a:lumMod val="75000"/>
                  </a:schemeClr>
                </a:solidFill>
              </a:rPr>
              <a:t>3</a:t>
            </a:r>
            <a:endParaRPr lang="sl-SI" sz="5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7524328" y="1844824"/>
            <a:ext cx="5040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000" dirty="0" smtClean="0">
                <a:solidFill>
                  <a:schemeClr val="bg2">
                    <a:lumMod val="75000"/>
                  </a:schemeClr>
                </a:solidFill>
              </a:rPr>
              <a:t>1</a:t>
            </a:r>
            <a:endParaRPr lang="sl-SI" sz="5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899592" y="4941168"/>
            <a:ext cx="5040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sl-SI" sz="5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1979712" y="4941168"/>
            <a:ext cx="5040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000" dirty="0" smtClean="0">
                <a:solidFill>
                  <a:schemeClr val="bg2">
                    <a:lumMod val="75000"/>
                  </a:schemeClr>
                </a:solidFill>
              </a:rPr>
              <a:t>3</a:t>
            </a:r>
            <a:endParaRPr lang="sl-SI" sz="5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3059832" y="4941168"/>
            <a:ext cx="5040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000" dirty="0" smtClean="0">
                <a:solidFill>
                  <a:schemeClr val="bg2">
                    <a:lumMod val="75000"/>
                  </a:schemeClr>
                </a:solidFill>
              </a:rPr>
              <a:t>1</a:t>
            </a:r>
            <a:endParaRPr lang="sl-SI" sz="5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4139952" y="4941168"/>
            <a:ext cx="5040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000" dirty="0" smtClean="0">
                <a:solidFill>
                  <a:schemeClr val="bg2">
                    <a:lumMod val="75000"/>
                  </a:schemeClr>
                </a:solidFill>
              </a:rPr>
              <a:t>∙</a:t>
            </a:r>
            <a:endParaRPr lang="sl-SI" sz="5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5220072" y="4941168"/>
            <a:ext cx="5040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sl-SI" sz="50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7" name="Raven konektor 16"/>
          <p:cNvCxnSpPr/>
          <p:nvPr/>
        </p:nvCxnSpPr>
        <p:spPr>
          <a:xfrm>
            <a:off x="454290" y="5802942"/>
            <a:ext cx="80648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jeZBesedilom 18"/>
          <p:cNvSpPr txBox="1"/>
          <p:nvPr/>
        </p:nvSpPr>
        <p:spPr>
          <a:xfrm>
            <a:off x="3056840" y="5807586"/>
            <a:ext cx="5040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sl-SI" sz="5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PoljeZBesedilom 19"/>
          <p:cNvSpPr txBox="1"/>
          <p:nvPr/>
        </p:nvSpPr>
        <p:spPr>
          <a:xfrm>
            <a:off x="1982704" y="5800620"/>
            <a:ext cx="5040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000" dirty="0" smtClean="0">
                <a:solidFill>
                  <a:schemeClr val="bg2">
                    <a:lumMod val="75000"/>
                  </a:schemeClr>
                </a:solidFill>
              </a:rPr>
              <a:t>6</a:t>
            </a:r>
            <a:endParaRPr lang="sl-SI" sz="5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" name="PoljeZBesedilom 20"/>
          <p:cNvSpPr txBox="1"/>
          <p:nvPr/>
        </p:nvSpPr>
        <p:spPr>
          <a:xfrm>
            <a:off x="902584" y="5800620"/>
            <a:ext cx="5040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000" dirty="0" smtClean="0">
                <a:solidFill>
                  <a:schemeClr val="bg2">
                    <a:lumMod val="75000"/>
                  </a:schemeClr>
                </a:solidFill>
              </a:rPr>
              <a:t>4</a:t>
            </a:r>
            <a:endParaRPr lang="sl-SI" sz="5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" name="PoljeZBesedilom 21"/>
          <p:cNvSpPr txBox="1"/>
          <p:nvPr/>
        </p:nvSpPr>
        <p:spPr>
          <a:xfrm>
            <a:off x="3428791" y="1830999"/>
            <a:ext cx="5040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000" dirty="0" smtClean="0">
                <a:solidFill>
                  <a:schemeClr val="tx2"/>
                </a:solidFill>
              </a:rPr>
              <a:t>:</a:t>
            </a:r>
            <a:endParaRPr lang="sl-SI" sz="5000" dirty="0">
              <a:solidFill>
                <a:schemeClr val="tx2"/>
              </a:solidFill>
            </a:endParaRPr>
          </a:p>
        </p:txBody>
      </p:sp>
      <p:sp>
        <p:nvSpPr>
          <p:cNvPr id="23" name="PoljeZBesedilom 22"/>
          <p:cNvSpPr txBox="1"/>
          <p:nvPr/>
        </p:nvSpPr>
        <p:spPr>
          <a:xfrm>
            <a:off x="4139952" y="1844824"/>
            <a:ext cx="5040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000" dirty="0" smtClean="0">
                <a:solidFill>
                  <a:schemeClr val="tx2"/>
                </a:solidFill>
              </a:rPr>
              <a:t>2</a:t>
            </a:r>
            <a:endParaRPr lang="sl-SI" sz="5000" dirty="0">
              <a:solidFill>
                <a:schemeClr val="tx2"/>
              </a:solidFill>
            </a:endParaRPr>
          </a:p>
        </p:txBody>
      </p:sp>
      <p:sp>
        <p:nvSpPr>
          <p:cNvPr id="24" name="PoljeZBesedilom 23"/>
          <p:cNvSpPr txBox="1"/>
          <p:nvPr/>
        </p:nvSpPr>
        <p:spPr>
          <a:xfrm>
            <a:off x="4932040" y="1844824"/>
            <a:ext cx="5040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000" dirty="0" smtClean="0">
                <a:solidFill>
                  <a:schemeClr val="bg1"/>
                </a:solidFill>
              </a:rPr>
              <a:t>=</a:t>
            </a:r>
            <a:endParaRPr lang="sl-SI" sz="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6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0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2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6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5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58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2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 build="allAtOnce"/>
      <p:bldP spid="8" grpId="0" build="allAtOnce"/>
      <p:bldP spid="9" grpId="0"/>
      <p:bldP spid="10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/>
      <p:bldP spid="22" grpId="0" build="allAtOnce"/>
      <p:bldP spid="23" grpId="0" build="allAtOnce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043608" y="548680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ZAPIS V ZVEZEK: </a:t>
            </a:r>
          </a:p>
          <a:p>
            <a:endParaRPr lang="sl-SI" dirty="0"/>
          </a:p>
          <a:p>
            <a:r>
              <a:rPr lang="sl-SI" sz="5400" dirty="0" smtClean="0">
                <a:solidFill>
                  <a:srgbClr val="FF0000"/>
                </a:solidFill>
              </a:rPr>
              <a:t>PISNO DELJENJE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467544" y="2189346"/>
            <a:ext cx="835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/>
              <a:t>Katero število je 3x manjše od števila 693 </a:t>
            </a:r>
            <a:r>
              <a:rPr lang="sl-SI" sz="3600" dirty="0" smtClean="0"/>
              <a:t>?</a:t>
            </a:r>
          </a:p>
          <a:p>
            <a:endParaRPr lang="sl-SI" sz="3600" dirty="0"/>
          </a:p>
          <a:p>
            <a:r>
              <a:rPr lang="sl-SI" sz="2800" dirty="0" smtClean="0"/>
              <a:t>Poglej si filmček, ki sem ga poslala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65287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MCj043003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4233863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lak 3"/>
          <p:cNvSpPr/>
          <p:nvPr/>
        </p:nvSpPr>
        <p:spPr>
          <a:xfrm>
            <a:off x="4211960" y="116632"/>
            <a:ext cx="4176464" cy="3528392"/>
          </a:xfrm>
          <a:prstGeom prst="cloudCallout">
            <a:avLst>
              <a:gd name="adj1" fmla="val -87332"/>
              <a:gd name="adj2" fmla="val 4414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000" dirty="0" smtClean="0">
                <a:solidFill>
                  <a:srgbClr val="C00000"/>
                </a:solidFill>
              </a:rPr>
              <a:t>VAJA DELA MOJSTRA.</a:t>
            </a:r>
          </a:p>
          <a:p>
            <a:pPr algn="ctr"/>
            <a:r>
              <a:rPr lang="sl-SI" sz="3000" dirty="0" smtClean="0">
                <a:solidFill>
                  <a:srgbClr val="C00000"/>
                </a:solidFill>
              </a:rPr>
              <a:t>NASLEDNJE VAJE REŠI V ZVEZEK!</a:t>
            </a:r>
            <a:endParaRPr lang="sl-SI" sz="3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971600" y="980728"/>
          <a:ext cx="6521284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1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1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16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16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sl-SI" sz="5000" dirty="0" smtClean="0">
                          <a:solidFill>
                            <a:srgbClr val="C00000"/>
                          </a:solidFill>
                        </a:rPr>
                        <a:t>D</a:t>
                      </a:r>
                      <a:endParaRPr lang="sl-SI" sz="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5000" dirty="0" smtClean="0">
                          <a:solidFill>
                            <a:schemeClr val="bg2"/>
                          </a:solidFill>
                        </a:rPr>
                        <a:t>E</a:t>
                      </a:r>
                      <a:endParaRPr lang="sl-SI" sz="5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5000" dirty="0" smtClean="0">
                          <a:solidFill>
                            <a:srgbClr val="C00000"/>
                          </a:solidFill>
                        </a:rPr>
                        <a:t>D</a:t>
                      </a:r>
                      <a:endParaRPr lang="sl-SI" sz="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5000" dirty="0" smtClean="0">
                          <a:solidFill>
                            <a:schemeClr val="bg2"/>
                          </a:solidFill>
                        </a:rPr>
                        <a:t>E</a:t>
                      </a:r>
                      <a:endParaRPr lang="sl-SI" sz="5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sl-SI" sz="5000" dirty="0" smtClean="0"/>
                        <a:t>8</a:t>
                      </a:r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5000" dirty="0" smtClean="0"/>
                        <a:t>6</a:t>
                      </a:r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5000" dirty="0" smtClean="0"/>
                        <a:t>:</a:t>
                      </a:r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5000" dirty="0" smtClean="0"/>
                        <a:t>2</a:t>
                      </a:r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5000" dirty="0" smtClean="0"/>
                        <a:t>=</a:t>
                      </a:r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971600" y="4005064"/>
          <a:ext cx="7608167" cy="25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6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68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68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68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/>
                      <a:endParaRPr lang="sl-SI" sz="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5000" dirty="0" smtClean="0">
                          <a:solidFill>
                            <a:srgbClr val="C00000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5000" dirty="0" smtClean="0">
                          <a:solidFill>
                            <a:schemeClr val="bg2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PoljeZBesedilom 15"/>
          <p:cNvSpPr txBox="1"/>
          <p:nvPr/>
        </p:nvSpPr>
        <p:spPr>
          <a:xfrm>
            <a:off x="899592" y="3140968"/>
            <a:ext cx="17075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500" dirty="0" smtClean="0"/>
              <a:t>KER JE:</a:t>
            </a:r>
            <a:endParaRPr lang="sl-SI" sz="2500" dirty="0"/>
          </a:p>
        </p:txBody>
      </p:sp>
      <p:cxnSp>
        <p:nvCxnSpPr>
          <p:cNvPr id="18" name="Raven konektor 17"/>
          <p:cNvCxnSpPr/>
          <p:nvPr/>
        </p:nvCxnSpPr>
        <p:spPr>
          <a:xfrm>
            <a:off x="683568" y="5733256"/>
            <a:ext cx="80648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avokotnik 2"/>
          <p:cNvSpPr/>
          <p:nvPr/>
        </p:nvSpPr>
        <p:spPr>
          <a:xfrm>
            <a:off x="679166" y="121003"/>
            <a:ext cx="7781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V zvezku poskusi s podpisovanjem, tako kot je prikazano v posnetku. Pazi, da podpisuješ točno, pod prava števila. </a:t>
            </a:r>
            <a:r>
              <a:rPr lang="sl-SI" dirty="0" err="1"/>
              <a:t>Stotice</a:t>
            </a:r>
            <a:r>
              <a:rPr lang="sl-SI" dirty="0"/>
              <a:t> pod </a:t>
            </a:r>
            <a:r>
              <a:rPr lang="sl-SI" dirty="0" err="1"/>
              <a:t>stotice</a:t>
            </a:r>
            <a:r>
              <a:rPr lang="sl-SI" dirty="0"/>
              <a:t>, desetice pod desetice,…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088383"/>
              </p:ext>
            </p:extLst>
          </p:nvPr>
        </p:nvGraphicFramePr>
        <p:xfrm>
          <a:off x="613520" y="1569882"/>
          <a:ext cx="7608168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5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5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5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5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53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53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53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sl-SI" sz="5000" dirty="0" smtClean="0">
                          <a:solidFill>
                            <a:srgbClr val="006600"/>
                          </a:solidFill>
                        </a:rPr>
                        <a:t>S</a:t>
                      </a:r>
                      <a:endParaRPr lang="sl-SI" sz="5000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5000" dirty="0" smtClean="0">
                          <a:solidFill>
                            <a:srgbClr val="C00000"/>
                          </a:solidFill>
                        </a:rPr>
                        <a:t>D</a:t>
                      </a:r>
                      <a:endParaRPr lang="sl-SI" sz="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5000" dirty="0" smtClean="0">
                          <a:solidFill>
                            <a:schemeClr val="bg2"/>
                          </a:solidFill>
                        </a:rPr>
                        <a:t>E</a:t>
                      </a:r>
                      <a:endParaRPr lang="sl-SI" sz="5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5000" dirty="0" smtClean="0">
                          <a:solidFill>
                            <a:srgbClr val="006600"/>
                          </a:solidFill>
                        </a:rPr>
                        <a:t>S</a:t>
                      </a:r>
                      <a:endParaRPr lang="sl-SI" sz="5000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5000" dirty="0" smtClean="0">
                          <a:solidFill>
                            <a:srgbClr val="C00000"/>
                          </a:solidFill>
                        </a:rPr>
                        <a:t>D</a:t>
                      </a:r>
                      <a:endParaRPr lang="sl-SI" sz="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5000" dirty="0" smtClean="0">
                          <a:solidFill>
                            <a:schemeClr val="bg2"/>
                          </a:solidFill>
                        </a:rPr>
                        <a:t>E</a:t>
                      </a:r>
                      <a:endParaRPr lang="sl-SI" sz="5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sl-SI" sz="5000" dirty="0" smtClean="0"/>
                        <a:t>9</a:t>
                      </a:r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5000" dirty="0" smtClean="0"/>
                        <a:t>0</a:t>
                      </a:r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5000" dirty="0" smtClean="0"/>
                        <a:t>6</a:t>
                      </a:r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5000" dirty="0" smtClean="0"/>
                        <a:t>:</a:t>
                      </a:r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5000" dirty="0" smtClean="0"/>
                        <a:t>3</a:t>
                      </a:r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5000" dirty="0" smtClean="0"/>
                        <a:t>=</a:t>
                      </a:r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11560" y="4077072"/>
          <a:ext cx="7608167" cy="25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6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68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68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68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5000" dirty="0" smtClean="0">
                          <a:solidFill>
                            <a:srgbClr val="006600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5000" dirty="0" smtClean="0">
                          <a:solidFill>
                            <a:srgbClr val="C00000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5000" dirty="0" smtClean="0">
                          <a:solidFill>
                            <a:schemeClr val="bg2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PoljeZBesedilom 4"/>
          <p:cNvSpPr txBox="1"/>
          <p:nvPr/>
        </p:nvSpPr>
        <p:spPr>
          <a:xfrm>
            <a:off x="899592" y="3505507"/>
            <a:ext cx="17075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500" dirty="0" smtClean="0"/>
              <a:t>KER JE:</a:t>
            </a:r>
            <a:endParaRPr lang="sl-SI" sz="2500" dirty="0"/>
          </a:p>
        </p:txBody>
      </p:sp>
      <p:cxnSp>
        <p:nvCxnSpPr>
          <p:cNvPr id="17" name="Raven konektor 16"/>
          <p:cNvCxnSpPr/>
          <p:nvPr/>
        </p:nvCxnSpPr>
        <p:spPr>
          <a:xfrm>
            <a:off x="467544" y="5733256"/>
            <a:ext cx="80648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193</TotalTime>
  <Words>310</Words>
  <Application>Microsoft Office PowerPoint</Application>
  <PresentationFormat>Diaprojekcija na zaslonu (4:3)</PresentationFormat>
  <Paragraphs>217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Tw Cen MT</vt:lpstr>
      <vt:lpstr>Tw Cen MT Condensed</vt:lpstr>
      <vt:lpstr>Wingdings 3</vt:lpstr>
      <vt:lpstr>Integral</vt:lpstr>
      <vt:lpstr>PISNO DELJENJE BREZ PREHODA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PISNO DELJENJE BREZ PREHODA</dc:title>
  <dc:creator>Janez</dc:creator>
  <cp:lastModifiedBy>Uporabnik sistema Windows</cp:lastModifiedBy>
  <cp:revision>30</cp:revision>
  <dcterms:created xsi:type="dcterms:W3CDTF">2012-08-08T10:49:58Z</dcterms:created>
  <dcterms:modified xsi:type="dcterms:W3CDTF">2020-03-23T08:40:13Z</dcterms:modified>
</cp:coreProperties>
</file>